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101" d="100"/>
          <a:sy n="101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r>
              <a:rPr lang="zh-CN" sz="18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rPr>
              <a:t>Employee</a:t>
            </a:r>
            <a:r>
              <a:rPr lang="zh-CN" sz="18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rPr>
              <a:t> Performance Analysis</a:t>
            </a:r>
          </a:p>
        </c:rich>
      </c:tx>
      <c:layout/>
      <c:overlay val="0"/>
      <c:spPr>
        <a:ln>
          <a:noFill/>
        </a:ln>
      </c:spPr>
    </c:title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High</c:v>
          </c:tx>
          <c:spPr>
            <a:solidFill>
              <a:srgbClr val="4F81BD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5.0</c:v>
                </c:pt>
                <c:pt idx="1">
                  <c:v>6.0</c:v>
                </c:pt>
                <c:pt idx="2">
                  <c:v>4.0</c:v>
                </c:pt>
                <c:pt idx="3">
                  <c:v>4.0</c:v>
                </c:pt>
                <c:pt idx="4">
                  <c:v>6.0</c:v>
                </c:pt>
                <c:pt idx="5">
                  <c:v>8.0</c:v>
                </c:pt>
                <c:pt idx="6">
                  <c:v>10.0</c:v>
                </c:pt>
                <c:pt idx="7">
                  <c:v>10.0</c:v>
                </c:pt>
                <c:pt idx="8">
                  <c:v>7.0</c:v>
                </c:pt>
                <c:pt idx="9">
                  <c:v>12.0</c:v>
                </c:pt>
              </c:numCache>
            </c:numRef>
          </c:val>
        </c:ser>
        <c:ser>
          <c:idx val="1"/>
          <c:order val="1"/>
          <c:tx>
            <c:v>Low</c:v>
          </c:tx>
          <c:spPr>
            <a:solidFill>
              <a:srgbClr val="C0504D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13.0</c:v>
                </c:pt>
                <c:pt idx="1">
                  <c:v>22.0</c:v>
                </c:pt>
                <c:pt idx="2">
                  <c:v>14.0</c:v>
                </c:pt>
                <c:pt idx="3">
                  <c:v>12.0</c:v>
                </c:pt>
                <c:pt idx="4">
                  <c:v>16.0</c:v>
                </c:pt>
                <c:pt idx="5">
                  <c:v>11.0</c:v>
                </c:pt>
                <c:pt idx="6">
                  <c:v>15.0</c:v>
                </c:pt>
                <c:pt idx="7">
                  <c:v>13.0</c:v>
                </c:pt>
                <c:pt idx="8">
                  <c:v>18.0</c:v>
                </c:pt>
                <c:pt idx="9">
                  <c:v>11.0</c:v>
                </c:pt>
              </c:numCache>
            </c:numRef>
          </c:val>
        </c:ser>
        <c:ser>
          <c:idx val="2"/>
          <c:order val="2"/>
          <c:tx>
            <c:v>Medium</c:v>
          </c:tx>
          <c:spPr>
            <a:solidFill>
              <a:srgbClr val="9BBB59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30.0</c:v>
                </c:pt>
                <c:pt idx="1">
                  <c:v>22.0</c:v>
                </c:pt>
                <c:pt idx="2">
                  <c:v>29.0</c:v>
                </c:pt>
                <c:pt idx="3">
                  <c:v>41.0</c:v>
                </c:pt>
                <c:pt idx="4">
                  <c:v>27.0</c:v>
                </c:pt>
                <c:pt idx="5">
                  <c:v>20.0</c:v>
                </c:pt>
                <c:pt idx="6">
                  <c:v>30.0</c:v>
                </c:pt>
                <c:pt idx="7">
                  <c:v>23.0</c:v>
                </c:pt>
                <c:pt idx="8">
                  <c:v>20.0</c:v>
                </c:pt>
                <c:pt idx="9">
                  <c:v>28.0</c:v>
                </c:pt>
              </c:numCache>
            </c:numRef>
          </c:val>
        </c:ser>
        <c:ser>
          <c:idx val="3"/>
          <c:order val="3"/>
          <c:tx>
            <c:v>Very High</c:v>
          </c:tx>
          <c:spPr>
            <a:solidFill>
              <a:srgbClr val="8064A2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9.0</c:v>
                </c:pt>
                <c:pt idx="1">
                  <c:v>5.0</c:v>
                </c:pt>
                <c:pt idx="2">
                  <c:v>7.0</c:v>
                </c:pt>
                <c:pt idx="3">
                  <c:v>2.0</c:v>
                </c:pt>
                <c:pt idx="4">
                  <c:v>5.0</c:v>
                </c:pt>
                <c:pt idx="5">
                  <c:v>3.0</c:v>
                </c:pt>
                <c:pt idx="6">
                  <c:v>6.0</c:v>
                </c:pt>
                <c:pt idx="7">
                  <c:v>7.0</c:v>
                </c:pt>
                <c:pt idx="8">
                  <c:v>1.0</c:v>
                </c:pt>
                <c:pt idx="9">
                  <c:v>2.0</c:v>
                </c:pt>
              </c:numCache>
            </c:numRef>
          </c:val>
        </c:ser>
        <c:gapWidth val="150"/>
        <c:axId val="0"/>
        <c:axId val="1"/>
      </c:barChart>
      <c:catAx>
        <c:axId val="0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solidFill>
          <a:srgbClr val="FFFFFF"/>
        </a:solidFill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9/2/2024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702235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963108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252328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951079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239139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316948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0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929603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1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862340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764564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408741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02301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771373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14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914400" y="2130425"/>
            <a:ext cx="10363200" cy="1470025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828800" y="3886199"/>
            <a:ext cx="8534400" cy="1752600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391453"/>
      </p:ext>
    </p:extLst>
  </p:cSld>
  <p:clrMapOvr>
    <a:masterClrMapping xmlns:a="http://schemas.openxmlformats.org/drawingml/2006/main"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807391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159495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627970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211638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869481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022299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326493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798190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69423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537908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797012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459125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9/2/2024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072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8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8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554541" y="3314150"/>
            <a:ext cx="8610599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NAME: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V. Srikavi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NO: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3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12208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601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B.C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OM[GENERAL]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 : Chellammal womens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Guindy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 c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hennai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77566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0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1" name="矩形"/>
          <p:cNvSpPr>
            <a:spLocks/>
          </p:cNvSpPr>
          <p:nvPr/>
        </p:nvSpPr>
        <p:spPr>
          <a:xfrm rot="0">
            <a:off x="739774" y="291147"/>
            <a:ext cx="10918826" cy="66617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en-US" altLang="zh-CN" sz="4800" b="1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endParaRPr lang="en-US" altLang="zh-CN" sz="4800" b="1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 Collection :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Employee Data set collected from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Kaggle</a:t>
            </a:r>
            <a:endParaRPr lang="en-US" altLang="zh-CN" sz="2400" b="0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 cleaning   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: Remove extra Blank Spaces in the data</a:t>
            </a:r>
            <a:endParaRPr lang="en-US" altLang="zh-CN" sz="2400" b="0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Techniques	     :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Used Filter for removing blank columns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&amp;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IF Formula for                                analysing the Employee Performance</a:t>
            </a:r>
            <a:endParaRPr lang="en-US" altLang="zh-CN" sz="2400" b="0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             :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Creating Bar Diagram for checking the employee performance</a:t>
            </a:r>
            <a:endParaRPr lang="en-US" altLang="zh-CN" sz="2400" b="0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Pivot Table 	     :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Separate the gender wise Employee Performance into 4 category as Very high, High, Medium, Low </a:t>
            </a:r>
            <a:endParaRPr lang="en-US" altLang="zh-CN" sz="2400" b="0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Chart Graphs     :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It shows clear performance of employees</a:t>
            </a:r>
            <a:endParaRPr lang="en-US" altLang="zh-CN" sz="2400" b="0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endParaRPr lang="en-US" altLang="zh-CN" sz="4800" b="1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endParaRPr lang="en-US" altLang="zh-CN" sz="4800" b="1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2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2019366283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8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9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70" name="图表"/>
          <p:cNvGraphicFramePr/>
          <p:nvPr/>
        </p:nvGraphicFramePr>
        <p:xfrm>
          <a:off x="1295399" y="1524000"/>
          <a:ext cx="9067799" cy="4800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668904864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517064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br>
              <a:rPr lang="zh-CN" altLang="en-US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br>
              <a:rPr lang="zh-CN" altLang="en-US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This having a powerful tools that helps to me understand . This project created an excel 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dashboard that does just that , it: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	Tracks your progress ,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	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Highlights your strengths and weakneses ,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	H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elps your supervisor make informed decisions about your growth. 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This project can help me like;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	I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mprove skills ,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	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Get better job opportunities,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	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Achieve career goals.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597998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097601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8"/>
                </a:lnTo>
                <a:lnTo>
                  <a:pt x="21599" y="21598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6" name="组合"/>
          <p:cNvGrpSpPr>
            <a:grpSpLocks/>
          </p:cNvGrpSpPr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87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602878" y="0"/>
              <a:ext cx="25895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936247" y="0"/>
              <a:ext cx="12560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7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8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9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2" y="3162"/>
                </a:lnTo>
                <a:lnTo>
                  <a:pt x="1473" y="5348"/>
                </a:lnTo>
                <a:lnTo>
                  <a:pt x="384" y="7928"/>
                </a:lnTo>
                <a:lnTo>
                  <a:pt x="0" y="10800"/>
                </a:lnTo>
                <a:lnTo>
                  <a:pt x="384" y="13671"/>
                </a:lnTo>
                <a:lnTo>
                  <a:pt x="1473" y="16250"/>
                </a:lnTo>
                <a:lnTo>
                  <a:pt x="3162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70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8"/>
                </a:lnTo>
                <a:lnTo>
                  <a:pt x="18435" y="3162"/>
                </a:lnTo>
                <a:lnTo>
                  <a:pt x="16250" y="1474"/>
                </a:lnTo>
                <a:lnTo>
                  <a:pt x="13670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0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6"/>
                </a:lnTo>
                <a:lnTo>
                  <a:pt x="6246" y="1003"/>
                </a:lnTo>
                <a:lnTo>
                  <a:pt x="4918" y="1739"/>
                </a:lnTo>
                <a:lnTo>
                  <a:pt x="3713" y="2648"/>
                </a:lnTo>
                <a:lnTo>
                  <a:pt x="2649" y="3713"/>
                </a:lnTo>
                <a:lnTo>
                  <a:pt x="1740" y="4918"/>
                </a:lnTo>
                <a:lnTo>
                  <a:pt x="1002" y="6246"/>
                </a:lnTo>
                <a:lnTo>
                  <a:pt x="456" y="7680"/>
                </a:lnTo>
                <a:lnTo>
                  <a:pt x="116" y="9203"/>
                </a:lnTo>
                <a:lnTo>
                  <a:pt x="0" y="10800"/>
                </a:lnTo>
                <a:lnTo>
                  <a:pt x="116" y="12395"/>
                </a:lnTo>
                <a:lnTo>
                  <a:pt x="456" y="13918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4"/>
                </a:lnTo>
                <a:lnTo>
                  <a:pt x="3713" y="18950"/>
                </a:lnTo>
                <a:lnTo>
                  <a:pt x="4918" y="19858"/>
                </a:lnTo>
                <a:lnTo>
                  <a:pt x="6246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4" y="21481"/>
                </a:lnTo>
                <a:lnTo>
                  <a:pt x="13917" y="21142"/>
                </a:lnTo>
                <a:lnTo>
                  <a:pt x="15351" y="20596"/>
                </a:lnTo>
                <a:lnTo>
                  <a:pt x="16680" y="19858"/>
                </a:lnTo>
                <a:lnTo>
                  <a:pt x="17884" y="18950"/>
                </a:lnTo>
                <a:lnTo>
                  <a:pt x="18950" y="17884"/>
                </a:lnTo>
                <a:lnTo>
                  <a:pt x="19858" y="16679"/>
                </a:lnTo>
                <a:lnTo>
                  <a:pt x="20594" y="15352"/>
                </a:lnTo>
                <a:lnTo>
                  <a:pt x="21141" y="13918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3"/>
                </a:lnTo>
                <a:lnTo>
                  <a:pt x="21141" y="7680"/>
                </a:lnTo>
                <a:lnTo>
                  <a:pt x="20594" y="6246"/>
                </a:lnTo>
                <a:lnTo>
                  <a:pt x="19858" y="4918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1" y="1003"/>
                </a:lnTo>
                <a:lnTo>
                  <a:pt x="13917" y="456"/>
                </a:lnTo>
                <a:lnTo>
                  <a:pt x="12394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4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2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3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5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7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373853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10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1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5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4855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br>
              <a:rPr lang="zh-CN" altLang="en-US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 tool should track performance ratings ,calculate individual scores,and provide insights into departmental and organizational trends.</a:t>
            </a:r>
            <a:br>
              <a:rPr lang="zh-CN" altLang="en-US" sz="2400" b="0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By leveraging data analytics,I aim to enhance employee growth,optimize talent allocation,and boost organizational success.</a:t>
            </a:r>
            <a:br>
              <a:rPr lang="zh-CN" altLang="en-US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24458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20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1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5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8" name="矩形"/>
          <p:cNvSpPr>
            <a:spLocks/>
          </p:cNvSpPr>
          <p:nvPr/>
        </p:nvSpPr>
        <p:spPr>
          <a:xfrm rot="0">
            <a:off x="990600" y="2133600"/>
            <a:ext cx="7924800" cy="1901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.Employee performance analysis using excel project to develop an excel dashboard to analysis employee performance, track data , and provide insights for informed decisions on talent development and growth.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273072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2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4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35217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?</a:t>
            </a:r>
            <a:br>
              <a:rPr lang="zh-CN" altLang="en-US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Employee</a:t>
            </a:r>
            <a:br>
              <a:rPr lang="zh-CN" altLang="en-US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Employers</a:t>
            </a:r>
            <a:br>
              <a:rPr lang="zh-CN" altLang="en-US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Organisation</a:t>
            </a:r>
            <a:br>
              <a:rPr lang="zh-CN" altLang="en-US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Different industries</a:t>
            </a:r>
            <a:br>
              <a:rPr lang="zh-CN" altLang="en-US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IT sectors</a:t>
            </a:r>
            <a:br>
              <a:rPr lang="zh-CN" altLang="en-US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Senior leaderships</a:t>
            </a:r>
            <a:br>
              <a:rPr lang="zh-CN" altLang="en-US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HR Analysts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728056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1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3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27279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br>
              <a:rPr lang="zh-CN" altLang="en-US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		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Filtering-missing 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	chats - visualization , reports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	Pivot table-summary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	Conditional techniques identify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4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612958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文本框"/>
          <p:cNvSpPr>
            <a:spLocks noGrp="1"/>
          </p:cNvSpPr>
          <p:nvPr>
            <p:ph type="title"/>
          </p:nvPr>
        </p:nvSpPr>
        <p:spPr>
          <a:xfrm rot="0">
            <a:off x="685800" y="381000"/>
            <a:ext cx="10681335" cy="517064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Description</a:t>
            </a:r>
            <a:br>
              <a:rPr lang="zh-CN" altLang="en-US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Employee dataset- kaggle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26 features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9features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Employee id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Name-text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Rating-numeric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Performance-text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Gender[ Female,Male ]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Business unit-text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Business type-text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502800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4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3331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br>
              <a:rPr lang="zh-CN" altLang="en-US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      </a:t>
            </a:r>
            <a:r>
              <a:rPr lang="en-US" altLang="zh-CN" sz="2400" b="0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Border</a:t>
            </a:r>
            <a:br>
              <a:rPr lang="zh-CN" altLang="en-US" sz="2400" b="0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2400" b="0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        Alignment</a:t>
            </a:r>
            <a:br>
              <a:rPr lang="zh-CN" altLang="en-US" sz="2400" b="0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                 Heading colour</a:t>
            </a:r>
            <a:br>
              <a:rPr lang="zh-CN" altLang="en-US" sz="2400" b="0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endParaRPr lang="zh-CN" altLang="en-US" sz="425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5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47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295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32</cp:revision>
  <dcterms:created xsi:type="dcterms:W3CDTF">2024-03-29T15:07:22Z</dcterms:created>
  <dcterms:modified xsi:type="dcterms:W3CDTF">2024-09-02T05:02:49Z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