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87" r:id="rId6"/>
    <p:sldId id="288" r:id="rId7"/>
    <p:sldId id="262" r:id="rId8"/>
    <p:sldId id="258" r:id="rId9"/>
    <p:sldId id="289" r:id="rId10"/>
    <p:sldId id="290" r:id="rId11"/>
    <p:sldId id="284" r:id="rId12"/>
    <p:sldId id="291" r:id="rId13"/>
    <p:sldId id="292" r:id="rId14"/>
    <p:sldId id="293" r:id="rId15"/>
    <p:sldId id="266" r:id="rId16"/>
    <p:sldId id="294"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10/25/2023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10/25/2023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mailto:srikrishnan214@gmail.com"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228018" y="2478024"/>
            <a:ext cx="7077456" cy="1243584"/>
          </a:xfrm>
        </p:spPr>
        <p:txBody>
          <a:bodyPr/>
          <a:lstStyle/>
          <a:p>
            <a:r>
              <a:rPr lang="en-US" dirty="0"/>
              <a:t>Credit Card Fraud Detection Analytics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3293333" y="3936213"/>
            <a:ext cx="7077456" cy="868680"/>
          </a:xfrm>
        </p:spPr>
        <p:txBody>
          <a:bodyPr/>
          <a:lstStyle/>
          <a:p>
            <a:pPr marL="0" indent="0">
              <a:buNone/>
            </a:pPr>
            <a:r>
              <a:rPr lang="en-US" dirty="0"/>
              <a:t>Authored by:</a:t>
            </a:r>
          </a:p>
          <a:p>
            <a:pPr marL="0" indent="0">
              <a:buNone/>
            </a:pPr>
            <a:r>
              <a:rPr lang="en-US" b="1" dirty="0"/>
              <a:t>Srikrishnan Shankar</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5) Data Pre-Processing</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Data Pre-processing is the primary step of any Data Analytics or Data Science Project.</a:t>
            </a:r>
          </a:p>
          <a:p>
            <a:r>
              <a:rPr lang="en-US" dirty="0"/>
              <a:t>Although in this project we didn’t had a lot of work on Data Pre-Processing except the Duplicate Values.</a:t>
            </a:r>
          </a:p>
          <a:p>
            <a:r>
              <a:rPr lang="en-US" dirty="0"/>
              <a:t>For the Class = 0, means for Genuine Transaction the number of duplicated values are: 1062 and for Class = 1, Fraudulent Transactions are: 19.</a:t>
            </a:r>
          </a:p>
          <a:p>
            <a:r>
              <a:rPr lang="en-US" dirty="0"/>
              <a:t>We decided to Drop the duplicates using Pandas Method in Python, </a:t>
            </a:r>
            <a:r>
              <a:rPr lang="en-US" b="1" dirty="0" err="1"/>
              <a:t>df.drop_duplicates</a:t>
            </a:r>
            <a:r>
              <a:rPr lang="en-US" b="1" dirty="0"/>
              <a: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7335581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1) Model Development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This is the </a:t>
            </a:r>
            <a:r>
              <a:rPr lang="en-US" b="1" dirty="0"/>
              <a:t>Final</a:t>
            </a:r>
            <a:r>
              <a:rPr lang="en-US" dirty="0"/>
              <a:t> step of this project, here we are building Classification Models for Predicting Binary Classes in the Dataset.</a:t>
            </a:r>
          </a:p>
          <a:p>
            <a:r>
              <a:rPr lang="en-US" dirty="0"/>
              <a:t>The Models that we used are:</a:t>
            </a:r>
          </a:p>
          <a:p>
            <a:pPr marL="342900" indent="-342900">
              <a:buAutoNum type="arabicParenR"/>
            </a:pPr>
            <a:r>
              <a:rPr lang="en-US" dirty="0"/>
              <a:t>Logistic Regression</a:t>
            </a:r>
          </a:p>
          <a:p>
            <a:pPr marL="342900" indent="-342900">
              <a:buAutoNum type="arabicParenR"/>
            </a:pPr>
            <a:r>
              <a:rPr lang="en-US" dirty="0"/>
              <a:t>Decision Tree</a:t>
            </a:r>
          </a:p>
          <a:p>
            <a:pPr marL="342900" indent="-342900">
              <a:buAutoNum type="arabicParenR"/>
            </a:pPr>
            <a:r>
              <a:rPr lang="en-US" dirty="0"/>
              <a:t>Random Forest</a:t>
            </a:r>
          </a:p>
          <a:p>
            <a:pPr marL="342900" indent="-342900">
              <a:buAutoNum type="arabicParenR"/>
            </a:pPr>
            <a:r>
              <a:rPr lang="en-US" dirty="0"/>
              <a:t>K Nearest Neighbors</a:t>
            </a:r>
          </a:p>
          <a:p>
            <a:pPr marL="342900" indent="-342900">
              <a:buAutoNum type="arabicParenR"/>
            </a:pPr>
            <a:r>
              <a:rPr lang="en-US" dirty="0"/>
              <a:t>Kernel Support Vector Machines</a:t>
            </a:r>
          </a:p>
          <a:p>
            <a:pPr marL="342900" indent="-342900">
              <a:buAutoNum type="arabicParenR"/>
            </a:pPr>
            <a:r>
              <a:rPr lang="en-US" dirty="0"/>
              <a:t>XG Boost Classification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821291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Model Evaluation Table</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12</a:t>
            </a:fld>
            <a:endParaRPr lang="en-US" dirty="0"/>
          </a:p>
        </p:txBody>
      </p:sp>
      <p:pic>
        <p:nvPicPr>
          <p:cNvPr id="4" name="Picture 3">
            <a:extLst>
              <a:ext uri="{FF2B5EF4-FFF2-40B4-BE49-F238E27FC236}">
                <a16:creationId xmlns:a16="http://schemas.microsoft.com/office/drawing/2014/main" id="{D0812D7F-A826-17A6-C247-132580C2DEF7}"/>
              </a:ext>
            </a:extLst>
          </p:cNvPr>
          <p:cNvPicPr>
            <a:picLocks noChangeAspect="1"/>
          </p:cNvPicPr>
          <p:nvPr/>
        </p:nvPicPr>
        <p:blipFill>
          <a:blip r:embed="rId2"/>
          <a:stretch>
            <a:fillRect/>
          </a:stretch>
        </p:blipFill>
        <p:spPr>
          <a:xfrm>
            <a:off x="0" y="1371600"/>
            <a:ext cx="12192000" cy="4795936"/>
          </a:xfrm>
          <a:prstGeom prst="rect">
            <a:avLst/>
          </a:prstGeom>
        </p:spPr>
      </p:pic>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6EE6-9531-A160-251A-756AB2D70C98}"/>
              </a:ext>
            </a:extLst>
          </p:cNvPr>
          <p:cNvSpPr>
            <a:spLocks noGrp="1"/>
          </p:cNvSpPr>
          <p:nvPr>
            <p:ph type="title"/>
          </p:nvPr>
        </p:nvSpPr>
        <p:spPr/>
        <p:txBody>
          <a:bodyPr/>
          <a:lstStyle/>
          <a:p>
            <a:r>
              <a:rPr lang="en-US" dirty="0" err="1"/>
              <a:t>Conslusion</a:t>
            </a:r>
            <a:endParaRPr lang="en-IN" dirty="0"/>
          </a:p>
        </p:txBody>
      </p:sp>
      <p:sp>
        <p:nvSpPr>
          <p:cNvPr id="3" name="Slide Number Placeholder 2">
            <a:extLst>
              <a:ext uri="{FF2B5EF4-FFF2-40B4-BE49-F238E27FC236}">
                <a16:creationId xmlns:a16="http://schemas.microsoft.com/office/drawing/2014/main" id="{A5F55058-6C67-5AEF-667B-EA092C40C901}"/>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a:extLst>
              <a:ext uri="{FF2B5EF4-FFF2-40B4-BE49-F238E27FC236}">
                <a16:creationId xmlns:a16="http://schemas.microsoft.com/office/drawing/2014/main" id="{DAD25B61-CE57-889E-0D00-5CDE844B0830}"/>
              </a:ext>
            </a:extLst>
          </p:cNvPr>
          <p:cNvSpPr>
            <a:spLocks noGrp="1"/>
          </p:cNvSpPr>
          <p:nvPr>
            <p:ph type="body" sz="quarter" idx="13"/>
          </p:nvPr>
        </p:nvSpPr>
        <p:spPr/>
        <p:txBody>
          <a:bodyPr/>
          <a:lstStyle/>
          <a:p>
            <a:r>
              <a:rPr lang="en-US" dirty="0"/>
              <a:t>Random Forest Models Seems to be has performed well compared to other models, therefore we will Deploy the Random Forest Model by dumping into Pickle File and also we Will Extract the Column Information and write it on </a:t>
            </a:r>
            <a:r>
              <a:rPr lang="en-US" dirty="0" err="1"/>
              <a:t>json</a:t>
            </a:r>
            <a:r>
              <a:rPr lang="en-US" dirty="0"/>
              <a:t> file.</a:t>
            </a:r>
          </a:p>
        </p:txBody>
      </p:sp>
    </p:spTree>
    <p:extLst>
      <p:ext uri="{BB962C8B-B14F-4D97-AF65-F5344CB8AC3E}">
        <p14:creationId xmlns:p14="http://schemas.microsoft.com/office/powerpoint/2010/main" val="1841485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403855" y="1790171"/>
            <a:ext cx="3516211" cy="1243584"/>
          </a:xfrm>
        </p:spPr>
        <p:txBody>
          <a:bodyPr/>
          <a:lstStyle/>
          <a:p>
            <a:r>
              <a:rPr lang="en-US" dirty="0"/>
              <a:t>Thank You </a:t>
            </a:r>
            <a:endParaRPr lang="en-GB" dirty="0"/>
          </a:p>
        </p:txBody>
      </p:sp>
      <p:sp>
        <p:nvSpPr>
          <p:cNvPr id="3" name="Title 1">
            <a:extLst>
              <a:ext uri="{FF2B5EF4-FFF2-40B4-BE49-F238E27FC236}">
                <a16:creationId xmlns:a16="http://schemas.microsoft.com/office/drawing/2014/main" id="{4EFDA930-28B3-EF40-D0B6-7A56368D5F37}"/>
              </a:ext>
            </a:extLst>
          </p:cNvPr>
          <p:cNvSpPr txBox="1">
            <a:spLocks/>
          </p:cNvSpPr>
          <p:nvPr/>
        </p:nvSpPr>
        <p:spPr>
          <a:xfrm>
            <a:off x="5403855" y="2884963"/>
            <a:ext cx="4803835" cy="33478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500" dirty="0"/>
              <a:t>Name:</a:t>
            </a:r>
            <a:r>
              <a:rPr lang="en-US" sz="2500" b="0" dirty="0"/>
              <a:t> Srikrishnan Shankar</a:t>
            </a:r>
          </a:p>
          <a:p>
            <a:r>
              <a:rPr lang="en-US" sz="2500" dirty="0"/>
              <a:t>Email</a:t>
            </a:r>
            <a:r>
              <a:rPr lang="en-US" sz="2500" b="0" dirty="0"/>
              <a:t> </a:t>
            </a:r>
            <a:r>
              <a:rPr lang="en-US" sz="2500" dirty="0"/>
              <a:t>ID:</a:t>
            </a:r>
            <a:r>
              <a:rPr lang="en-US" sz="2500" b="0" dirty="0"/>
              <a:t> </a:t>
            </a:r>
            <a:r>
              <a:rPr lang="en-US" sz="2500" b="0" dirty="0">
                <a:solidFill>
                  <a:schemeClr val="bg1">
                    <a:lumMod val="95000"/>
                  </a:schemeClr>
                </a:solidFill>
                <a:hlinkClick r:id="rId2">
                  <a:extLst>
                    <a:ext uri="{A12FA001-AC4F-418D-AE19-62706E023703}">
                      <ahyp:hlinkClr xmlns:ahyp="http://schemas.microsoft.com/office/drawing/2018/hyperlinkcolor" val="tx"/>
                    </a:ext>
                  </a:extLst>
                </a:hlinkClick>
              </a:rPr>
              <a:t>srikrishnan214@gmail.com</a:t>
            </a:r>
            <a:endParaRPr lang="en-US" sz="2500" b="0" dirty="0">
              <a:solidFill>
                <a:schemeClr val="bg1">
                  <a:lumMod val="95000"/>
                </a:schemeClr>
              </a:solidFill>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769EE7-FD6C-925F-251D-EBD412200541}"/>
              </a:ext>
            </a:extLst>
          </p:cNvPr>
          <p:cNvSpPr>
            <a:spLocks noGrp="1"/>
          </p:cNvSpPr>
          <p:nvPr>
            <p:ph type="body" idx="1"/>
          </p:nvPr>
        </p:nvSpPr>
        <p:spPr>
          <a:xfrm>
            <a:off x="439965" y="1651518"/>
            <a:ext cx="7686998" cy="5028681"/>
          </a:xfrm>
        </p:spPr>
        <p:txBody>
          <a:bodyPr>
            <a:normAutofit lnSpcReduction="10000"/>
          </a:bodyPr>
          <a:lstStyle/>
          <a:p>
            <a:r>
              <a:rPr lang="en-US" dirty="0"/>
              <a:t>This Dataset contains information about Transactions of Credit Cards from the user up to 284807 entities and 31 features.</a:t>
            </a:r>
          </a:p>
          <a:p>
            <a:r>
              <a:rPr lang="en-US" dirty="0"/>
              <a:t>Well very few Transactions seems to be Fraudulent, and it is mapped in the dataset as column name as Class, which as 1 and 0.</a:t>
            </a:r>
          </a:p>
          <a:p>
            <a:r>
              <a:rPr lang="en-US" dirty="0"/>
              <a:t>Class = 1 means Fraud Transaction and Class = 0 Means Normal Transaction.</a:t>
            </a:r>
          </a:p>
          <a:p>
            <a:endParaRPr lang="en-US" dirty="0"/>
          </a:p>
          <a:p>
            <a:r>
              <a:rPr lang="en-IN" dirty="0"/>
              <a:t>The main agenda of this project is to:</a:t>
            </a:r>
          </a:p>
          <a:p>
            <a:pPr marL="342900" indent="-342900">
              <a:buAutoNum type="arabicParenR"/>
            </a:pPr>
            <a:r>
              <a:rPr lang="en-IN" dirty="0"/>
              <a:t>Do Data Preprocessing, to clean the Data.</a:t>
            </a:r>
          </a:p>
          <a:p>
            <a:pPr marL="342900" indent="-342900">
              <a:buAutoNum type="arabicParenR"/>
            </a:pPr>
            <a:r>
              <a:rPr lang="en-IN" dirty="0"/>
              <a:t>Perform Exploratory Data Analysis, to find some Insights.</a:t>
            </a:r>
          </a:p>
          <a:p>
            <a:pPr marL="342900" indent="-342900">
              <a:buAutoNum type="arabicParenR"/>
            </a:pPr>
            <a:r>
              <a:rPr lang="en-IN" dirty="0"/>
              <a:t>Define the Key Performance Indicator Metric from the Findings.</a:t>
            </a:r>
          </a:p>
          <a:p>
            <a:pPr marL="342900" indent="-342900">
              <a:buAutoNum type="arabicParenR"/>
            </a:pPr>
            <a:r>
              <a:rPr lang="en-IN" dirty="0"/>
              <a:t>Do Feature Engineering to make the Data Consistent.</a:t>
            </a:r>
          </a:p>
          <a:p>
            <a:pPr marL="342900" indent="-342900">
              <a:buAutoNum type="arabicParenR"/>
            </a:pPr>
            <a:r>
              <a:rPr lang="en-IN" dirty="0"/>
              <a:t>Build Machine Learning Models to detect the given input Transaction Details are whether Genuine or Fraudulent.</a:t>
            </a:r>
          </a:p>
        </p:txBody>
      </p:sp>
      <p:sp>
        <p:nvSpPr>
          <p:cNvPr id="3" name="Slide Number Placeholder 2">
            <a:extLst>
              <a:ext uri="{FF2B5EF4-FFF2-40B4-BE49-F238E27FC236}">
                <a16:creationId xmlns:a16="http://schemas.microsoft.com/office/drawing/2014/main" id="{9297FE0E-DFB9-84FA-3DE9-493D76371130}"/>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itle 3">
            <a:extLst>
              <a:ext uri="{FF2B5EF4-FFF2-40B4-BE49-F238E27FC236}">
                <a16:creationId xmlns:a16="http://schemas.microsoft.com/office/drawing/2014/main" id="{E3EF2B84-B60A-800F-80D5-0AA93D4F105D}"/>
              </a:ext>
            </a:extLst>
          </p:cNvPr>
          <p:cNvSpPr>
            <a:spLocks noGrp="1"/>
          </p:cNvSpPr>
          <p:nvPr>
            <p:ph type="title"/>
          </p:nvPr>
        </p:nvSpPr>
        <p:spPr>
          <a:xfrm>
            <a:off x="1279974" y="792463"/>
            <a:ext cx="7781544" cy="859055"/>
          </a:xfrm>
        </p:spPr>
        <p:txBody>
          <a:bodyPr/>
          <a:lstStyle/>
          <a:p>
            <a:r>
              <a:rPr lang="en-US" dirty="0"/>
              <a:t>Overview</a:t>
            </a:r>
            <a:endParaRPr lang="en-IN" dirty="0"/>
          </a:p>
        </p:txBody>
      </p:sp>
    </p:spTree>
    <p:extLst>
      <p:ext uri="{BB962C8B-B14F-4D97-AF65-F5344CB8AC3E}">
        <p14:creationId xmlns:p14="http://schemas.microsoft.com/office/powerpoint/2010/main" val="2891619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8303CA-1578-E8E7-F2B1-10717936DB3B}"/>
              </a:ext>
            </a:extLst>
          </p:cNvPr>
          <p:cNvSpPr>
            <a:spLocks noGrp="1"/>
          </p:cNvSpPr>
          <p:nvPr>
            <p:ph type="body" idx="1"/>
          </p:nvPr>
        </p:nvSpPr>
        <p:spPr>
          <a:xfrm>
            <a:off x="1102438" y="2039672"/>
            <a:ext cx="6803136" cy="722190"/>
          </a:xfrm>
        </p:spPr>
        <p:txBody>
          <a:bodyPr/>
          <a:lstStyle/>
          <a:p>
            <a:pPr marL="342900" indent="-342900">
              <a:buAutoNum type="arabicParenR"/>
            </a:pPr>
            <a:r>
              <a:rPr lang="en-US" dirty="0"/>
              <a:t>Python</a:t>
            </a:r>
          </a:p>
          <a:p>
            <a:pPr marL="342900" indent="-342900">
              <a:buAutoNum type="arabicParenR"/>
            </a:pPr>
            <a:r>
              <a:rPr lang="en-US" dirty="0"/>
              <a:t>Tableau</a:t>
            </a:r>
            <a:endParaRPr lang="en-IN" dirty="0"/>
          </a:p>
        </p:txBody>
      </p:sp>
      <p:sp>
        <p:nvSpPr>
          <p:cNvPr id="3" name="Slide Number Placeholder 2">
            <a:extLst>
              <a:ext uri="{FF2B5EF4-FFF2-40B4-BE49-F238E27FC236}">
                <a16:creationId xmlns:a16="http://schemas.microsoft.com/office/drawing/2014/main" id="{FBDCFCF1-3696-D776-9CCF-3C0CD175D5B0}"/>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itle 3">
            <a:extLst>
              <a:ext uri="{FF2B5EF4-FFF2-40B4-BE49-F238E27FC236}">
                <a16:creationId xmlns:a16="http://schemas.microsoft.com/office/drawing/2014/main" id="{089163B9-4A20-97AC-77CD-2D0DAA628A4E}"/>
              </a:ext>
            </a:extLst>
          </p:cNvPr>
          <p:cNvSpPr>
            <a:spLocks noGrp="1"/>
          </p:cNvSpPr>
          <p:nvPr>
            <p:ph type="title"/>
          </p:nvPr>
        </p:nvSpPr>
        <p:spPr>
          <a:xfrm>
            <a:off x="1289304" y="928396"/>
            <a:ext cx="7781544" cy="859055"/>
          </a:xfrm>
        </p:spPr>
        <p:txBody>
          <a:bodyPr/>
          <a:lstStyle/>
          <a:p>
            <a:r>
              <a:rPr lang="en-US" dirty="0"/>
              <a:t>Tools Used</a:t>
            </a:r>
            <a:endParaRPr lang="en-IN" dirty="0"/>
          </a:p>
        </p:txBody>
      </p:sp>
    </p:spTree>
    <p:extLst>
      <p:ext uri="{BB962C8B-B14F-4D97-AF65-F5344CB8AC3E}">
        <p14:creationId xmlns:p14="http://schemas.microsoft.com/office/powerpoint/2010/main" val="162019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5466248" y="2169494"/>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b="1" dirty="0"/>
              <a:t>Data Pre-Processing </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978212" y="2169495"/>
            <a:ext cx="1259505" cy="1259505"/>
          </a:xfrm>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b="1" dirty="0"/>
              <a:t>Exploratory Data Analysis</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a:xfrm>
            <a:off x="7710265" y="2169493"/>
            <a:ext cx="1259505" cy="1259505"/>
          </a:xfrm>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b="1" dirty="0"/>
              <a:t>Data Visualization Dashboard</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a:xfrm>
            <a:off x="3105503" y="2169494"/>
            <a:ext cx="1259505" cy="1259505"/>
          </a:xfrm>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b="1" dirty="0"/>
              <a:t>Feature Engineering</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b="1" dirty="0"/>
              <a:t>Machine Learning Model Development</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1) Data Pre-Processing</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Data Pre-processing is the primary step of any Data Analytics or Data Science Project.</a:t>
            </a:r>
          </a:p>
          <a:p>
            <a:r>
              <a:rPr lang="en-US" dirty="0"/>
              <a:t>Although in this project we didn’t had a lot of work on Data Pre-Processing except the Duplicate Values.</a:t>
            </a:r>
          </a:p>
          <a:p>
            <a:r>
              <a:rPr lang="en-US" dirty="0"/>
              <a:t>For the Class = 0, means for Genuine Transaction the number of duplicated values are: 1062 and for Class = 1, Fraudulent Transactions are: 19.</a:t>
            </a:r>
          </a:p>
          <a:p>
            <a:r>
              <a:rPr lang="en-US" dirty="0"/>
              <a:t>We decided to Drop the duplicates using Pandas Method in Python, </a:t>
            </a:r>
            <a:r>
              <a:rPr lang="en-US" b="1" dirty="0" err="1"/>
              <a:t>df.drop_duplicates</a:t>
            </a:r>
            <a:r>
              <a:rPr lang="en-US" b="1" dirty="0"/>
              <a: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2) Exploratory Data Analysis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Exploratory Data Analysis is a very important process in a Data Science Project.</a:t>
            </a:r>
          </a:p>
          <a:p>
            <a:r>
              <a:rPr lang="en-US" dirty="0"/>
              <a:t>In this project we have conducted </a:t>
            </a:r>
            <a:r>
              <a:rPr lang="en-US" b="1" dirty="0"/>
              <a:t>Uni-Variate</a:t>
            </a:r>
            <a:r>
              <a:rPr lang="en-US" dirty="0"/>
              <a:t>, </a:t>
            </a:r>
            <a:r>
              <a:rPr lang="en-US" b="1" dirty="0"/>
              <a:t>Bi-Variate </a:t>
            </a:r>
            <a:r>
              <a:rPr lang="en-US" dirty="0"/>
              <a:t>&amp; </a:t>
            </a:r>
            <a:r>
              <a:rPr lang="en-US" b="1" dirty="0"/>
              <a:t>Multi-Variate Analysis</a:t>
            </a:r>
            <a:r>
              <a:rPr lang="en-US" dirty="0"/>
              <a:t>.</a:t>
            </a:r>
          </a:p>
          <a:p>
            <a:r>
              <a:rPr lang="en-US" b="1" dirty="0"/>
              <a:t>Uni-Variate Analysis</a:t>
            </a:r>
            <a:r>
              <a:rPr lang="en-US" dirty="0"/>
              <a:t>, is conducted to explore the Distribution of the Individual Features.</a:t>
            </a:r>
          </a:p>
          <a:p>
            <a:r>
              <a:rPr lang="en-US" b="1" dirty="0"/>
              <a:t>Bi-Variate Analysis</a:t>
            </a:r>
            <a:r>
              <a:rPr lang="en-US" dirty="0"/>
              <a:t>, is conducted to explore the Distribution of the Data between the Two Variables and How they are Related.</a:t>
            </a:r>
          </a:p>
          <a:p>
            <a:r>
              <a:rPr lang="en-US" b="1" dirty="0"/>
              <a:t>Multi-Variate Analysis</a:t>
            </a:r>
            <a:r>
              <a:rPr lang="en-US" dirty="0"/>
              <a:t>, is conducted to explore the Data with more than 2 Features.</a:t>
            </a:r>
            <a:endParaRPr lang="en-US" b="1"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67713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6404169" cy="977965"/>
          </a:xfrm>
        </p:spPr>
        <p:txBody>
          <a:bodyPr/>
          <a:lstStyle/>
          <a:p>
            <a:r>
              <a:rPr lang="en-US" dirty="0"/>
              <a:t>3) Key Performance Indicator (KPI) Analytics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0043108" cy="4093243"/>
          </a:xfrm>
        </p:spPr>
        <p:txBody>
          <a:bodyPr/>
          <a:lstStyle/>
          <a:p>
            <a:r>
              <a:rPr lang="en-US" b="1" dirty="0"/>
              <a:t>KPI 1: </a:t>
            </a:r>
            <a:r>
              <a:rPr lang="en-US" dirty="0"/>
              <a:t>Total Number of Transactions, </a:t>
            </a:r>
            <a:r>
              <a:rPr lang="en-US" b="1" dirty="0"/>
              <a:t>283745</a:t>
            </a:r>
          </a:p>
          <a:p>
            <a:r>
              <a:rPr lang="en-US" b="1" dirty="0"/>
              <a:t>KPI 2: </a:t>
            </a:r>
            <a:r>
              <a:rPr lang="en-US" dirty="0"/>
              <a:t>Average Transaction Amount, </a:t>
            </a:r>
            <a:r>
              <a:rPr lang="en-US" b="1" dirty="0"/>
              <a:t>88.47</a:t>
            </a:r>
          </a:p>
          <a:p>
            <a:r>
              <a:rPr lang="en-US" b="1" dirty="0"/>
              <a:t>KPI 3: </a:t>
            </a:r>
            <a:r>
              <a:rPr lang="en-US" dirty="0"/>
              <a:t>Average Time Taken for Each Transactions, </a:t>
            </a:r>
            <a:r>
              <a:rPr lang="en-US" b="1" dirty="0"/>
              <a:t>26.34</a:t>
            </a:r>
          </a:p>
          <a:p>
            <a:r>
              <a:rPr lang="en-US" b="1" dirty="0"/>
              <a:t>KPI 4: </a:t>
            </a:r>
            <a:r>
              <a:rPr lang="en-US" dirty="0"/>
              <a:t>Fraud Transaction Rate, </a:t>
            </a:r>
            <a:r>
              <a:rPr lang="en-US" b="1" dirty="0"/>
              <a:t>0.2%</a:t>
            </a:r>
          </a:p>
          <a:p>
            <a:r>
              <a:rPr lang="en-US" b="1" dirty="0"/>
              <a:t>KPI 5: </a:t>
            </a:r>
            <a:r>
              <a:rPr lang="en-US" dirty="0"/>
              <a:t>Distribution of Normal Transaction Amount vs Time, </a:t>
            </a:r>
            <a:r>
              <a:rPr lang="en-US" b="1" dirty="0"/>
              <a:t>Avg Time is 26.34 &amp; Avg Amount is 88.41</a:t>
            </a:r>
          </a:p>
          <a:p>
            <a:r>
              <a:rPr lang="en-US" b="1" dirty="0"/>
              <a:t>KPI 6: </a:t>
            </a:r>
            <a:r>
              <a:rPr lang="en-US" dirty="0"/>
              <a:t>Distribution of Fraud Transaction Amount vs Time, </a:t>
            </a:r>
            <a:r>
              <a:rPr lang="en-US" b="1" dirty="0"/>
              <a:t>Avg Time is 22.42 &amp; Avg Amount is 122.21</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23354671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0" y="825147"/>
            <a:ext cx="11214100" cy="535531"/>
          </a:xfrm>
        </p:spPr>
        <p:txBody>
          <a:bodyPr/>
          <a:lstStyle/>
          <a:p>
            <a:r>
              <a:rPr lang="en-US" dirty="0"/>
              <a:t>Credit Card Fraud Analytics Dashboard</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4" name="Picture 3">
            <a:extLst>
              <a:ext uri="{FF2B5EF4-FFF2-40B4-BE49-F238E27FC236}">
                <a16:creationId xmlns:a16="http://schemas.microsoft.com/office/drawing/2014/main" id="{B68CB3B2-8292-5FE4-A3E6-D328DEDEEFDD}"/>
              </a:ext>
            </a:extLst>
          </p:cNvPr>
          <p:cNvPicPr>
            <a:picLocks noChangeAspect="1"/>
          </p:cNvPicPr>
          <p:nvPr/>
        </p:nvPicPr>
        <p:blipFill>
          <a:blip r:embed="rId2"/>
          <a:stretch>
            <a:fillRect/>
          </a:stretch>
        </p:blipFill>
        <p:spPr>
          <a:xfrm>
            <a:off x="-1" y="1360678"/>
            <a:ext cx="11214099" cy="5497322"/>
          </a:xfrm>
          <a:prstGeom prst="rect">
            <a:avLst/>
          </a:prstGeom>
        </p:spPr>
      </p:pic>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4) Feature Engineering</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Feature Engineering is must process in a project of Data Science.</a:t>
            </a:r>
          </a:p>
          <a:p>
            <a:r>
              <a:rPr lang="en-US" dirty="0"/>
              <a:t>Basically during Feature Engineering we will make the Data Consistent  by Scaling and Make is numeric through Encoding process for the ML Models to interpret and provide the prediction.</a:t>
            </a:r>
          </a:p>
          <a:p>
            <a:r>
              <a:rPr lang="en-US" dirty="0"/>
              <a:t>In our case We had to Scale the Data to make it consistent for the ML Models.</a:t>
            </a:r>
          </a:p>
          <a:p>
            <a:r>
              <a:rPr lang="en-US" dirty="0"/>
              <a:t>And additionally we had to perform the Sampling techniques, such as SMOTE &amp; ADASYN to perform over-sampling in the Dataset, since the Samples of the Dataset was Biased, like Class 0 had way more samples than Class 1, therefore this might affect our models during the prediction.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1677932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115</TotalTime>
  <Words>741</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Trade Gothic LT Pro</vt:lpstr>
      <vt:lpstr>Trebuchet MS</vt:lpstr>
      <vt:lpstr>Office Theme</vt:lpstr>
      <vt:lpstr>Credit Card Fraud Detection Analytics</vt:lpstr>
      <vt:lpstr>Overview</vt:lpstr>
      <vt:lpstr>Tools Used</vt:lpstr>
      <vt:lpstr>Content Title</vt:lpstr>
      <vt:lpstr>1) Data Pre-Processing</vt:lpstr>
      <vt:lpstr>2) Exploratory Data Analysis</vt:lpstr>
      <vt:lpstr>3) Key Performance Indicator (KPI) Analytics</vt:lpstr>
      <vt:lpstr>Credit Card Fraud Analytics Dashboard</vt:lpstr>
      <vt:lpstr>4) Feature Engineering</vt:lpstr>
      <vt:lpstr>5) Data Pre-Processing</vt:lpstr>
      <vt:lpstr>1) Model Development</vt:lpstr>
      <vt:lpstr>Model Evaluation Table</vt:lpstr>
      <vt:lpstr>Conslusion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Analytics</dc:title>
  <dc:creator>Srikrishnan Shankar</dc:creator>
  <cp:lastModifiedBy>Srikrishnan Shankar</cp:lastModifiedBy>
  <cp:revision>1</cp:revision>
  <dcterms:created xsi:type="dcterms:W3CDTF">2023-10-25T17:40:14Z</dcterms:created>
  <dcterms:modified xsi:type="dcterms:W3CDTF">2023-10-25T19:35:40Z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