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06" r:id="rId11"/>
    <p:sldId id="307" r:id="rId12"/>
    <p:sldId id="308" r:id="rId13"/>
    <p:sldId id="309" r:id="rId14"/>
    <p:sldId id="310" r:id="rId15"/>
    <p:sldId id="315" r:id="rId16"/>
    <p:sldId id="311" r:id="rId17"/>
    <p:sldId id="313" r:id="rId18"/>
    <p:sldId id="31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tics\DATA%20SCIENCE%20PROJECT-Data%20Professional%20Salary%20of%202022%20(Excel%20Analytics%20Project)\Data%20Professional%20Salary%20Analytics%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ata%20Analytics\DATA%20SCIENCE%20PROJECT-Data%20Professional%20Salary%20of%202022%20(Excel%20Analytics%20Project)\Data%20Professional%20Salary%20Analytics%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ata%20Analytics\DATA%20SCIENCE%20PROJECT-Data%20Professional%20Salary%20of%202022%20(Excel%20Analytics%20Project)\Data%20Professional%20Salary%20Analytics%20Dashboar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[Data Professional Salary Analytics Dashboard.xlsx]Worksheet!PivotTable8</c:name>
    <c:fmtId val="58"/>
  </c:pivotSource>
  <c:chart>
    <c:title>
      <c:tx>
        <c:rich>
          <a:bodyPr rot="0" spcFirstLastPara="1" vertOverflow="ellipsis" vert="horz" wrap="square" anchor="ctr" anchorCtr="1"/>
          <a:lstStyle/>
          <a:p>
            <a:pPr>
              <a:defRPr sz="1200" b="1" i="0" u="none" strike="noStrike" kern="1200" cap="all" spc="120" normalizeH="0" baseline="0">
                <a:solidFill>
                  <a:schemeClr val="tx1"/>
                </a:solidFill>
                <a:latin typeface="Segoe UI Black" panose="020B0A02040204020203" pitchFamily="34" charset="0"/>
                <a:ea typeface="Segoe UI Black" panose="020B0A02040204020203" pitchFamily="34" charset="0"/>
                <a:cs typeface="+mn-cs"/>
              </a:defRPr>
            </a:pPr>
            <a:r>
              <a:rPr lang="en-IN"/>
              <a:t>Averag</a:t>
            </a:r>
            <a:r>
              <a:rPr lang="en-IN" baseline="0"/>
              <a:t>e salary by company</a:t>
            </a:r>
            <a:endParaRPr lang="en-IN"/>
          </a:p>
        </c:rich>
      </c:tx>
      <c:layout>
        <c:manualLayout>
          <c:xMode val="edge"/>
          <c:yMode val="edge"/>
          <c:x val="0.21666666666666665"/>
          <c:y val="9.2592592592592587E-3"/>
        </c:manualLayout>
      </c:layout>
      <c:overlay val="0"/>
      <c:spPr>
        <a:noFill/>
        <a:ln>
          <a:noFill/>
        </a:ln>
        <a:effectLst/>
      </c:spPr>
      <c:txPr>
        <a:bodyPr rot="0" spcFirstLastPara="1" vertOverflow="ellipsis" vert="horz" wrap="square" anchor="ctr" anchorCtr="1"/>
        <a:lstStyle/>
        <a:p>
          <a:pPr>
            <a:defRPr sz="1200" b="1" i="0" u="none" strike="noStrike" kern="1200" cap="all" spc="120" normalizeH="0" baseline="0">
              <a:solidFill>
                <a:schemeClr val="tx1"/>
              </a:solidFill>
              <a:latin typeface="Segoe UI Black" panose="020B0A02040204020203" pitchFamily="34" charset="0"/>
              <a:ea typeface="Segoe UI Black" panose="020B0A02040204020203" pitchFamily="34" charset="0"/>
              <a:cs typeface="+mn-cs"/>
            </a:defRPr>
          </a:pPr>
          <a:endParaRPr lang="en-US"/>
        </a:p>
      </c:txPr>
    </c:title>
    <c:autoTitleDeleted val="0"/>
    <c:pivotFmts>
      <c:pivotFmt>
        <c:idx val="0"/>
        <c:spPr>
          <a:solidFill>
            <a:schemeClr val="accent5"/>
          </a:solidFill>
          <a:ln>
            <a:noFill/>
          </a:ln>
          <a:effectLst/>
          <a:sp3d/>
        </c:spPr>
        <c:marker>
          <c:symbol val="diamond"/>
          <c:size val="6"/>
          <c:spPr>
            <a:solidFill>
              <a:schemeClr val="accent5"/>
            </a:solidFill>
            <a:ln w="9525">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3043536251409612"/>
          <c:y val="0.11590258573861062"/>
          <c:w val="0.6956463748590388"/>
          <c:h val="0.88409741426138932"/>
        </c:manualLayout>
      </c:layout>
      <c:bar3DChart>
        <c:barDir val="bar"/>
        <c:grouping val="stacked"/>
        <c:varyColors val="0"/>
        <c:ser>
          <c:idx val="0"/>
          <c:order val="0"/>
          <c:tx>
            <c:strRef>
              <c:f>Worksheet!$C$25</c:f>
              <c:strCache>
                <c:ptCount val="1"/>
                <c:pt idx="0">
                  <c:v>Total</c:v>
                </c:pt>
              </c:strCache>
            </c:strRef>
          </c:tx>
          <c:spPr>
            <a:solidFill>
              <a:srgbClr val="0070C0"/>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Worksheet!$B$26:$B$31</c:f>
              <c:strCache>
                <c:ptCount val="5"/>
                <c:pt idx="0">
                  <c:v>L Brands</c:v>
                </c:pt>
                <c:pt idx="1">
                  <c:v>Meta</c:v>
                </c:pt>
                <c:pt idx="2">
                  <c:v>Simplilearn Solutions</c:v>
                </c:pt>
                <c:pt idx="3">
                  <c:v>Toptal</c:v>
                </c:pt>
                <c:pt idx="4">
                  <c:v>Orbinet Technologies</c:v>
                </c:pt>
              </c:strCache>
            </c:strRef>
          </c:cat>
          <c:val>
            <c:numRef>
              <c:f>Worksheet!$C$26:$C$31</c:f>
              <c:numCache>
                <c:formatCode>"₹"\ #,##0</c:formatCode>
                <c:ptCount val="5"/>
                <c:pt idx="0">
                  <c:v>18807948</c:v>
                </c:pt>
                <c:pt idx="1">
                  <c:v>15471797</c:v>
                </c:pt>
                <c:pt idx="2">
                  <c:v>13902120</c:v>
                </c:pt>
                <c:pt idx="3">
                  <c:v>13140000</c:v>
                </c:pt>
                <c:pt idx="4">
                  <c:v>8671344</c:v>
                </c:pt>
              </c:numCache>
            </c:numRef>
          </c:val>
          <c:extLst>
            <c:ext xmlns:c16="http://schemas.microsoft.com/office/drawing/2014/chart" uri="{C3380CC4-5D6E-409C-BE32-E72D297353CC}">
              <c16:uniqueId val="{00000000-E60A-4D39-B47A-1C9C30D38D48}"/>
            </c:ext>
          </c:extLst>
        </c:ser>
        <c:dLbls>
          <c:showLegendKey val="0"/>
          <c:showVal val="1"/>
          <c:showCatName val="0"/>
          <c:showSerName val="0"/>
          <c:showPercent val="0"/>
          <c:showBubbleSize val="0"/>
        </c:dLbls>
        <c:gapWidth val="79"/>
        <c:shape val="box"/>
        <c:axId val="83549312"/>
        <c:axId val="102399392"/>
        <c:axId val="0"/>
      </c:bar3DChart>
      <c:catAx>
        <c:axId val="83549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95000"/>
                    <a:lumOff val="5000"/>
                  </a:schemeClr>
                </a:solidFill>
                <a:latin typeface="Segoe UI Black" panose="020B0A02040204020203" pitchFamily="34" charset="0"/>
                <a:ea typeface="Segoe UI Black" panose="020B0A02040204020203" pitchFamily="34" charset="0"/>
                <a:cs typeface="+mn-cs"/>
              </a:defRPr>
            </a:pPr>
            <a:endParaRPr lang="en-US"/>
          </a:p>
        </c:txPr>
        <c:crossAx val="102399392"/>
        <c:crosses val="autoZero"/>
        <c:auto val="1"/>
        <c:lblAlgn val="ctr"/>
        <c:lblOffset val="100"/>
        <c:noMultiLvlLbl val="0"/>
      </c:catAx>
      <c:valAx>
        <c:axId val="102399392"/>
        <c:scaling>
          <c:orientation val="minMax"/>
        </c:scaling>
        <c:delete val="1"/>
        <c:axPos val="b"/>
        <c:numFmt formatCode="&quot;₹&quot;\ #,##0" sourceLinked="1"/>
        <c:majorTickMark val="none"/>
        <c:minorTickMark val="none"/>
        <c:tickLblPos val="nextTo"/>
        <c:crossAx val="83549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[Data Professional Salary Analytics Dashboard.xlsx]Worksheet!PivotTable7</c:name>
    <c:fmtId val="64"/>
  </c:pivotSource>
  <c:chart>
    <c:title>
      <c:tx>
        <c:rich>
          <a:bodyPr rot="0" spcFirstLastPara="1" vertOverflow="ellipsis" vert="horz" wrap="square" anchor="ctr" anchorCtr="1"/>
          <a:lstStyle/>
          <a:p>
            <a:pPr>
              <a:defRPr sz="1000" b="1" i="0" u="none" strike="noStrike" kern="1200" cap="all" spc="120" normalizeH="0" baseline="0">
                <a:solidFill>
                  <a:schemeClr val="tx1"/>
                </a:solidFill>
                <a:latin typeface="Segoe UI Black" panose="020B0A02040204020203" pitchFamily="34" charset="0"/>
                <a:ea typeface="Segoe UI Black" panose="020B0A02040204020203" pitchFamily="34" charset="0"/>
                <a:cs typeface="+mn-cs"/>
              </a:defRPr>
            </a:pPr>
            <a:r>
              <a:rPr lang="en-US" sz="1000">
                <a:solidFill>
                  <a:schemeClr val="tx1"/>
                </a:solidFill>
                <a:latin typeface="Segoe UI Black" panose="020B0A02040204020203" pitchFamily="34" charset="0"/>
                <a:ea typeface="Segoe UI Black" panose="020B0A02040204020203" pitchFamily="34" charset="0"/>
              </a:rPr>
              <a:t>Average</a:t>
            </a:r>
            <a:r>
              <a:rPr lang="en-US" sz="1000" baseline="0">
                <a:solidFill>
                  <a:schemeClr val="tx1"/>
                </a:solidFill>
                <a:latin typeface="Segoe UI Black" panose="020B0A02040204020203" pitchFamily="34" charset="0"/>
                <a:ea typeface="Segoe UI Black" panose="020B0A02040204020203" pitchFamily="34" charset="0"/>
              </a:rPr>
              <a:t> Salary by job title</a:t>
            </a:r>
          </a:p>
        </c:rich>
      </c:tx>
      <c:layout>
        <c:manualLayout>
          <c:xMode val="edge"/>
          <c:yMode val="edge"/>
          <c:x val="0.24485375000639539"/>
          <c:y val="5.0890585241730284E-3"/>
        </c:manualLayout>
      </c:layout>
      <c:overlay val="0"/>
      <c:spPr>
        <a:noFill/>
        <a:ln>
          <a:noFill/>
        </a:ln>
        <a:effectLst/>
      </c:spPr>
      <c:txPr>
        <a:bodyPr rot="0" spcFirstLastPara="1" vertOverflow="ellipsis" vert="horz" wrap="square" anchor="ctr" anchorCtr="1"/>
        <a:lstStyle/>
        <a:p>
          <a:pPr>
            <a:defRPr sz="1000" b="1" i="0" u="none" strike="noStrike" kern="1200" cap="all" spc="120" normalizeH="0" baseline="0">
              <a:solidFill>
                <a:schemeClr val="tx1"/>
              </a:solidFill>
              <a:latin typeface="Segoe UI Black" panose="020B0A02040204020203" pitchFamily="34" charset="0"/>
              <a:ea typeface="Segoe UI Black" panose="020B0A02040204020203" pitchFamily="34" charset="0"/>
              <a:cs typeface="+mn-cs"/>
            </a:defRPr>
          </a:pPr>
          <a:endParaRPr lang="en-US"/>
        </a:p>
      </c:txPr>
    </c:title>
    <c:autoTitleDeleted val="0"/>
    <c:pivotFmts>
      <c:pivotFmt>
        <c:idx val="0"/>
        <c:spPr>
          <a:solidFill>
            <a:schemeClr val="accent5"/>
          </a:solidFill>
          <a:ln>
            <a:noFill/>
          </a:ln>
          <a:effectLst/>
          <a:sp3d/>
        </c:spPr>
        <c:marker>
          <c:symbol val="diamond"/>
          <c:size val="6"/>
          <c:spPr>
            <a:solidFill>
              <a:schemeClr val="accent5"/>
            </a:solidFill>
            <a:ln w="9525">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a:sp3d/>
        </c:spPr>
        <c:dLbl>
          <c:idx val="0"/>
          <c:layout>
            <c:manualLayout>
              <c:x val="4.1666666666666664E-2"/>
              <c:y val="-0.3425925925925926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a:sp3d/>
        </c:spPr>
        <c:dLbl>
          <c:idx val="0"/>
          <c:layout>
            <c:manualLayout>
              <c:x val="4.1666666666666664E-2"/>
              <c:y val="-0.30555555555555558"/>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a:sp3d/>
        </c:spPr>
        <c:dLbl>
          <c:idx val="0"/>
          <c:layout>
            <c:manualLayout>
              <c:x val="4.7222222222222221E-2"/>
              <c:y val="-0.22685185185185194"/>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a:sp3d/>
        </c:spPr>
        <c:dLbl>
          <c:idx val="0"/>
          <c:layout>
            <c:manualLayout>
              <c:x val="4.4444444444444446E-2"/>
              <c:y val="-0.17592592592592601"/>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a:sp3d/>
        </c:spPr>
        <c:dLbl>
          <c:idx val="0"/>
          <c:layout>
            <c:manualLayout>
              <c:x val="4.1666666666666664E-2"/>
              <c:y val="-0.17129629629629631"/>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a:sp3d/>
        </c:spPr>
        <c:dLbl>
          <c:idx val="0"/>
          <c:layout>
            <c:manualLayout>
              <c:x val="4.1666666666666664E-2"/>
              <c:y val="-0.34259259259259262"/>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a:sp3d/>
        </c:spPr>
        <c:dLbl>
          <c:idx val="0"/>
          <c:layout>
            <c:manualLayout>
              <c:x val="4.1666666666666664E-2"/>
              <c:y val="-0.30555555555555558"/>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a:sp3d/>
        </c:spPr>
        <c:dLbl>
          <c:idx val="0"/>
          <c:layout>
            <c:manualLayout>
              <c:x val="4.7222222222222221E-2"/>
              <c:y val="-0.22685185185185194"/>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5"/>
          </a:solidFill>
          <a:ln>
            <a:noFill/>
          </a:ln>
          <a:effectLst/>
          <a:sp3d/>
        </c:spPr>
        <c:dLbl>
          <c:idx val="0"/>
          <c:layout>
            <c:manualLayout>
              <c:x val="4.4444444444444446E-2"/>
              <c:y val="-0.17592592592592601"/>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a:sp3d/>
        </c:spPr>
        <c:dLbl>
          <c:idx val="0"/>
          <c:layout>
            <c:manualLayout>
              <c:x val="4.1666666666666664E-2"/>
              <c:y val="-0.17129629629629631"/>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5"/>
          </a:solidFill>
          <a:ln>
            <a:noFill/>
          </a:ln>
          <a:effectLst/>
          <a:sp3d/>
        </c:spPr>
        <c:dLbl>
          <c:idx val="0"/>
          <c:layout>
            <c:manualLayout>
              <c:x val="4.9999999999999975E-2"/>
              <c:y val="-0.3472222222222222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a:sp3d/>
        </c:spPr>
        <c:dLbl>
          <c:idx val="0"/>
          <c:layout>
            <c:manualLayout>
              <c:x val="4.9999999999999947E-2"/>
              <c:y val="-0.30555555555555558"/>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5"/>
          </a:solidFill>
          <a:ln>
            <a:noFill/>
          </a:ln>
          <a:effectLst/>
          <a:sp3d/>
        </c:spPr>
        <c:dLbl>
          <c:idx val="0"/>
          <c:layout>
            <c:manualLayout>
              <c:x val="4.7222222222222221E-2"/>
              <c:y val="-0.2268518518518519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5"/>
          </a:solidFill>
          <a:ln>
            <a:noFill/>
          </a:ln>
          <a:effectLst/>
          <a:sp3d/>
        </c:spPr>
        <c:dLbl>
          <c:idx val="0"/>
          <c:layout>
            <c:manualLayout>
              <c:x val="4.4444444444444446E-2"/>
              <c:y val="-0.1759259259259260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5"/>
          </a:solidFill>
          <a:ln>
            <a:noFill/>
          </a:ln>
          <a:effectLst/>
          <a:sp3d/>
        </c:spPr>
        <c:dLbl>
          <c:idx val="0"/>
          <c:layout>
            <c:manualLayout>
              <c:x val="4.1666666666666567E-2"/>
              <c:y val="-0.1712962962962963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5"/>
          </a:solidFill>
          <a:ln>
            <a:noFill/>
          </a:ln>
          <a:effectLst/>
          <a:sp3d/>
        </c:spPr>
        <c:dLbl>
          <c:idx val="0"/>
          <c:layout>
            <c:manualLayout>
              <c:x val="4.9999999999999975E-2"/>
              <c:y val="-0.3472222222222222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5"/>
          </a:solidFill>
          <a:ln>
            <a:noFill/>
          </a:ln>
          <a:effectLst/>
          <a:sp3d/>
        </c:spPr>
        <c:dLbl>
          <c:idx val="0"/>
          <c:layout>
            <c:manualLayout>
              <c:x val="4.9999999999999947E-2"/>
              <c:y val="-0.30555555555555558"/>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5"/>
          </a:solidFill>
          <a:ln>
            <a:noFill/>
          </a:ln>
          <a:effectLst/>
          <a:sp3d/>
        </c:spPr>
        <c:dLbl>
          <c:idx val="0"/>
          <c:layout>
            <c:manualLayout>
              <c:x val="4.7222222222222221E-2"/>
              <c:y val="-0.2268518518518519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5"/>
          </a:solidFill>
          <a:ln>
            <a:noFill/>
          </a:ln>
          <a:effectLst/>
          <a:sp3d/>
        </c:spPr>
        <c:dLbl>
          <c:idx val="0"/>
          <c:layout>
            <c:manualLayout>
              <c:x val="4.4444444444444446E-2"/>
              <c:y val="-0.1759259259259260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5"/>
          </a:solidFill>
          <a:ln>
            <a:noFill/>
          </a:ln>
          <a:effectLst/>
          <a:sp3d/>
        </c:spPr>
        <c:dLbl>
          <c:idx val="0"/>
          <c:layout>
            <c:manualLayout>
              <c:x val="4.1666666666666567E-2"/>
              <c:y val="-0.1712962962962963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5"/>
          </a:solidFill>
          <a:ln>
            <a:noFill/>
          </a:ln>
          <a:effectLst/>
          <a:sp3d/>
        </c:spPr>
        <c:dLbl>
          <c:idx val="0"/>
          <c:layout>
            <c:manualLayout>
              <c:x val="5.0000080269098711E-2"/>
              <c:y val="-0.3935185185185185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5"/>
          </a:solidFill>
          <a:ln>
            <a:noFill/>
          </a:ln>
          <a:effectLst/>
          <a:sp3d/>
        </c:spPr>
        <c:dLbl>
          <c:idx val="0"/>
          <c:layout>
            <c:manualLayout>
              <c:x val="5.0000080269098711E-2"/>
              <c:y val="-0.3472222222222222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5"/>
          </a:solidFill>
          <a:ln>
            <a:noFill/>
          </a:ln>
          <a:effectLst/>
          <a:sp3d/>
        </c:spPr>
        <c:dLbl>
          <c:idx val="0"/>
          <c:layout>
            <c:manualLayout>
              <c:x val="5.0134932354937115E-2"/>
              <c:y val="-0.2592592592592592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5"/>
          </a:solidFill>
          <a:ln>
            <a:noFill/>
          </a:ln>
          <a:effectLst/>
          <a:sp3d/>
        </c:spPr>
        <c:dLbl>
          <c:idx val="0"/>
          <c:layout>
            <c:manualLayout>
              <c:x val="4.4444541277007865E-2"/>
              <c:y val="-0.20370370370370378"/>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5"/>
          </a:solidFill>
          <a:ln>
            <a:noFill/>
          </a:ln>
          <a:effectLst/>
          <a:sp3d/>
        </c:spPr>
        <c:dLbl>
          <c:idx val="0"/>
          <c:layout>
            <c:manualLayout>
              <c:x val="5.0404636526613908E-2"/>
              <c:y val="-0.1990740740740740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5"/>
          </a:solidFill>
          <a:ln>
            <a:noFill/>
          </a:ln>
          <a:effectLst/>
          <a:sp3d/>
        </c:spPr>
        <c:dLbl>
          <c:idx val="0"/>
          <c:layout>
            <c:manualLayout>
              <c:x val="5.0000080269098711E-2"/>
              <c:y val="-0.3935185185185185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5"/>
          </a:solidFill>
          <a:ln>
            <a:noFill/>
          </a:ln>
          <a:effectLst/>
          <a:sp3d/>
        </c:spPr>
        <c:dLbl>
          <c:idx val="0"/>
          <c:layout>
            <c:manualLayout>
              <c:x val="5.0000080269098711E-2"/>
              <c:y val="-0.3472222222222222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5"/>
          </a:solidFill>
          <a:ln>
            <a:noFill/>
          </a:ln>
          <a:effectLst/>
          <a:sp3d/>
        </c:spPr>
        <c:dLbl>
          <c:idx val="0"/>
          <c:layout>
            <c:manualLayout>
              <c:x val="5.0134932354937115E-2"/>
              <c:y val="-0.2592592592592592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5"/>
          </a:solidFill>
          <a:ln>
            <a:noFill/>
          </a:ln>
          <a:effectLst/>
          <a:sp3d/>
        </c:spPr>
        <c:dLbl>
          <c:idx val="0"/>
          <c:layout>
            <c:manualLayout>
              <c:x val="4.4444541277007865E-2"/>
              <c:y val="-0.20370370370370378"/>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5"/>
          </a:solidFill>
          <a:ln>
            <a:noFill/>
          </a:ln>
          <a:effectLst/>
          <a:sp3d/>
        </c:spPr>
        <c:dLbl>
          <c:idx val="0"/>
          <c:layout>
            <c:manualLayout>
              <c:x val="5.0404636526613908E-2"/>
              <c:y val="-0.1990740740740740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5"/>
          </a:solidFill>
          <a:ln>
            <a:noFill/>
          </a:ln>
          <a:effectLst/>
          <a:sp3d/>
        </c:spPr>
        <c:dLbl>
          <c:idx val="0"/>
          <c:layout>
            <c:manualLayout>
              <c:x val="5.0000080269098711E-2"/>
              <c:y val="-0.3935185185185185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5"/>
          </a:solidFill>
          <a:ln>
            <a:noFill/>
          </a:ln>
          <a:effectLst/>
          <a:sp3d/>
        </c:spPr>
        <c:dLbl>
          <c:idx val="0"/>
          <c:layout>
            <c:manualLayout>
              <c:x val="5.0000080269098711E-2"/>
              <c:y val="-0.3472222222222222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5"/>
          </a:solidFill>
          <a:ln>
            <a:noFill/>
          </a:ln>
          <a:effectLst/>
          <a:sp3d/>
        </c:spPr>
        <c:dLbl>
          <c:idx val="0"/>
          <c:layout>
            <c:manualLayout>
              <c:x val="5.0134932354937115E-2"/>
              <c:y val="-0.2592592592592592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5"/>
          </a:solidFill>
          <a:ln>
            <a:noFill/>
          </a:ln>
          <a:effectLst/>
          <a:sp3d/>
        </c:spPr>
        <c:dLbl>
          <c:idx val="0"/>
          <c:layout>
            <c:manualLayout>
              <c:x val="4.4444541277007865E-2"/>
              <c:y val="-0.20370370370370378"/>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5"/>
          </a:solidFill>
          <a:ln>
            <a:noFill/>
          </a:ln>
          <a:effectLst/>
          <a:sp3d/>
        </c:spPr>
        <c:dLbl>
          <c:idx val="0"/>
          <c:layout>
            <c:manualLayout>
              <c:x val="5.0404636526613908E-2"/>
              <c:y val="-0.1990740740740740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5"/>
          </a:solidFill>
          <a:ln>
            <a:noFill/>
          </a:ln>
          <a:effectLst/>
          <a:sp3d/>
        </c:spPr>
        <c:dLbl>
          <c:idx val="0"/>
          <c:layout>
            <c:manualLayout>
              <c:x val="5.0000080269098711E-2"/>
              <c:y val="-0.3935185185185185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5"/>
          </a:solidFill>
          <a:ln>
            <a:noFill/>
          </a:ln>
          <a:effectLst/>
          <a:sp3d/>
        </c:spPr>
        <c:dLbl>
          <c:idx val="0"/>
          <c:layout>
            <c:manualLayout>
              <c:x val="5.0000080269098711E-2"/>
              <c:y val="-0.3472222222222222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5"/>
          </a:solidFill>
          <a:ln>
            <a:noFill/>
          </a:ln>
          <a:effectLst/>
          <a:sp3d/>
        </c:spPr>
        <c:dLbl>
          <c:idx val="0"/>
          <c:layout>
            <c:manualLayout>
              <c:x val="5.0134932354937115E-2"/>
              <c:y val="-0.2592592592592592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5"/>
          </a:solidFill>
          <a:ln>
            <a:noFill/>
          </a:ln>
          <a:effectLst/>
          <a:sp3d/>
        </c:spPr>
        <c:dLbl>
          <c:idx val="0"/>
          <c:layout>
            <c:manualLayout>
              <c:x val="4.4444541277007865E-2"/>
              <c:y val="-0.20370370370370378"/>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5"/>
          </a:solidFill>
          <a:ln>
            <a:noFill/>
          </a:ln>
          <a:effectLst/>
          <a:sp3d/>
        </c:spPr>
        <c:dLbl>
          <c:idx val="0"/>
          <c:layout>
            <c:manualLayout>
              <c:x val="5.0404636526613908E-2"/>
              <c:y val="-0.1990740740740740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5"/>
          </a:solidFill>
          <a:ln>
            <a:noFill/>
          </a:ln>
          <a:effectLst/>
          <a:sp3d/>
        </c:spPr>
        <c:dLbl>
          <c:idx val="0"/>
          <c:layout>
            <c:manualLayout>
              <c:x val="0.05"/>
              <c:y val="-0.3796296296296296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5"/>
          </a:solidFill>
          <a:ln>
            <a:noFill/>
          </a:ln>
          <a:effectLst/>
          <a:sp3d/>
        </c:spPr>
        <c:dLbl>
          <c:idx val="0"/>
          <c:layout>
            <c:manualLayout>
              <c:x val="5.0000080269098711E-2"/>
              <c:y val="-0.3472222222222222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5"/>
          </a:solidFill>
          <a:ln>
            <a:noFill/>
          </a:ln>
          <a:effectLst/>
          <a:sp3d/>
        </c:spPr>
        <c:dLbl>
          <c:idx val="0"/>
          <c:layout>
            <c:manualLayout>
              <c:x val="5.0134932354937115E-2"/>
              <c:y val="-0.2592592592592592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5"/>
          </a:solidFill>
          <a:ln>
            <a:noFill/>
          </a:ln>
          <a:effectLst/>
          <a:sp3d/>
        </c:spPr>
        <c:dLbl>
          <c:idx val="0"/>
          <c:layout>
            <c:manualLayout>
              <c:x val="4.4444541277007865E-2"/>
              <c:y val="-0.20370370370370378"/>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5"/>
          </a:solidFill>
          <a:ln>
            <a:noFill/>
          </a:ln>
          <a:effectLst/>
          <a:sp3d/>
        </c:spPr>
        <c:dLbl>
          <c:idx val="0"/>
          <c:layout>
            <c:manualLayout>
              <c:x val="5.0404636526613908E-2"/>
              <c:y val="-0.1990740740740740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5"/>
          </a:solidFill>
          <a:ln>
            <a:noFill/>
          </a:ln>
          <a:effectLst/>
          <a:sp3d/>
        </c:spPr>
        <c:dLbl>
          <c:idx val="0"/>
          <c:layout>
            <c:manualLayout>
              <c:x val="0.05"/>
              <c:y val="-0.3796296296296296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5"/>
          </a:solidFill>
          <a:ln>
            <a:noFill/>
          </a:ln>
          <a:effectLst/>
          <a:sp3d/>
        </c:spPr>
        <c:dLbl>
          <c:idx val="0"/>
          <c:layout>
            <c:manualLayout>
              <c:x val="5.0000080269098711E-2"/>
              <c:y val="-0.3472222222222222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5"/>
          </a:solidFill>
          <a:ln>
            <a:noFill/>
          </a:ln>
          <a:effectLst/>
          <a:sp3d/>
        </c:spPr>
        <c:dLbl>
          <c:idx val="0"/>
          <c:layout>
            <c:manualLayout>
              <c:x val="5.0134932354937115E-2"/>
              <c:y val="-0.2592592592592592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5"/>
          </a:solidFill>
          <a:ln>
            <a:noFill/>
          </a:ln>
          <a:effectLst/>
          <a:sp3d/>
        </c:spPr>
        <c:dLbl>
          <c:idx val="0"/>
          <c:layout>
            <c:manualLayout>
              <c:x val="4.4444541277007865E-2"/>
              <c:y val="-0.20370370370370378"/>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5"/>
          </a:solidFill>
          <a:ln>
            <a:noFill/>
          </a:ln>
          <a:effectLst/>
          <a:sp3d/>
        </c:spPr>
        <c:dLbl>
          <c:idx val="0"/>
          <c:layout>
            <c:manualLayout>
              <c:x val="5.0404636526613908E-2"/>
              <c:y val="-0.1990740740740740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5"/>
          </a:solidFill>
          <a:ln>
            <a:noFill/>
          </a:ln>
          <a:effectLst/>
          <a:sp3d/>
        </c:spPr>
        <c:dLbl>
          <c:idx val="0"/>
          <c:layout>
            <c:manualLayout>
              <c:x val="4.4801768200027625E-2"/>
              <c:y val="-0.3541844483180060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5"/>
          </a:solidFill>
          <a:ln>
            <a:noFill/>
          </a:ln>
          <a:effectLst/>
          <a:sp3d/>
        </c:spPr>
        <c:dLbl>
          <c:idx val="0"/>
          <c:layout>
            <c:manualLayout>
              <c:x val="5.0000153489585732E-2"/>
              <c:y val="-0.32686582116166779"/>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5"/>
          </a:solidFill>
          <a:ln>
            <a:noFill/>
          </a:ln>
          <a:effectLst/>
          <a:sp3d/>
        </c:spPr>
        <c:dLbl>
          <c:idx val="0"/>
          <c:layout>
            <c:manualLayout>
              <c:x val="5.0135019672248475E-2"/>
              <c:y val="-0.2439919055919537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5"/>
          </a:solidFill>
          <a:ln>
            <a:noFill/>
          </a:ln>
          <a:effectLst/>
          <a:sp3d/>
        </c:spPr>
        <c:dLbl>
          <c:idx val="0"/>
          <c:layout>
            <c:manualLayout>
              <c:x val="4.4444444444444446E-2"/>
              <c:y val="-0.2037037927510969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5"/>
          </a:solidFill>
          <a:ln>
            <a:noFill/>
          </a:ln>
          <a:effectLst/>
          <a:sp3d/>
        </c:spPr>
        <c:dLbl>
          <c:idx val="0"/>
          <c:layout>
            <c:manualLayout>
              <c:x val="5.0404547384793275E-2"/>
              <c:y val="-0.1888958345855623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6"/>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5"/>
          </a:solidFill>
          <a:ln>
            <a:noFill/>
          </a:ln>
          <a:effectLst/>
          <a:sp3d/>
        </c:spPr>
        <c:dLbl>
          <c:idx val="0"/>
          <c:layout>
            <c:manualLayout>
              <c:x val="4.4801768200027625E-2"/>
              <c:y val="-0.3541844483180060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8"/>
        <c:spPr>
          <a:solidFill>
            <a:schemeClr val="accent5"/>
          </a:solidFill>
          <a:ln>
            <a:noFill/>
          </a:ln>
          <a:effectLst/>
          <a:sp3d/>
        </c:spPr>
        <c:dLbl>
          <c:idx val="0"/>
          <c:layout>
            <c:manualLayout>
              <c:x val="5.0000153489585732E-2"/>
              <c:y val="-0.32686582116166779"/>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5"/>
          </a:solidFill>
          <a:ln>
            <a:noFill/>
          </a:ln>
          <a:effectLst/>
          <a:sp3d/>
        </c:spPr>
        <c:dLbl>
          <c:idx val="0"/>
          <c:layout>
            <c:manualLayout>
              <c:x val="5.0135019672248475E-2"/>
              <c:y val="-0.2439919055919537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5"/>
          </a:solidFill>
          <a:ln>
            <a:noFill/>
          </a:ln>
          <a:effectLst/>
          <a:sp3d/>
        </c:spPr>
        <c:dLbl>
          <c:idx val="0"/>
          <c:layout>
            <c:manualLayout>
              <c:x val="4.4444444444444446E-2"/>
              <c:y val="-0.2037037927510969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1"/>
        <c:spPr>
          <a:solidFill>
            <a:schemeClr val="accent5"/>
          </a:solidFill>
          <a:ln>
            <a:noFill/>
          </a:ln>
          <a:effectLst/>
          <a:sp3d/>
        </c:spPr>
        <c:dLbl>
          <c:idx val="0"/>
          <c:layout>
            <c:manualLayout>
              <c:x val="5.0404547384793275E-2"/>
              <c:y val="-0.1888958345855623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2"/>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3"/>
        <c:spPr>
          <a:solidFill>
            <a:schemeClr val="accent5"/>
          </a:solidFill>
          <a:ln>
            <a:noFill/>
          </a:ln>
          <a:effectLst/>
          <a:sp3d/>
        </c:spPr>
        <c:dLbl>
          <c:idx val="0"/>
          <c:layout>
            <c:manualLayout>
              <c:x val="4.4801768200027625E-2"/>
              <c:y val="-0.3541844483180060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4"/>
        <c:spPr>
          <a:solidFill>
            <a:schemeClr val="accent5"/>
          </a:solidFill>
          <a:ln>
            <a:noFill/>
          </a:ln>
          <a:effectLst/>
          <a:sp3d/>
        </c:spPr>
        <c:dLbl>
          <c:idx val="0"/>
          <c:layout>
            <c:manualLayout>
              <c:x val="5.0000153489585732E-2"/>
              <c:y val="-0.32686582116166779"/>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5"/>
        <c:spPr>
          <a:solidFill>
            <a:schemeClr val="accent5"/>
          </a:solidFill>
          <a:ln>
            <a:noFill/>
          </a:ln>
          <a:effectLst/>
          <a:sp3d/>
        </c:spPr>
        <c:dLbl>
          <c:idx val="0"/>
          <c:layout>
            <c:manualLayout>
              <c:x val="5.0135019672248475E-2"/>
              <c:y val="-0.2439919055919537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6"/>
        <c:spPr>
          <a:solidFill>
            <a:schemeClr val="accent5"/>
          </a:solidFill>
          <a:ln>
            <a:noFill/>
          </a:ln>
          <a:effectLst/>
          <a:sp3d/>
        </c:spPr>
        <c:dLbl>
          <c:idx val="0"/>
          <c:layout>
            <c:manualLayout>
              <c:x val="4.4444444444444446E-2"/>
              <c:y val="-0.2037037927510969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7"/>
        <c:spPr>
          <a:solidFill>
            <a:schemeClr val="accent5"/>
          </a:solidFill>
          <a:ln>
            <a:noFill/>
          </a:ln>
          <a:effectLst/>
          <a:sp3d/>
        </c:spPr>
        <c:dLbl>
          <c:idx val="0"/>
          <c:layout>
            <c:manualLayout>
              <c:x val="5.0404547384793275E-2"/>
              <c:y val="-0.1888958345855623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8"/>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9"/>
        <c:spPr>
          <a:solidFill>
            <a:schemeClr val="accent5"/>
          </a:solidFill>
          <a:ln>
            <a:noFill/>
          </a:ln>
          <a:effectLst/>
          <a:sp3d/>
        </c:spPr>
        <c:dLbl>
          <c:idx val="0"/>
          <c:layout>
            <c:manualLayout>
              <c:x val="4.4801768200027625E-2"/>
              <c:y val="-0.3541844483180060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0"/>
        <c:spPr>
          <a:solidFill>
            <a:schemeClr val="accent5"/>
          </a:solidFill>
          <a:ln>
            <a:noFill/>
          </a:ln>
          <a:effectLst/>
          <a:sp3d/>
        </c:spPr>
        <c:dLbl>
          <c:idx val="0"/>
          <c:layout>
            <c:manualLayout>
              <c:x val="5.0000153489585732E-2"/>
              <c:y val="-0.32686582116166779"/>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1"/>
        <c:spPr>
          <a:solidFill>
            <a:schemeClr val="accent5"/>
          </a:solidFill>
          <a:ln>
            <a:noFill/>
          </a:ln>
          <a:effectLst/>
          <a:sp3d/>
        </c:spPr>
        <c:dLbl>
          <c:idx val="0"/>
          <c:layout>
            <c:manualLayout>
              <c:x val="5.0135019672248475E-2"/>
              <c:y val="-0.2439919055919537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2"/>
        <c:spPr>
          <a:solidFill>
            <a:schemeClr val="accent5"/>
          </a:solidFill>
          <a:ln>
            <a:noFill/>
          </a:ln>
          <a:effectLst/>
          <a:sp3d/>
        </c:spPr>
        <c:dLbl>
          <c:idx val="0"/>
          <c:layout>
            <c:manualLayout>
              <c:x val="4.4444444444444446E-2"/>
              <c:y val="-0.2037037927510969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3"/>
        <c:spPr>
          <a:solidFill>
            <a:schemeClr val="accent5"/>
          </a:solidFill>
          <a:ln>
            <a:noFill/>
          </a:ln>
          <a:effectLst/>
          <a:sp3d/>
        </c:spPr>
        <c:dLbl>
          <c:idx val="0"/>
          <c:layout>
            <c:manualLayout>
              <c:x val="5.0404547384793275E-2"/>
              <c:y val="-0.1888958345855623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4"/>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5"/>
        <c:spPr>
          <a:solidFill>
            <a:schemeClr val="accent5"/>
          </a:solidFill>
          <a:ln>
            <a:noFill/>
          </a:ln>
          <a:effectLst/>
          <a:sp3d/>
        </c:spPr>
        <c:dLbl>
          <c:idx val="0"/>
          <c:layout>
            <c:manualLayout>
              <c:x val="4.4801768200027625E-2"/>
              <c:y val="-0.3541844483180060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6"/>
        <c:spPr>
          <a:solidFill>
            <a:schemeClr val="accent5"/>
          </a:solidFill>
          <a:ln>
            <a:noFill/>
          </a:ln>
          <a:effectLst/>
          <a:sp3d/>
        </c:spPr>
        <c:dLbl>
          <c:idx val="0"/>
          <c:layout>
            <c:manualLayout>
              <c:x val="5.0000153489585732E-2"/>
              <c:y val="-0.32686582116166779"/>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7"/>
        <c:spPr>
          <a:solidFill>
            <a:schemeClr val="accent5"/>
          </a:solidFill>
          <a:ln>
            <a:noFill/>
          </a:ln>
          <a:effectLst/>
          <a:sp3d/>
        </c:spPr>
        <c:dLbl>
          <c:idx val="0"/>
          <c:layout>
            <c:manualLayout>
              <c:x val="5.0135019672248475E-2"/>
              <c:y val="-0.2439919055919537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8"/>
        <c:spPr>
          <a:solidFill>
            <a:schemeClr val="accent5"/>
          </a:solidFill>
          <a:ln>
            <a:noFill/>
          </a:ln>
          <a:effectLst/>
          <a:sp3d/>
        </c:spPr>
        <c:dLbl>
          <c:idx val="0"/>
          <c:layout>
            <c:manualLayout>
              <c:x val="4.4444444444444446E-2"/>
              <c:y val="-0.2037037927510969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9"/>
        <c:spPr>
          <a:solidFill>
            <a:schemeClr val="accent5"/>
          </a:solidFill>
          <a:ln>
            <a:noFill/>
          </a:ln>
          <a:effectLst/>
          <a:sp3d/>
        </c:spPr>
        <c:dLbl>
          <c:idx val="0"/>
          <c:layout>
            <c:manualLayout>
              <c:x val="5.0404547384793275E-2"/>
              <c:y val="-0.1888958345855623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0"/>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1"/>
        <c:spPr>
          <a:solidFill>
            <a:schemeClr val="accent5"/>
          </a:solidFill>
          <a:ln>
            <a:noFill/>
          </a:ln>
          <a:effectLst/>
          <a:sp3d/>
        </c:spPr>
        <c:dLbl>
          <c:idx val="0"/>
          <c:layout>
            <c:manualLayout>
              <c:x val="4.4801768200027625E-2"/>
              <c:y val="-0.3541844483180060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2"/>
        <c:spPr>
          <a:solidFill>
            <a:schemeClr val="accent5"/>
          </a:solidFill>
          <a:ln>
            <a:noFill/>
          </a:ln>
          <a:effectLst/>
          <a:sp3d/>
        </c:spPr>
        <c:dLbl>
          <c:idx val="0"/>
          <c:layout>
            <c:manualLayout>
              <c:x val="5.0000153489585732E-2"/>
              <c:y val="-0.32686582116166779"/>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3"/>
        <c:spPr>
          <a:solidFill>
            <a:schemeClr val="accent5"/>
          </a:solidFill>
          <a:ln>
            <a:noFill/>
          </a:ln>
          <a:effectLst/>
          <a:sp3d/>
        </c:spPr>
        <c:dLbl>
          <c:idx val="0"/>
          <c:layout>
            <c:manualLayout>
              <c:x val="5.0135019672248475E-2"/>
              <c:y val="-0.2439919055919537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4"/>
        <c:spPr>
          <a:solidFill>
            <a:schemeClr val="accent5"/>
          </a:solidFill>
          <a:ln>
            <a:noFill/>
          </a:ln>
          <a:effectLst/>
          <a:sp3d/>
        </c:spPr>
        <c:dLbl>
          <c:idx val="0"/>
          <c:layout>
            <c:manualLayout>
              <c:x val="4.4444444444444446E-2"/>
              <c:y val="-0.2037037927510969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5"/>
        <c:spPr>
          <a:solidFill>
            <a:schemeClr val="accent5"/>
          </a:solidFill>
          <a:ln>
            <a:noFill/>
          </a:ln>
          <a:effectLst/>
          <a:sp3d/>
        </c:spPr>
        <c:dLbl>
          <c:idx val="0"/>
          <c:layout>
            <c:manualLayout>
              <c:x val="5.0404547384793275E-2"/>
              <c:y val="-0.1888958345855623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6"/>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7"/>
        <c:spPr>
          <a:solidFill>
            <a:schemeClr val="accent5"/>
          </a:solidFill>
          <a:ln>
            <a:noFill/>
          </a:ln>
          <a:effectLst/>
          <a:sp3d/>
        </c:spPr>
        <c:dLbl>
          <c:idx val="0"/>
          <c:layout>
            <c:manualLayout>
              <c:x val="4.4801768200027625E-2"/>
              <c:y val="-0.3541844483180060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8"/>
        <c:spPr>
          <a:solidFill>
            <a:schemeClr val="accent5"/>
          </a:solidFill>
          <a:ln>
            <a:noFill/>
          </a:ln>
          <a:effectLst/>
          <a:sp3d/>
        </c:spPr>
        <c:dLbl>
          <c:idx val="0"/>
          <c:layout>
            <c:manualLayout>
              <c:x val="5.0000153489585732E-2"/>
              <c:y val="-0.32686582116166779"/>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9"/>
        <c:spPr>
          <a:solidFill>
            <a:schemeClr val="accent5"/>
          </a:solidFill>
          <a:ln>
            <a:noFill/>
          </a:ln>
          <a:effectLst/>
          <a:sp3d/>
        </c:spPr>
        <c:dLbl>
          <c:idx val="0"/>
          <c:layout>
            <c:manualLayout>
              <c:x val="5.0135019672248475E-2"/>
              <c:y val="-0.2439919055919537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0"/>
        <c:spPr>
          <a:solidFill>
            <a:schemeClr val="accent5"/>
          </a:solidFill>
          <a:ln>
            <a:noFill/>
          </a:ln>
          <a:effectLst/>
          <a:sp3d/>
        </c:spPr>
        <c:dLbl>
          <c:idx val="0"/>
          <c:layout>
            <c:manualLayout>
              <c:x val="4.4444444444444446E-2"/>
              <c:y val="-0.2037037927510969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1"/>
        <c:spPr>
          <a:solidFill>
            <a:schemeClr val="accent5"/>
          </a:solidFill>
          <a:ln>
            <a:noFill/>
          </a:ln>
          <a:effectLst/>
          <a:sp3d/>
        </c:spPr>
        <c:dLbl>
          <c:idx val="0"/>
          <c:layout>
            <c:manualLayout>
              <c:x val="5.0404547384793275E-2"/>
              <c:y val="-0.1888958345855623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2"/>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3"/>
        <c:spPr>
          <a:solidFill>
            <a:schemeClr val="accent5"/>
          </a:solidFill>
          <a:ln>
            <a:noFill/>
          </a:ln>
          <a:effectLst/>
          <a:sp3d/>
        </c:spPr>
        <c:dLbl>
          <c:idx val="0"/>
          <c:layout>
            <c:manualLayout>
              <c:x val="4.4801768200027625E-2"/>
              <c:y val="-0.3541844483180060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4"/>
        <c:spPr>
          <a:solidFill>
            <a:schemeClr val="accent5"/>
          </a:solidFill>
          <a:ln>
            <a:noFill/>
          </a:ln>
          <a:effectLst/>
          <a:sp3d/>
        </c:spPr>
        <c:dLbl>
          <c:idx val="0"/>
          <c:layout>
            <c:manualLayout>
              <c:x val="5.0000153489585732E-2"/>
              <c:y val="-0.32686582116166779"/>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5"/>
        <c:spPr>
          <a:solidFill>
            <a:schemeClr val="accent5"/>
          </a:solidFill>
          <a:ln>
            <a:noFill/>
          </a:ln>
          <a:effectLst/>
          <a:sp3d/>
        </c:spPr>
        <c:dLbl>
          <c:idx val="0"/>
          <c:layout>
            <c:manualLayout>
              <c:x val="5.0135019672248475E-2"/>
              <c:y val="-0.2439919055919537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6"/>
        <c:spPr>
          <a:solidFill>
            <a:schemeClr val="accent5"/>
          </a:solidFill>
          <a:ln>
            <a:noFill/>
          </a:ln>
          <a:effectLst/>
          <a:sp3d/>
        </c:spPr>
        <c:dLbl>
          <c:idx val="0"/>
          <c:layout>
            <c:manualLayout>
              <c:x val="4.4444444444444446E-2"/>
              <c:y val="-0.2037037927510969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7"/>
        <c:spPr>
          <a:solidFill>
            <a:schemeClr val="accent5"/>
          </a:solidFill>
          <a:ln>
            <a:noFill/>
          </a:ln>
          <a:effectLst/>
          <a:sp3d/>
        </c:spPr>
        <c:dLbl>
          <c:idx val="0"/>
          <c:layout>
            <c:manualLayout>
              <c:x val="5.0404547384793275E-2"/>
              <c:y val="-0.1888958345855623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8"/>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9"/>
        <c:spPr>
          <a:solidFill>
            <a:schemeClr val="accent5"/>
          </a:solidFill>
          <a:ln>
            <a:noFill/>
          </a:ln>
          <a:effectLst/>
          <a:sp3d/>
        </c:spPr>
        <c:dLbl>
          <c:idx val="0"/>
          <c:layout>
            <c:manualLayout>
              <c:x val="4.4801768200027625E-2"/>
              <c:y val="-0.3541844483180060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0"/>
        <c:spPr>
          <a:solidFill>
            <a:schemeClr val="accent5"/>
          </a:solidFill>
          <a:ln>
            <a:noFill/>
          </a:ln>
          <a:effectLst/>
          <a:sp3d/>
        </c:spPr>
        <c:dLbl>
          <c:idx val="0"/>
          <c:layout>
            <c:manualLayout>
              <c:x val="5.0000153489585732E-2"/>
              <c:y val="-0.32686582116166779"/>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1"/>
        <c:spPr>
          <a:solidFill>
            <a:schemeClr val="accent5"/>
          </a:solidFill>
          <a:ln>
            <a:noFill/>
          </a:ln>
          <a:effectLst/>
          <a:sp3d/>
        </c:spPr>
        <c:dLbl>
          <c:idx val="0"/>
          <c:layout>
            <c:manualLayout>
              <c:x val="5.0135019672248475E-2"/>
              <c:y val="-0.2439919055919537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2"/>
        <c:spPr>
          <a:solidFill>
            <a:schemeClr val="accent5"/>
          </a:solidFill>
          <a:ln>
            <a:noFill/>
          </a:ln>
          <a:effectLst/>
          <a:sp3d/>
        </c:spPr>
        <c:dLbl>
          <c:idx val="0"/>
          <c:layout>
            <c:manualLayout>
              <c:x val="4.4444444444444446E-2"/>
              <c:y val="-0.2037037927510969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3"/>
        <c:spPr>
          <a:solidFill>
            <a:schemeClr val="accent5"/>
          </a:solidFill>
          <a:ln>
            <a:noFill/>
          </a:ln>
          <a:effectLst/>
          <a:sp3d/>
        </c:spPr>
        <c:dLbl>
          <c:idx val="0"/>
          <c:layout>
            <c:manualLayout>
              <c:x val="5.0404547384793275E-2"/>
              <c:y val="-0.1888958345855623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4"/>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5"/>
        <c:spPr>
          <a:solidFill>
            <a:schemeClr val="accent5"/>
          </a:solidFill>
          <a:ln>
            <a:noFill/>
          </a:ln>
          <a:effectLst/>
          <a:sp3d/>
        </c:spPr>
        <c:dLbl>
          <c:idx val="0"/>
          <c:layout>
            <c:manualLayout>
              <c:x val="4.4801768200027625E-2"/>
              <c:y val="-0.3541844483180060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6"/>
        <c:spPr>
          <a:solidFill>
            <a:schemeClr val="accent5"/>
          </a:solidFill>
          <a:ln>
            <a:noFill/>
          </a:ln>
          <a:effectLst/>
          <a:sp3d/>
        </c:spPr>
        <c:dLbl>
          <c:idx val="0"/>
          <c:layout>
            <c:manualLayout>
              <c:x val="5.0000153489585732E-2"/>
              <c:y val="-0.32686582116166779"/>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7"/>
        <c:spPr>
          <a:solidFill>
            <a:schemeClr val="accent5"/>
          </a:solidFill>
          <a:ln>
            <a:noFill/>
          </a:ln>
          <a:effectLst/>
          <a:sp3d/>
        </c:spPr>
        <c:dLbl>
          <c:idx val="0"/>
          <c:layout>
            <c:manualLayout>
              <c:x val="5.0135019672248475E-2"/>
              <c:y val="-0.2439919055919537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8"/>
        <c:spPr>
          <a:solidFill>
            <a:schemeClr val="accent5"/>
          </a:solidFill>
          <a:ln>
            <a:noFill/>
          </a:ln>
          <a:effectLst/>
          <a:sp3d/>
        </c:spPr>
        <c:dLbl>
          <c:idx val="0"/>
          <c:layout>
            <c:manualLayout>
              <c:x val="4.4444444444444446E-2"/>
              <c:y val="-0.2037037927510969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9"/>
        <c:spPr>
          <a:solidFill>
            <a:schemeClr val="accent5"/>
          </a:solidFill>
          <a:ln>
            <a:noFill/>
          </a:ln>
          <a:effectLst/>
          <a:sp3d/>
        </c:spPr>
        <c:dLbl>
          <c:idx val="0"/>
          <c:layout>
            <c:manualLayout>
              <c:x val="5.0404547384793275E-2"/>
              <c:y val="-0.1888958345855623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0"/>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1"/>
        <c:spPr>
          <a:solidFill>
            <a:schemeClr val="accent5"/>
          </a:solidFill>
          <a:ln>
            <a:noFill/>
          </a:ln>
          <a:effectLst/>
          <a:sp3d/>
        </c:spPr>
        <c:dLbl>
          <c:idx val="0"/>
          <c:layout>
            <c:manualLayout>
              <c:x val="4.4801768200027625E-2"/>
              <c:y val="-0.3541844483180060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2"/>
        <c:spPr>
          <a:solidFill>
            <a:schemeClr val="accent5"/>
          </a:solidFill>
          <a:ln>
            <a:noFill/>
          </a:ln>
          <a:effectLst/>
          <a:sp3d/>
        </c:spPr>
        <c:dLbl>
          <c:idx val="0"/>
          <c:layout>
            <c:manualLayout>
              <c:x val="5.0000153489585732E-2"/>
              <c:y val="-0.32686582116166779"/>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3"/>
        <c:spPr>
          <a:solidFill>
            <a:schemeClr val="accent5"/>
          </a:solidFill>
          <a:ln>
            <a:noFill/>
          </a:ln>
          <a:effectLst/>
          <a:sp3d/>
        </c:spPr>
        <c:dLbl>
          <c:idx val="0"/>
          <c:layout>
            <c:manualLayout>
              <c:x val="5.0135019672248475E-2"/>
              <c:y val="-0.2439919055919537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4"/>
        <c:spPr>
          <a:solidFill>
            <a:schemeClr val="accent5"/>
          </a:solidFill>
          <a:ln>
            <a:noFill/>
          </a:ln>
          <a:effectLst/>
          <a:sp3d/>
        </c:spPr>
        <c:dLbl>
          <c:idx val="0"/>
          <c:layout>
            <c:manualLayout>
              <c:x val="4.4444444444444446E-2"/>
              <c:y val="-0.2037037927510969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5"/>
        <c:spPr>
          <a:solidFill>
            <a:schemeClr val="accent5"/>
          </a:solidFill>
          <a:ln>
            <a:noFill/>
          </a:ln>
          <a:effectLst/>
          <a:sp3d/>
        </c:spPr>
        <c:dLbl>
          <c:idx val="0"/>
          <c:layout>
            <c:manualLayout>
              <c:x val="5.0404547384793275E-2"/>
              <c:y val="-0.1888958345855623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6"/>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7"/>
        <c:spPr>
          <a:solidFill>
            <a:schemeClr val="accent5"/>
          </a:solidFill>
          <a:ln>
            <a:noFill/>
          </a:ln>
          <a:effectLst/>
          <a:sp3d/>
        </c:spPr>
        <c:dLbl>
          <c:idx val="0"/>
          <c:layout>
            <c:manualLayout>
              <c:x val="4.4801768200027625E-2"/>
              <c:y val="-0.3541844483180060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8"/>
        <c:spPr>
          <a:solidFill>
            <a:schemeClr val="accent5"/>
          </a:solidFill>
          <a:ln>
            <a:noFill/>
          </a:ln>
          <a:effectLst/>
          <a:sp3d/>
        </c:spPr>
        <c:dLbl>
          <c:idx val="0"/>
          <c:layout>
            <c:manualLayout>
              <c:x val="5.0000153489585732E-2"/>
              <c:y val="-0.32686582116166779"/>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9"/>
        <c:spPr>
          <a:solidFill>
            <a:schemeClr val="accent5"/>
          </a:solidFill>
          <a:ln>
            <a:noFill/>
          </a:ln>
          <a:effectLst/>
          <a:sp3d/>
        </c:spPr>
        <c:dLbl>
          <c:idx val="0"/>
          <c:layout>
            <c:manualLayout>
              <c:x val="5.0135019672248475E-2"/>
              <c:y val="-0.2439919055919537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0"/>
        <c:spPr>
          <a:solidFill>
            <a:schemeClr val="accent5"/>
          </a:solidFill>
          <a:ln>
            <a:noFill/>
          </a:ln>
          <a:effectLst/>
          <a:sp3d/>
        </c:spPr>
        <c:dLbl>
          <c:idx val="0"/>
          <c:layout>
            <c:manualLayout>
              <c:x val="4.4444444444444446E-2"/>
              <c:y val="-0.2037037927510969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1"/>
        <c:spPr>
          <a:solidFill>
            <a:schemeClr val="accent5"/>
          </a:solidFill>
          <a:ln>
            <a:noFill/>
          </a:ln>
          <a:effectLst/>
          <a:sp3d/>
        </c:spPr>
        <c:dLbl>
          <c:idx val="0"/>
          <c:layout>
            <c:manualLayout>
              <c:x val="5.0404547384793275E-2"/>
              <c:y val="-0.1888958345855623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2"/>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3"/>
        <c:spPr>
          <a:solidFill>
            <a:schemeClr val="accent5"/>
          </a:solidFill>
          <a:ln>
            <a:noFill/>
          </a:ln>
          <a:effectLst/>
          <a:sp3d/>
        </c:spPr>
        <c:dLbl>
          <c:idx val="0"/>
          <c:layout>
            <c:manualLayout>
              <c:x val="4.4801768200027625E-2"/>
              <c:y val="-0.3541844483180060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4"/>
        <c:spPr>
          <a:solidFill>
            <a:schemeClr val="accent5"/>
          </a:solidFill>
          <a:ln>
            <a:noFill/>
          </a:ln>
          <a:effectLst/>
          <a:sp3d/>
        </c:spPr>
        <c:dLbl>
          <c:idx val="0"/>
          <c:layout>
            <c:manualLayout>
              <c:x val="5.0000153489585732E-2"/>
              <c:y val="-0.32686582116166779"/>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5"/>
        <c:spPr>
          <a:solidFill>
            <a:schemeClr val="accent5"/>
          </a:solidFill>
          <a:ln>
            <a:noFill/>
          </a:ln>
          <a:effectLst/>
          <a:sp3d/>
        </c:spPr>
        <c:dLbl>
          <c:idx val="0"/>
          <c:layout>
            <c:manualLayout>
              <c:x val="5.0135019672248475E-2"/>
              <c:y val="-0.2439919055919537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6"/>
        <c:spPr>
          <a:solidFill>
            <a:schemeClr val="accent5"/>
          </a:solidFill>
          <a:ln>
            <a:noFill/>
          </a:ln>
          <a:effectLst/>
          <a:sp3d/>
        </c:spPr>
        <c:dLbl>
          <c:idx val="0"/>
          <c:layout>
            <c:manualLayout>
              <c:x val="4.4444444444444446E-2"/>
              <c:y val="-0.2037037927510969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7"/>
        <c:spPr>
          <a:solidFill>
            <a:schemeClr val="accent5"/>
          </a:solidFill>
          <a:ln>
            <a:noFill/>
          </a:ln>
          <a:effectLst/>
          <a:sp3d/>
        </c:spPr>
        <c:dLbl>
          <c:idx val="0"/>
          <c:layout>
            <c:manualLayout>
              <c:x val="5.0404547384793275E-2"/>
              <c:y val="-0.1888958345855623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8"/>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9"/>
        <c:spPr>
          <a:solidFill>
            <a:schemeClr val="accent5"/>
          </a:solidFill>
          <a:ln>
            <a:noFill/>
          </a:ln>
          <a:effectLst/>
          <a:sp3d/>
        </c:spPr>
        <c:dLbl>
          <c:idx val="0"/>
          <c:layout>
            <c:manualLayout>
              <c:x val="4.4801768200027625E-2"/>
              <c:y val="-0.3541844483180060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0"/>
        <c:spPr>
          <a:solidFill>
            <a:schemeClr val="accent5"/>
          </a:solidFill>
          <a:ln>
            <a:noFill/>
          </a:ln>
          <a:effectLst/>
          <a:sp3d/>
        </c:spPr>
        <c:dLbl>
          <c:idx val="0"/>
          <c:layout>
            <c:manualLayout>
              <c:x val="5.0000153489585732E-2"/>
              <c:y val="-0.32686582116166779"/>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1"/>
        <c:spPr>
          <a:solidFill>
            <a:schemeClr val="accent5"/>
          </a:solidFill>
          <a:ln>
            <a:noFill/>
          </a:ln>
          <a:effectLst/>
          <a:sp3d/>
        </c:spPr>
        <c:dLbl>
          <c:idx val="0"/>
          <c:layout>
            <c:manualLayout>
              <c:x val="5.0135019672248475E-2"/>
              <c:y val="-0.2439919055919537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2"/>
        <c:spPr>
          <a:solidFill>
            <a:schemeClr val="accent5"/>
          </a:solidFill>
          <a:ln>
            <a:noFill/>
          </a:ln>
          <a:effectLst/>
          <a:sp3d/>
        </c:spPr>
        <c:dLbl>
          <c:idx val="0"/>
          <c:layout>
            <c:manualLayout>
              <c:x val="4.4444444444444446E-2"/>
              <c:y val="-0.2037037927510969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3"/>
        <c:spPr>
          <a:solidFill>
            <a:schemeClr val="accent5"/>
          </a:solidFill>
          <a:ln>
            <a:noFill/>
          </a:ln>
          <a:effectLst/>
          <a:sp3d/>
        </c:spPr>
        <c:dLbl>
          <c:idx val="0"/>
          <c:layout>
            <c:manualLayout>
              <c:x val="5.0404547384793275E-2"/>
              <c:y val="-0.1888958345855623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4"/>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5"/>
        <c:spPr>
          <a:solidFill>
            <a:schemeClr val="accent5"/>
          </a:solidFill>
          <a:ln>
            <a:noFill/>
          </a:ln>
          <a:effectLst/>
          <a:sp3d/>
        </c:spPr>
        <c:dLbl>
          <c:idx val="0"/>
          <c:layout>
            <c:manualLayout>
              <c:x val="4.4801768200027625E-2"/>
              <c:y val="-0.3541844483180060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6"/>
        <c:spPr>
          <a:solidFill>
            <a:schemeClr val="accent5"/>
          </a:solidFill>
          <a:ln>
            <a:noFill/>
          </a:ln>
          <a:effectLst/>
          <a:sp3d/>
        </c:spPr>
        <c:dLbl>
          <c:idx val="0"/>
          <c:layout>
            <c:manualLayout>
              <c:x val="5.0000153489585732E-2"/>
              <c:y val="-0.32686582116166779"/>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7"/>
        <c:spPr>
          <a:solidFill>
            <a:schemeClr val="accent5"/>
          </a:solidFill>
          <a:ln>
            <a:noFill/>
          </a:ln>
          <a:effectLst/>
          <a:sp3d/>
        </c:spPr>
        <c:dLbl>
          <c:idx val="0"/>
          <c:layout>
            <c:manualLayout>
              <c:x val="5.0135019672248475E-2"/>
              <c:y val="-0.2439919055919537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8"/>
        <c:spPr>
          <a:solidFill>
            <a:schemeClr val="accent5"/>
          </a:solidFill>
          <a:ln>
            <a:noFill/>
          </a:ln>
          <a:effectLst/>
          <a:sp3d/>
        </c:spPr>
        <c:dLbl>
          <c:idx val="0"/>
          <c:layout>
            <c:manualLayout>
              <c:x val="4.4444444444444446E-2"/>
              <c:y val="-0.2037037927510969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9"/>
        <c:spPr>
          <a:solidFill>
            <a:schemeClr val="accent5"/>
          </a:solidFill>
          <a:ln>
            <a:noFill/>
          </a:ln>
          <a:effectLst/>
          <a:sp3d/>
        </c:spPr>
        <c:dLbl>
          <c:idx val="0"/>
          <c:layout>
            <c:manualLayout>
              <c:x val="5.0404547384793275E-2"/>
              <c:y val="-0.1888958345855623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9126215818837688E-3"/>
          <c:y val="0.11969925634295712"/>
          <c:w val="0.99708737841811623"/>
          <c:h val="0.78603346456692913"/>
        </c:manualLayout>
      </c:layout>
      <c:bar3DChart>
        <c:barDir val="col"/>
        <c:grouping val="stacked"/>
        <c:varyColors val="0"/>
        <c:ser>
          <c:idx val="0"/>
          <c:order val="0"/>
          <c:tx>
            <c:strRef>
              <c:f>Worksheet!$C$16</c:f>
              <c:strCache>
                <c:ptCount val="1"/>
                <c:pt idx="0">
                  <c:v>Total</c:v>
                </c:pt>
              </c:strCache>
            </c:strRef>
          </c:tx>
          <c:spPr>
            <a:solidFill>
              <a:srgbClr val="0070C0"/>
            </a:solidFill>
            <a:ln>
              <a:noFill/>
            </a:ln>
            <a:effectLst/>
            <a:sp3d/>
          </c:spPr>
          <c:invertIfNegative val="0"/>
          <c:dPt>
            <c:idx val="0"/>
            <c:invertIfNegative val="0"/>
            <c:bubble3D val="0"/>
            <c:extLst>
              <c:ext xmlns:c16="http://schemas.microsoft.com/office/drawing/2014/chart" uri="{C3380CC4-5D6E-409C-BE32-E72D297353CC}">
                <c16:uniqueId val="{00000000-A2BA-4411-92F9-8562E6A4C160}"/>
              </c:ext>
            </c:extLst>
          </c:dPt>
          <c:dPt>
            <c:idx val="1"/>
            <c:invertIfNegative val="0"/>
            <c:bubble3D val="0"/>
            <c:extLst>
              <c:ext xmlns:c16="http://schemas.microsoft.com/office/drawing/2014/chart" uri="{C3380CC4-5D6E-409C-BE32-E72D297353CC}">
                <c16:uniqueId val="{00000001-A2BA-4411-92F9-8562E6A4C160}"/>
              </c:ext>
            </c:extLst>
          </c:dPt>
          <c:dPt>
            <c:idx val="2"/>
            <c:invertIfNegative val="0"/>
            <c:bubble3D val="0"/>
            <c:extLst>
              <c:ext xmlns:c16="http://schemas.microsoft.com/office/drawing/2014/chart" uri="{C3380CC4-5D6E-409C-BE32-E72D297353CC}">
                <c16:uniqueId val="{00000002-A2BA-4411-92F9-8562E6A4C160}"/>
              </c:ext>
            </c:extLst>
          </c:dPt>
          <c:dPt>
            <c:idx val="3"/>
            <c:invertIfNegative val="0"/>
            <c:bubble3D val="0"/>
            <c:extLst>
              <c:ext xmlns:c16="http://schemas.microsoft.com/office/drawing/2014/chart" uri="{C3380CC4-5D6E-409C-BE32-E72D297353CC}">
                <c16:uniqueId val="{00000003-A2BA-4411-92F9-8562E6A4C160}"/>
              </c:ext>
            </c:extLst>
          </c:dPt>
          <c:dPt>
            <c:idx val="4"/>
            <c:invertIfNegative val="0"/>
            <c:bubble3D val="0"/>
            <c:extLst>
              <c:ext xmlns:c16="http://schemas.microsoft.com/office/drawing/2014/chart" uri="{C3380CC4-5D6E-409C-BE32-E72D297353CC}">
                <c16:uniqueId val="{00000004-A2BA-4411-92F9-8562E6A4C160}"/>
              </c:ext>
            </c:extLst>
          </c:dPt>
          <c:dLbls>
            <c:dLbl>
              <c:idx val="0"/>
              <c:layout>
                <c:manualLayout>
                  <c:x val="4.4801768200027625E-2"/>
                  <c:y val="-0.3541844483180060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2BA-4411-92F9-8562E6A4C160}"/>
                </c:ext>
              </c:extLst>
            </c:dLbl>
            <c:dLbl>
              <c:idx val="1"/>
              <c:layout>
                <c:manualLayout>
                  <c:x val="5.0000153489585732E-2"/>
                  <c:y val="-0.3268658211616677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2BA-4411-92F9-8562E6A4C160}"/>
                </c:ext>
              </c:extLst>
            </c:dLbl>
            <c:dLbl>
              <c:idx val="2"/>
              <c:layout>
                <c:manualLayout>
                  <c:x val="5.0135019672248475E-2"/>
                  <c:y val="-0.2439919055919537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2BA-4411-92F9-8562E6A4C160}"/>
                </c:ext>
              </c:extLst>
            </c:dLbl>
            <c:dLbl>
              <c:idx val="3"/>
              <c:layout>
                <c:manualLayout>
                  <c:x val="4.4444444444444446E-2"/>
                  <c:y val="-0.2037037927510969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2BA-4411-92F9-8562E6A4C160}"/>
                </c:ext>
              </c:extLst>
            </c:dLbl>
            <c:dLbl>
              <c:idx val="4"/>
              <c:layout>
                <c:manualLayout>
                  <c:x val="5.0404547384793275E-2"/>
                  <c:y val="-0.1888958345855623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2BA-4411-92F9-8562E6A4C16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Worksheet!$B$17:$B$22</c:f>
              <c:strCache>
                <c:ptCount val="5"/>
                <c:pt idx="0">
                  <c:v>Data Science Manager</c:v>
                </c:pt>
                <c:pt idx="1">
                  <c:v>Data Science Lead</c:v>
                </c:pt>
                <c:pt idx="2">
                  <c:v>Data Science Consultant</c:v>
                </c:pt>
                <c:pt idx="3">
                  <c:v>Lead Data Scientist</c:v>
                </c:pt>
                <c:pt idx="4">
                  <c:v>Senior Data Scientist</c:v>
                </c:pt>
              </c:strCache>
            </c:strRef>
          </c:cat>
          <c:val>
            <c:numRef>
              <c:f>Worksheet!$C$17:$C$22</c:f>
              <c:numCache>
                <c:formatCode>"₹"\ #,##0</c:formatCode>
                <c:ptCount val="5"/>
                <c:pt idx="0">
                  <c:v>4619021</c:v>
                </c:pt>
                <c:pt idx="1">
                  <c:v>4068310</c:v>
                </c:pt>
                <c:pt idx="2">
                  <c:v>2671464</c:v>
                </c:pt>
                <c:pt idx="3">
                  <c:v>1852189</c:v>
                </c:pt>
                <c:pt idx="4">
                  <c:v>1766129.5384615385</c:v>
                </c:pt>
              </c:numCache>
            </c:numRef>
          </c:val>
          <c:extLst>
            <c:ext xmlns:c16="http://schemas.microsoft.com/office/drawing/2014/chart" uri="{C3380CC4-5D6E-409C-BE32-E72D297353CC}">
              <c16:uniqueId val="{00000005-A2BA-4411-92F9-8562E6A4C160}"/>
            </c:ext>
          </c:extLst>
        </c:ser>
        <c:dLbls>
          <c:showLegendKey val="0"/>
          <c:showVal val="1"/>
          <c:showCatName val="0"/>
          <c:showSerName val="0"/>
          <c:showPercent val="0"/>
          <c:showBubbleSize val="0"/>
        </c:dLbls>
        <c:gapWidth val="79"/>
        <c:shape val="box"/>
        <c:axId val="84294064"/>
        <c:axId val="1975012560"/>
        <c:axId val="0"/>
      </c:bar3DChart>
      <c:catAx>
        <c:axId val="842940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50" b="1" i="0" u="none" strike="noStrike" kern="1200" cap="all" spc="120" normalizeH="0" baseline="0">
                <a:solidFill>
                  <a:schemeClr val="tx1"/>
                </a:solidFill>
                <a:latin typeface="Segoe UI Black" panose="020B0A02040204020203" pitchFamily="34" charset="0"/>
                <a:ea typeface="Segoe UI Black" panose="020B0A02040204020203" pitchFamily="34" charset="0"/>
                <a:cs typeface="+mn-cs"/>
              </a:defRPr>
            </a:pPr>
            <a:endParaRPr lang="en-US"/>
          </a:p>
        </c:txPr>
        <c:crossAx val="1975012560"/>
        <c:crosses val="autoZero"/>
        <c:auto val="1"/>
        <c:lblAlgn val="ctr"/>
        <c:lblOffset val="100"/>
        <c:noMultiLvlLbl val="0"/>
      </c:catAx>
      <c:valAx>
        <c:axId val="1975012560"/>
        <c:scaling>
          <c:orientation val="minMax"/>
        </c:scaling>
        <c:delete val="1"/>
        <c:axPos val="l"/>
        <c:numFmt formatCode="&quot;₹&quot;\ #,##0" sourceLinked="1"/>
        <c:majorTickMark val="none"/>
        <c:minorTickMark val="none"/>
        <c:tickLblPos val="nextTo"/>
        <c:crossAx val="84294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[Data Professional Salary Analytics Dashboard.xlsx]Worksheet!PivotTable9</c:name>
    <c:fmtId val="49"/>
  </c:pivotSource>
  <c:chart>
    <c:title>
      <c:tx>
        <c:rich>
          <a:bodyPr rot="0" spcFirstLastPara="1" vertOverflow="ellipsis" vert="horz" wrap="square" anchor="ctr" anchorCtr="1"/>
          <a:lstStyle/>
          <a:p>
            <a:pPr>
              <a:defRPr sz="1200" b="1" i="0" u="none" strike="noStrike" kern="1200" cap="all" spc="120" normalizeH="0" baseline="0">
                <a:solidFill>
                  <a:schemeClr val="tx1">
                    <a:lumMod val="65000"/>
                    <a:lumOff val="35000"/>
                  </a:schemeClr>
                </a:solidFill>
                <a:latin typeface="Segoe UI Black" panose="020B0A02040204020203" pitchFamily="34" charset="0"/>
                <a:ea typeface="Segoe UI Black" panose="020B0A02040204020203" pitchFamily="34" charset="0"/>
                <a:cs typeface="+mn-cs"/>
              </a:defRPr>
            </a:pPr>
            <a:r>
              <a:rPr lang="en-US" sz="1200">
                <a:solidFill>
                  <a:schemeClr val="tx1"/>
                </a:solidFill>
                <a:latin typeface="Segoe UI Black" panose="020B0A02040204020203" pitchFamily="34" charset="0"/>
                <a:ea typeface="Segoe UI Black" panose="020B0A02040204020203" pitchFamily="34" charset="0"/>
              </a:rPr>
              <a:t>Salary</a:t>
            </a:r>
            <a:r>
              <a:rPr lang="en-US" sz="1200" baseline="0">
                <a:solidFill>
                  <a:schemeClr val="tx1"/>
                </a:solidFill>
                <a:latin typeface="Segoe UI Black" panose="020B0A02040204020203" pitchFamily="34" charset="0"/>
                <a:ea typeface="Segoe UI Black" panose="020B0A02040204020203" pitchFamily="34" charset="0"/>
              </a:rPr>
              <a:t> reported by companies</a:t>
            </a:r>
          </a:p>
        </c:rich>
      </c:tx>
      <c:layout>
        <c:manualLayout>
          <c:xMode val="edge"/>
          <c:yMode val="edge"/>
          <c:x val="0.23246755613881598"/>
          <c:y val="1.1013773372137116E-2"/>
        </c:manualLayout>
      </c:layout>
      <c:overlay val="0"/>
      <c:spPr>
        <a:noFill/>
        <a:ln>
          <a:noFill/>
        </a:ln>
        <a:effectLst/>
      </c:spPr>
      <c:txPr>
        <a:bodyPr rot="0" spcFirstLastPara="1" vertOverflow="ellipsis" vert="horz" wrap="square" anchor="ctr" anchorCtr="1"/>
        <a:lstStyle/>
        <a:p>
          <a:pPr>
            <a:defRPr sz="1200" b="1" i="0" u="none" strike="noStrike" kern="1200" cap="all" spc="120" normalizeH="0" baseline="0">
              <a:solidFill>
                <a:schemeClr val="tx1">
                  <a:lumMod val="65000"/>
                  <a:lumOff val="35000"/>
                </a:schemeClr>
              </a:solidFill>
              <a:latin typeface="Segoe UI Black" panose="020B0A02040204020203" pitchFamily="34" charset="0"/>
              <a:ea typeface="Segoe UI Black" panose="020B0A02040204020203" pitchFamily="34" charset="0"/>
              <a:cs typeface="+mn-cs"/>
            </a:defRPr>
          </a:pPr>
          <a:endParaRPr lang="en-US"/>
        </a:p>
      </c:txPr>
    </c:title>
    <c:autoTitleDeleted val="0"/>
    <c:pivotFmts>
      <c:pivotFmt>
        <c:idx val="0"/>
        <c:spPr>
          <a:solidFill>
            <a:schemeClr val="accent5"/>
          </a:solidFill>
          <a:ln>
            <a:noFill/>
          </a:ln>
          <a:effectLst/>
          <a:sp3d/>
        </c:spPr>
        <c:marker>
          <c:symbol val="diamond"/>
          <c:size val="6"/>
          <c:spPr>
            <a:solidFill>
              <a:schemeClr val="accent5"/>
            </a:solidFill>
            <a:ln w="9525">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46570811461067368"/>
          <c:y val="5.8048878974555934E-2"/>
          <c:w val="0.53429188538932637"/>
          <c:h val="0.93949657608588399"/>
        </c:manualLayout>
      </c:layout>
      <c:bar3DChart>
        <c:barDir val="bar"/>
        <c:grouping val="stacked"/>
        <c:varyColors val="0"/>
        <c:ser>
          <c:idx val="0"/>
          <c:order val="0"/>
          <c:tx>
            <c:strRef>
              <c:f>Worksheet!$C$34</c:f>
              <c:strCache>
                <c:ptCount val="1"/>
                <c:pt idx="0">
                  <c:v>Total</c:v>
                </c:pt>
              </c:strCache>
            </c:strRef>
          </c:tx>
          <c:spPr>
            <a:solidFill>
              <a:srgbClr val="0070C0"/>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Segoe UI Black" panose="020B0A02040204020203" pitchFamily="34" charset="0"/>
                    <a:ea typeface="Segoe UI Black" panose="020B0A02040204020203" pitchFamily="34" charset="0"/>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Worksheet!$B$35:$B$45</c:f>
              <c:strCache>
                <c:ptCount val="10"/>
                <c:pt idx="0">
                  <c:v>Tata Consultancy Services</c:v>
                </c:pt>
                <c:pt idx="1">
                  <c:v>Accenture</c:v>
                </c:pt>
                <c:pt idx="2">
                  <c:v>IBM</c:v>
                </c:pt>
                <c:pt idx="3">
                  <c:v>Amazon</c:v>
                </c:pt>
                <c:pt idx="4">
                  <c:v>Quantiphi</c:v>
                </c:pt>
                <c:pt idx="5">
                  <c:v>Cognizant Technology Solutions</c:v>
                </c:pt>
                <c:pt idx="6">
                  <c:v>Infosys</c:v>
                </c:pt>
                <c:pt idx="7">
                  <c:v>Capgemini</c:v>
                </c:pt>
                <c:pt idx="8">
                  <c:v>Mu Sigma</c:v>
                </c:pt>
                <c:pt idx="9">
                  <c:v>LTI</c:v>
                </c:pt>
              </c:strCache>
            </c:strRef>
          </c:cat>
          <c:val>
            <c:numRef>
              <c:f>Worksheet!$C$35:$C$45</c:f>
              <c:numCache>
                <c:formatCode>General</c:formatCode>
                <c:ptCount val="10"/>
                <c:pt idx="0">
                  <c:v>550</c:v>
                </c:pt>
                <c:pt idx="1">
                  <c:v>312</c:v>
                </c:pt>
                <c:pt idx="2">
                  <c:v>306</c:v>
                </c:pt>
                <c:pt idx="3">
                  <c:v>281</c:v>
                </c:pt>
                <c:pt idx="4">
                  <c:v>198</c:v>
                </c:pt>
                <c:pt idx="5">
                  <c:v>186</c:v>
                </c:pt>
                <c:pt idx="6">
                  <c:v>184</c:v>
                </c:pt>
                <c:pt idx="7">
                  <c:v>173</c:v>
                </c:pt>
                <c:pt idx="8">
                  <c:v>161</c:v>
                </c:pt>
                <c:pt idx="9">
                  <c:v>116</c:v>
                </c:pt>
              </c:numCache>
            </c:numRef>
          </c:val>
          <c:extLst>
            <c:ext xmlns:c16="http://schemas.microsoft.com/office/drawing/2014/chart" uri="{C3380CC4-5D6E-409C-BE32-E72D297353CC}">
              <c16:uniqueId val="{00000000-2D2D-437A-B76C-306C8C78CC02}"/>
            </c:ext>
          </c:extLst>
        </c:ser>
        <c:dLbls>
          <c:showLegendKey val="0"/>
          <c:showVal val="1"/>
          <c:showCatName val="0"/>
          <c:showSerName val="0"/>
          <c:showPercent val="0"/>
          <c:showBubbleSize val="0"/>
        </c:dLbls>
        <c:gapWidth val="79"/>
        <c:shape val="box"/>
        <c:axId val="1957385104"/>
        <c:axId val="1986096432"/>
        <c:axId val="0"/>
      </c:bar3DChart>
      <c:catAx>
        <c:axId val="1957385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95000"/>
                    <a:lumOff val="5000"/>
                  </a:schemeClr>
                </a:solidFill>
                <a:latin typeface="Segoe UI Black" panose="020B0A02040204020203" pitchFamily="34" charset="0"/>
                <a:ea typeface="Segoe UI Black" panose="020B0A02040204020203" pitchFamily="34" charset="0"/>
                <a:cs typeface="+mn-cs"/>
              </a:defRPr>
            </a:pPr>
            <a:endParaRPr lang="en-US"/>
          </a:p>
        </c:txPr>
        <c:crossAx val="1986096432"/>
        <c:crosses val="autoZero"/>
        <c:auto val="1"/>
        <c:lblAlgn val="ctr"/>
        <c:lblOffset val="100"/>
        <c:noMultiLvlLbl val="0"/>
      </c:catAx>
      <c:valAx>
        <c:axId val="1986096432"/>
        <c:scaling>
          <c:orientation val="minMax"/>
        </c:scaling>
        <c:delete val="1"/>
        <c:axPos val="b"/>
        <c:numFmt formatCode="General" sourceLinked="1"/>
        <c:majorTickMark val="none"/>
        <c:minorTickMark val="none"/>
        <c:tickLblPos val="nextTo"/>
        <c:crossAx val="1957385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srikrishnan214@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800" dirty="0">
                <a:solidFill>
                  <a:schemeClr val="tx1"/>
                </a:solidFill>
              </a:rPr>
              <a:t>Data Professionals</a:t>
            </a:r>
            <a:br>
              <a:rPr lang="en-US" sz="3800" dirty="0">
                <a:solidFill>
                  <a:schemeClr val="tx1"/>
                </a:solidFill>
              </a:rPr>
            </a:br>
            <a:r>
              <a:rPr lang="en-US" sz="3800" dirty="0">
                <a:solidFill>
                  <a:schemeClr val="tx1"/>
                </a:solidFill>
              </a:rPr>
              <a:t>Salary </a:t>
            </a:r>
            <a:br>
              <a:rPr lang="en-US" sz="3800" dirty="0">
                <a:solidFill>
                  <a:schemeClr val="tx1"/>
                </a:solidFill>
              </a:rPr>
            </a:br>
            <a:r>
              <a:rPr lang="en-US" sz="3800" dirty="0">
                <a:solidFill>
                  <a:schemeClr val="tx1"/>
                </a:solidFill>
              </a:rPr>
              <a:t>Analytics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Authored By: </a:t>
            </a:r>
          </a:p>
          <a:p>
            <a:pPr>
              <a:lnSpc>
                <a:spcPct val="100000"/>
              </a:lnSpc>
            </a:pPr>
            <a:r>
              <a:rPr lang="en-US" sz="1600" dirty="0"/>
              <a:t>Srikrishnan </a:t>
            </a:r>
            <a:r>
              <a:rPr lang="en-US" sz="1600" dirty="0" err="1"/>
              <a:t>shankar</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4A81-ABB4-B00A-F116-6250A4608B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81D147-1283-DDF0-92BD-C70B073B0BA1}"/>
              </a:ext>
            </a:extLst>
          </p:cNvPr>
          <p:cNvSpPr>
            <a:spLocks noGrp="1"/>
          </p:cNvSpPr>
          <p:nvPr>
            <p:ph idx="1"/>
          </p:nvPr>
        </p:nvSpPr>
        <p:spPr/>
        <p:txBody>
          <a:bodyPr/>
          <a:lstStyle/>
          <a:p>
            <a:r>
              <a:rPr lang="en-US" b="1" dirty="0">
                <a:latin typeface="Bookman Old Style" panose="02050604050505020204" pitchFamily="18" charset="0"/>
              </a:rPr>
              <a:t>4. Average Salary by Job Title</a:t>
            </a:r>
          </a:p>
          <a:p>
            <a:endParaRPr lang="en-IN" b="1" dirty="0">
              <a:latin typeface="Bookman Old Style" panose="02050604050505020204" pitchFamily="18" charset="0"/>
            </a:endParaRPr>
          </a:p>
        </p:txBody>
      </p:sp>
      <p:graphicFrame>
        <p:nvGraphicFramePr>
          <p:cNvPr id="4" name="Chart 3">
            <a:extLst>
              <a:ext uri="{FF2B5EF4-FFF2-40B4-BE49-F238E27FC236}">
                <a16:creationId xmlns:a16="http://schemas.microsoft.com/office/drawing/2014/main" id="{22AC6232-471F-4F02-8E7B-A2E1EF453AFE}"/>
              </a:ext>
            </a:extLst>
          </p:cNvPr>
          <p:cNvGraphicFramePr>
            <a:graphicFrameLocks/>
          </p:cNvGraphicFramePr>
          <p:nvPr>
            <p:extLst>
              <p:ext uri="{D42A27DB-BD31-4B8C-83A1-F6EECF244321}">
                <p14:modId xmlns:p14="http://schemas.microsoft.com/office/powerpoint/2010/main" val="1483053738"/>
              </p:ext>
            </p:extLst>
          </p:nvPr>
        </p:nvGraphicFramePr>
        <p:xfrm>
          <a:off x="1240935" y="2815394"/>
          <a:ext cx="5393129" cy="30536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5107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1D147-1283-DDF0-92BD-C70B073B0BA1}"/>
              </a:ext>
            </a:extLst>
          </p:cNvPr>
          <p:cNvSpPr>
            <a:spLocks noGrp="1"/>
          </p:cNvSpPr>
          <p:nvPr>
            <p:ph idx="1"/>
          </p:nvPr>
        </p:nvSpPr>
        <p:spPr/>
        <p:txBody>
          <a:bodyPr/>
          <a:lstStyle/>
          <a:p>
            <a:r>
              <a:rPr lang="en-US" b="1" dirty="0">
                <a:latin typeface="+mj-lt"/>
              </a:rPr>
              <a:t>5. Top Salary Reports by Company</a:t>
            </a:r>
          </a:p>
          <a:p>
            <a:endParaRPr lang="en-IN" b="1" dirty="0">
              <a:latin typeface="+mj-lt"/>
            </a:endParaRPr>
          </a:p>
        </p:txBody>
      </p:sp>
      <p:graphicFrame>
        <p:nvGraphicFramePr>
          <p:cNvPr id="4" name="Chart 3">
            <a:extLst>
              <a:ext uri="{FF2B5EF4-FFF2-40B4-BE49-F238E27FC236}">
                <a16:creationId xmlns:a16="http://schemas.microsoft.com/office/drawing/2014/main" id="{D3A73CB3-7C0B-463B-A821-B5CAE39CA909}"/>
              </a:ext>
            </a:extLst>
          </p:cNvPr>
          <p:cNvGraphicFramePr>
            <a:graphicFrameLocks/>
          </p:cNvGraphicFramePr>
          <p:nvPr>
            <p:extLst>
              <p:ext uri="{D42A27DB-BD31-4B8C-83A1-F6EECF244321}">
                <p14:modId xmlns:p14="http://schemas.microsoft.com/office/powerpoint/2010/main" val="812081375"/>
              </p:ext>
            </p:extLst>
          </p:nvPr>
        </p:nvGraphicFramePr>
        <p:xfrm>
          <a:off x="1097280" y="2551136"/>
          <a:ext cx="6283234" cy="33179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757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1D147-1283-DDF0-92BD-C70B073B0BA1}"/>
              </a:ext>
            </a:extLst>
          </p:cNvPr>
          <p:cNvSpPr>
            <a:spLocks noGrp="1"/>
          </p:cNvSpPr>
          <p:nvPr>
            <p:ph idx="1"/>
          </p:nvPr>
        </p:nvSpPr>
        <p:spPr/>
        <p:txBody>
          <a:bodyPr/>
          <a:lstStyle/>
          <a:p>
            <a:r>
              <a:rPr lang="en-US" b="1" dirty="0">
                <a:latin typeface="+mj-lt"/>
              </a:rPr>
              <a:t>6. Data Professional Filters</a:t>
            </a:r>
          </a:p>
          <a:p>
            <a:endParaRPr lang="en-IN" b="1" dirty="0">
              <a:latin typeface="+mj-lt"/>
            </a:endParaRPr>
          </a:p>
        </p:txBody>
      </p:sp>
      <p:pic>
        <p:nvPicPr>
          <p:cNvPr id="5" name="Graphic 4">
            <a:extLst>
              <a:ext uri="{FF2B5EF4-FFF2-40B4-BE49-F238E27FC236}">
                <a16:creationId xmlns:a16="http://schemas.microsoft.com/office/drawing/2014/main" id="{8CC2596A-0A8A-058A-7A18-DA7F395091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463282"/>
            <a:ext cx="12192000" cy="1130979"/>
          </a:xfrm>
          <a:prstGeom prst="rect">
            <a:avLst/>
          </a:prstGeom>
        </p:spPr>
      </p:pic>
    </p:spTree>
    <p:extLst>
      <p:ext uri="{BB962C8B-B14F-4D97-AF65-F5344CB8AC3E}">
        <p14:creationId xmlns:p14="http://schemas.microsoft.com/office/powerpoint/2010/main" val="2001582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4A81-ABB4-B00A-F116-6250A4608BAE}"/>
              </a:ext>
            </a:extLst>
          </p:cNvPr>
          <p:cNvSpPr>
            <a:spLocks noGrp="1"/>
          </p:cNvSpPr>
          <p:nvPr>
            <p:ph type="title"/>
          </p:nvPr>
        </p:nvSpPr>
        <p:spPr>
          <a:xfrm>
            <a:off x="1097280" y="286603"/>
            <a:ext cx="10058400" cy="562483"/>
          </a:xfrm>
        </p:spPr>
        <p:txBody>
          <a:bodyPr>
            <a:noAutofit/>
          </a:bodyPr>
          <a:lstStyle/>
          <a:p>
            <a:r>
              <a:rPr lang="en-US" sz="3500" b="1" dirty="0"/>
              <a:t>6. Final Dashboard</a:t>
            </a:r>
            <a:endParaRPr lang="en-IN" sz="3500" b="1" dirty="0"/>
          </a:p>
        </p:txBody>
      </p:sp>
      <p:pic>
        <p:nvPicPr>
          <p:cNvPr id="4" name="Content Placeholder 3">
            <a:extLst>
              <a:ext uri="{FF2B5EF4-FFF2-40B4-BE49-F238E27FC236}">
                <a16:creationId xmlns:a16="http://schemas.microsoft.com/office/drawing/2014/main" id="{53A79296-F775-5A42-85C6-75E720D8701D}"/>
              </a:ext>
            </a:extLst>
          </p:cNvPr>
          <p:cNvPicPr>
            <a:picLocks noGrp="1" noChangeAspect="1"/>
          </p:cNvPicPr>
          <p:nvPr>
            <p:ph idx="1"/>
          </p:nvPr>
        </p:nvPicPr>
        <p:blipFill>
          <a:blip r:embed="rId2"/>
          <a:stretch>
            <a:fillRect/>
          </a:stretch>
        </p:blipFill>
        <p:spPr>
          <a:xfrm>
            <a:off x="0" y="718457"/>
            <a:ext cx="12191999" cy="5654351"/>
          </a:xfrm>
          <a:prstGeom prst="rect">
            <a:avLst/>
          </a:prstGeom>
        </p:spPr>
      </p:pic>
    </p:spTree>
    <p:extLst>
      <p:ext uri="{BB962C8B-B14F-4D97-AF65-F5344CB8AC3E}">
        <p14:creationId xmlns:p14="http://schemas.microsoft.com/office/powerpoint/2010/main" val="3145964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4A81-ABB4-B00A-F116-6250A4608BAE}"/>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3881D147-1283-DDF0-92BD-C70B073B0BA1}"/>
              </a:ext>
            </a:extLst>
          </p:cNvPr>
          <p:cNvSpPr>
            <a:spLocks noGrp="1"/>
          </p:cNvSpPr>
          <p:nvPr>
            <p:ph idx="1"/>
          </p:nvPr>
        </p:nvSpPr>
        <p:spPr/>
        <p:txBody>
          <a:bodyPr>
            <a:normAutofit lnSpcReduction="10000"/>
          </a:bodyPr>
          <a:lstStyle/>
          <a:p>
            <a:r>
              <a:rPr lang="en-US" b="1" dirty="0">
                <a:latin typeface="Bookman Old Style" panose="02050604050505020204" pitchFamily="18" charset="0"/>
              </a:rPr>
              <a:t>1) In Average Salary of Overall Data Professionals of rupees 9,44,412. Data Science Domain has the Highest Salary Package of rupees 11,75,497.</a:t>
            </a:r>
          </a:p>
          <a:p>
            <a:r>
              <a:rPr lang="en-US" b="1" dirty="0">
                <a:latin typeface="Bookman Old Style" panose="02050604050505020204" pitchFamily="18" charset="0"/>
              </a:rPr>
              <a:t>2) On Average Salary Package by Location Bangalore has Highest Package of rupees 10,86,455.</a:t>
            </a:r>
          </a:p>
          <a:p>
            <a:r>
              <a:rPr lang="en-US" b="1" dirty="0">
                <a:latin typeface="Bookman Old Style" panose="02050604050505020204" pitchFamily="18" charset="0"/>
              </a:rPr>
              <a:t>3) On Average Salary by Company “L Brands” provide Highest Package of rupees 1,88,07,948.</a:t>
            </a:r>
          </a:p>
          <a:p>
            <a:r>
              <a:rPr lang="en-US" b="1" dirty="0">
                <a:latin typeface="Bookman Old Style" panose="02050604050505020204" pitchFamily="18" charset="0"/>
              </a:rPr>
              <a:t>4) On Average Salary by Job Title, Data Science domain receives Highest Package up to rupees 46,19,021.</a:t>
            </a:r>
          </a:p>
          <a:p>
            <a:r>
              <a:rPr lang="en-US" b="1" dirty="0">
                <a:latin typeface="Bookman Old Style" panose="02050604050505020204" pitchFamily="18" charset="0"/>
              </a:rPr>
              <a:t>5) On Top Salary Reports by Company “Tata Consultant Service” is at top  having reports up to 550.</a:t>
            </a:r>
          </a:p>
          <a:p>
            <a:endParaRPr lang="en-IN" b="1" dirty="0">
              <a:latin typeface="Bookman Old Style" panose="02050604050505020204" pitchFamily="18" charset="0"/>
            </a:endParaRPr>
          </a:p>
        </p:txBody>
      </p:sp>
    </p:spTree>
    <p:extLst>
      <p:ext uri="{BB962C8B-B14F-4D97-AF65-F5344CB8AC3E}">
        <p14:creationId xmlns:p14="http://schemas.microsoft.com/office/powerpoint/2010/main" val="3654995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4A81-ABB4-B00A-F116-6250A4608BAE}"/>
              </a:ext>
            </a:extLst>
          </p:cNvPr>
          <p:cNvSpPr>
            <a:spLocks noGrp="1"/>
          </p:cNvSpPr>
          <p:nvPr>
            <p:ph type="title"/>
          </p:nvPr>
        </p:nvSpPr>
        <p:spPr>
          <a:xfrm>
            <a:off x="1097280" y="286604"/>
            <a:ext cx="10058400" cy="3837527"/>
          </a:xfrm>
        </p:spPr>
        <p:txBody>
          <a:bodyPr>
            <a:normAutofit/>
          </a:bodyPr>
          <a:lstStyle/>
          <a:p>
            <a:pPr algn="ctr"/>
            <a:r>
              <a:rPr lang="en-US" b="1" dirty="0"/>
              <a:t>Thank You</a:t>
            </a:r>
            <a:br>
              <a:rPr lang="en-US" b="1" dirty="0"/>
            </a:br>
            <a:br>
              <a:rPr lang="en-US" b="1" dirty="0"/>
            </a:br>
            <a:r>
              <a:rPr lang="en-US" sz="3500" b="1" dirty="0"/>
              <a:t>Authored by: </a:t>
            </a:r>
            <a:br>
              <a:rPr lang="en-US" sz="3500" b="1" dirty="0"/>
            </a:br>
            <a:r>
              <a:rPr lang="en-US" sz="3500" b="1" dirty="0"/>
              <a:t>Name: Srikrishnan Shankar</a:t>
            </a:r>
            <a:br>
              <a:rPr lang="en-US" sz="3500" b="1" dirty="0"/>
            </a:br>
            <a:r>
              <a:rPr lang="en-US" sz="3500" b="1" dirty="0"/>
              <a:t>Email: </a:t>
            </a:r>
            <a:r>
              <a:rPr lang="en-US" sz="3500" b="1" dirty="0">
                <a:hlinkClick r:id="rId2">
                  <a:extLst>
                    <a:ext uri="{A12FA001-AC4F-418D-AE19-62706E023703}">
                      <ahyp:hlinkClr xmlns:ahyp="http://schemas.microsoft.com/office/drawing/2018/hyperlinkcolor" val="tx"/>
                    </a:ext>
                  </a:extLst>
                </a:hlinkClick>
              </a:rPr>
              <a:t>srikrishnan214@gmail.com</a:t>
            </a:r>
            <a:endParaRPr lang="en-IN" sz="3500" b="1" dirty="0"/>
          </a:p>
        </p:txBody>
      </p:sp>
    </p:spTree>
    <p:extLst>
      <p:ext uri="{BB962C8B-B14F-4D97-AF65-F5344CB8AC3E}">
        <p14:creationId xmlns:p14="http://schemas.microsoft.com/office/powerpoint/2010/main" val="402763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0537-9CF8-F64C-4413-AD7B513FB17D}"/>
              </a:ext>
            </a:extLst>
          </p:cNvPr>
          <p:cNvSpPr>
            <a:spLocks noGrp="1"/>
          </p:cNvSpPr>
          <p:nvPr>
            <p:ph type="title"/>
          </p:nvPr>
        </p:nvSpPr>
        <p:spPr/>
        <p:txBody>
          <a:bodyPr/>
          <a:lstStyle/>
          <a:p>
            <a:r>
              <a:rPr lang="en-US" b="1" dirty="0">
                <a:solidFill>
                  <a:schemeClr val="tx1">
                    <a:lumMod val="85000"/>
                    <a:lumOff val="15000"/>
                  </a:schemeClr>
                </a:solidFill>
              </a:rPr>
              <a:t>Table of Contents:</a:t>
            </a:r>
            <a:endParaRPr lang="en-IN" b="1"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7E921341-8726-9963-1508-D28875972FB7}"/>
              </a:ext>
            </a:extLst>
          </p:cNvPr>
          <p:cNvSpPr>
            <a:spLocks noGrp="1"/>
          </p:cNvSpPr>
          <p:nvPr>
            <p:ph idx="1"/>
          </p:nvPr>
        </p:nvSpPr>
        <p:spPr/>
        <p:txBody>
          <a:bodyPr/>
          <a:lstStyle/>
          <a:p>
            <a:r>
              <a:rPr lang="en-US" b="1" dirty="0">
                <a:solidFill>
                  <a:schemeClr val="tx1">
                    <a:lumMod val="95000"/>
                    <a:lumOff val="5000"/>
                  </a:schemeClr>
                </a:solidFill>
              </a:rPr>
              <a:t>1. Introduction</a:t>
            </a:r>
          </a:p>
          <a:p>
            <a:r>
              <a:rPr lang="en-US" b="1" dirty="0">
                <a:solidFill>
                  <a:schemeClr val="tx1">
                    <a:lumMod val="95000"/>
                    <a:lumOff val="5000"/>
                  </a:schemeClr>
                </a:solidFill>
              </a:rPr>
              <a:t>2. Abstract of the Project</a:t>
            </a:r>
          </a:p>
          <a:p>
            <a:r>
              <a:rPr lang="en-US" b="1" dirty="0">
                <a:solidFill>
                  <a:schemeClr val="tx1">
                    <a:lumMod val="95000"/>
                    <a:lumOff val="5000"/>
                  </a:schemeClr>
                </a:solidFill>
              </a:rPr>
              <a:t>3. Tools or </a:t>
            </a:r>
            <a:r>
              <a:rPr lang="en-US" b="1" dirty="0" err="1">
                <a:solidFill>
                  <a:schemeClr val="tx1">
                    <a:lumMod val="95000"/>
                    <a:lumOff val="5000"/>
                  </a:schemeClr>
                </a:solidFill>
              </a:rPr>
              <a:t>Softwares</a:t>
            </a:r>
            <a:r>
              <a:rPr lang="en-US" b="1" dirty="0">
                <a:solidFill>
                  <a:schemeClr val="tx1">
                    <a:lumMod val="95000"/>
                    <a:lumOff val="5000"/>
                  </a:schemeClr>
                </a:solidFill>
              </a:rPr>
              <a:t> Used</a:t>
            </a:r>
          </a:p>
          <a:p>
            <a:r>
              <a:rPr lang="en-US" b="1" dirty="0">
                <a:solidFill>
                  <a:schemeClr val="tx1">
                    <a:lumMod val="95000"/>
                    <a:lumOff val="5000"/>
                  </a:schemeClr>
                </a:solidFill>
              </a:rPr>
              <a:t>4. Data Pre-Processing (Data Cleaning)</a:t>
            </a:r>
          </a:p>
          <a:p>
            <a:r>
              <a:rPr lang="en-US" b="1" dirty="0">
                <a:solidFill>
                  <a:schemeClr val="tx1">
                    <a:lumMod val="95000"/>
                    <a:lumOff val="5000"/>
                  </a:schemeClr>
                </a:solidFill>
              </a:rPr>
              <a:t>5. Data Analysis</a:t>
            </a:r>
          </a:p>
          <a:p>
            <a:r>
              <a:rPr lang="en-US" b="1" dirty="0">
                <a:solidFill>
                  <a:schemeClr val="tx1">
                    <a:lumMod val="95000"/>
                    <a:lumOff val="5000"/>
                  </a:schemeClr>
                </a:solidFill>
              </a:rPr>
              <a:t>6. Final Dashboard</a:t>
            </a:r>
          </a:p>
          <a:p>
            <a:r>
              <a:rPr lang="en-US" b="1" dirty="0">
                <a:solidFill>
                  <a:schemeClr val="tx1">
                    <a:lumMod val="95000"/>
                    <a:lumOff val="5000"/>
                  </a:schemeClr>
                </a:solidFill>
              </a:rPr>
              <a:t>7. Conclusion</a:t>
            </a:r>
            <a:endParaRPr lang="en-IN" b="1" dirty="0">
              <a:solidFill>
                <a:schemeClr val="tx1">
                  <a:lumMod val="95000"/>
                  <a:lumOff val="5000"/>
                </a:schemeClr>
              </a:solidFill>
            </a:endParaRPr>
          </a:p>
        </p:txBody>
      </p:sp>
    </p:spTree>
    <p:extLst>
      <p:ext uri="{BB962C8B-B14F-4D97-AF65-F5344CB8AC3E}">
        <p14:creationId xmlns:p14="http://schemas.microsoft.com/office/powerpoint/2010/main" val="185933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4A81-ABB4-B00A-F116-6250A4608BAE}"/>
              </a:ext>
            </a:extLst>
          </p:cNvPr>
          <p:cNvSpPr>
            <a:spLocks noGrp="1"/>
          </p:cNvSpPr>
          <p:nvPr>
            <p:ph type="title"/>
          </p:nvPr>
        </p:nvSpPr>
        <p:spPr/>
        <p:txBody>
          <a:bodyPr/>
          <a:lstStyle/>
          <a:p>
            <a:r>
              <a:rPr lang="en-US" dirty="0">
                <a:solidFill>
                  <a:schemeClr val="tx1">
                    <a:lumMod val="85000"/>
                    <a:lumOff val="15000"/>
                  </a:schemeClr>
                </a:solidFill>
              </a:rPr>
              <a:t>1. Introduction</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3881D147-1283-DDF0-92BD-C70B073B0BA1}"/>
              </a:ext>
            </a:extLst>
          </p:cNvPr>
          <p:cNvSpPr>
            <a:spLocks noGrp="1"/>
          </p:cNvSpPr>
          <p:nvPr>
            <p:ph idx="1"/>
          </p:nvPr>
        </p:nvSpPr>
        <p:spPr/>
        <p:txBody>
          <a:bodyPr>
            <a:noAutofit/>
          </a:bodyPr>
          <a:lstStyle/>
          <a:p>
            <a:r>
              <a:rPr lang="en-US" sz="1350" b="1" dirty="0">
                <a:solidFill>
                  <a:schemeClr val="tx1">
                    <a:lumMod val="95000"/>
                    <a:lumOff val="5000"/>
                  </a:schemeClr>
                </a:solidFill>
                <a:latin typeface="+mj-lt"/>
              </a:rPr>
              <a:t>1. </a:t>
            </a:r>
            <a:r>
              <a:rPr lang="en-US" sz="1350" b="1" i="0" dirty="0">
                <a:solidFill>
                  <a:schemeClr val="tx1">
                    <a:lumMod val="95000"/>
                    <a:lumOff val="5000"/>
                  </a:schemeClr>
                </a:solidFill>
                <a:effectLst/>
                <a:latin typeface="Bookman Old Style" panose="02050604050505020204" pitchFamily="18" charset="0"/>
              </a:rPr>
              <a:t>Analytics is the systematic computational analysis of data or statistics. It is used for the discovery, interpretation, and communication of meaningful patterns in data. It also entails applying data patterns toward effective decision-making. It can be valuable in areas rich with recorded information; analytics relies on the simultaneous application of statistics, computer programming, and operations research to quantify performance.</a:t>
            </a:r>
          </a:p>
          <a:p>
            <a:r>
              <a:rPr lang="en-US" sz="1350" b="1" dirty="0">
                <a:solidFill>
                  <a:schemeClr val="tx1">
                    <a:lumMod val="95000"/>
                    <a:lumOff val="5000"/>
                  </a:schemeClr>
                </a:solidFill>
                <a:latin typeface="Bookman Old Style" panose="02050604050505020204" pitchFamily="18" charset="0"/>
              </a:rPr>
              <a:t>2. </a:t>
            </a:r>
            <a:r>
              <a:rPr lang="en-US" sz="1350" b="1" i="0" dirty="0">
                <a:solidFill>
                  <a:schemeClr val="tx1">
                    <a:lumMod val="95000"/>
                    <a:lumOff val="5000"/>
                  </a:schemeClr>
                </a:solidFill>
                <a:effectLst/>
                <a:latin typeface="+mj-lt"/>
              </a:rPr>
              <a:t>Organizations may apply analytics to business data to describe, predict, and improve business performance. Specifically, areas within analytics include predictive analytics, prescriptive analytics, enterprise decision management, descriptive analytics, cognitive analytics, Big Data Analytics, retail analytics, supply chain analytics, store assortment and stock-keeping unit optimization, marketing optimization and marketing mix modeling, web analytics, call analytics, speech analytics, sales force sizing and optimization, price and promotion modeling, predictive science, graph analytics, credit risk analysis, and fraud analytics. Since analytics can require extensive computation (see big data), the algorithms and software used for analytics harness the most current methods in computer science, statistics, and mathematics.</a:t>
            </a:r>
          </a:p>
          <a:p>
            <a:r>
              <a:rPr lang="en-IN" sz="1350" b="1" dirty="0">
                <a:solidFill>
                  <a:schemeClr val="tx1">
                    <a:lumMod val="95000"/>
                    <a:lumOff val="5000"/>
                  </a:schemeClr>
                </a:solidFill>
                <a:latin typeface="+mj-lt"/>
              </a:rPr>
              <a:t>3. </a:t>
            </a:r>
            <a:r>
              <a:rPr lang="en-US" sz="1350" b="1" i="0" dirty="0">
                <a:solidFill>
                  <a:schemeClr val="tx1">
                    <a:lumMod val="95000"/>
                    <a:lumOff val="5000"/>
                  </a:schemeClr>
                </a:solidFill>
                <a:effectLst/>
                <a:latin typeface="+mj-lt"/>
              </a:rPr>
              <a:t>This Dataset consists of salaries for Data Scientists, Machine Learning Engineers, Data Analysts, and Data Engineers in various cities across India (2022).</a:t>
            </a:r>
            <a:endParaRPr lang="en-IN" sz="1350" b="1" dirty="0">
              <a:solidFill>
                <a:schemeClr val="tx1">
                  <a:lumMod val="95000"/>
                  <a:lumOff val="5000"/>
                </a:schemeClr>
              </a:solidFill>
              <a:latin typeface="+mj-lt"/>
            </a:endParaRPr>
          </a:p>
        </p:txBody>
      </p:sp>
    </p:spTree>
    <p:extLst>
      <p:ext uri="{BB962C8B-B14F-4D97-AF65-F5344CB8AC3E}">
        <p14:creationId xmlns:p14="http://schemas.microsoft.com/office/powerpoint/2010/main" val="72489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4A81-ABB4-B00A-F116-6250A4608BAE}"/>
              </a:ext>
            </a:extLst>
          </p:cNvPr>
          <p:cNvSpPr>
            <a:spLocks noGrp="1"/>
          </p:cNvSpPr>
          <p:nvPr>
            <p:ph type="title"/>
          </p:nvPr>
        </p:nvSpPr>
        <p:spPr/>
        <p:txBody>
          <a:bodyPr/>
          <a:lstStyle/>
          <a:p>
            <a:r>
              <a:rPr lang="en-US" b="1" dirty="0"/>
              <a:t>2. Abstract of the Project</a:t>
            </a:r>
            <a:endParaRPr lang="en-IN" b="1" dirty="0"/>
          </a:p>
        </p:txBody>
      </p:sp>
      <p:sp>
        <p:nvSpPr>
          <p:cNvPr id="3" name="Content Placeholder 2">
            <a:extLst>
              <a:ext uri="{FF2B5EF4-FFF2-40B4-BE49-F238E27FC236}">
                <a16:creationId xmlns:a16="http://schemas.microsoft.com/office/drawing/2014/main" id="{3881D147-1283-DDF0-92BD-C70B073B0BA1}"/>
              </a:ext>
            </a:extLst>
          </p:cNvPr>
          <p:cNvSpPr>
            <a:spLocks noGrp="1"/>
          </p:cNvSpPr>
          <p:nvPr>
            <p:ph idx="1"/>
          </p:nvPr>
        </p:nvSpPr>
        <p:spPr/>
        <p:txBody>
          <a:bodyPr>
            <a:normAutofit fontScale="92500" lnSpcReduction="10000"/>
          </a:bodyPr>
          <a:lstStyle/>
          <a:p>
            <a:pPr marL="457200" indent="-457200">
              <a:buAutoNum type="arabicParenR"/>
            </a:pPr>
            <a:r>
              <a:rPr lang="en-US" b="1" dirty="0">
                <a:latin typeface="Bookman Old Style" panose="02050604050505020204" pitchFamily="18" charset="0"/>
              </a:rPr>
              <a:t>Perform Data Cleaning through Excel using Dax Functions.</a:t>
            </a:r>
          </a:p>
          <a:p>
            <a:pPr marL="457200" indent="-457200">
              <a:buAutoNum type="arabicParenR"/>
            </a:pPr>
            <a:r>
              <a:rPr lang="en-US" b="1" dirty="0">
                <a:latin typeface="Bookman Old Style" panose="02050604050505020204" pitchFamily="18" charset="0"/>
              </a:rPr>
              <a:t>Perform Data Analysis below mentioned through Excel and get some Insights from Dataset.</a:t>
            </a:r>
          </a:p>
          <a:p>
            <a:pPr marL="0" indent="0">
              <a:buNone/>
            </a:pPr>
            <a:r>
              <a:rPr lang="en-US" b="1" dirty="0">
                <a:latin typeface="Bookman Old Style" panose="02050604050505020204" pitchFamily="18" charset="0"/>
              </a:rPr>
              <a:t>       * Average Salary of Over-all Data Professionals.</a:t>
            </a:r>
          </a:p>
          <a:p>
            <a:pPr marL="0" indent="0">
              <a:buNone/>
            </a:pPr>
            <a:r>
              <a:rPr lang="en-US" b="1" dirty="0">
                <a:latin typeface="Bookman Old Style" panose="02050604050505020204" pitchFamily="18" charset="0"/>
              </a:rPr>
              <a:t>       * Average Salary by Location.</a:t>
            </a:r>
          </a:p>
          <a:p>
            <a:pPr marL="0" indent="0">
              <a:buNone/>
            </a:pPr>
            <a:r>
              <a:rPr lang="en-US" b="1" dirty="0">
                <a:latin typeface="Bookman Old Style" panose="02050604050505020204" pitchFamily="18" charset="0"/>
              </a:rPr>
              <a:t>       * Average Salary by Company.</a:t>
            </a:r>
          </a:p>
          <a:p>
            <a:pPr marL="0" indent="0">
              <a:buNone/>
            </a:pPr>
            <a:r>
              <a:rPr lang="en-US" b="1" dirty="0">
                <a:latin typeface="Bookman Old Style" panose="02050604050505020204" pitchFamily="18" charset="0"/>
              </a:rPr>
              <a:t>       * Average Salary by Job Title.</a:t>
            </a:r>
          </a:p>
          <a:p>
            <a:pPr marL="0" indent="0">
              <a:buNone/>
            </a:pPr>
            <a:r>
              <a:rPr lang="en-US" b="1" dirty="0">
                <a:latin typeface="Bookman Old Style" panose="02050604050505020204" pitchFamily="18" charset="0"/>
              </a:rPr>
              <a:t>       * Top Salary Reports by Company.</a:t>
            </a:r>
          </a:p>
          <a:p>
            <a:pPr marL="0" indent="0">
              <a:buNone/>
            </a:pPr>
            <a:r>
              <a:rPr lang="en-US" sz="1000" b="1" dirty="0"/>
              <a:t>   </a:t>
            </a:r>
          </a:p>
          <a:p>
            <a:pPr marL="0" indent="0">
              <a:buNone/>
            </a:pPr>
            <a:endParaRPr lang="en-IN" b="1" dirty="0"/>
          </a:p>
        </p:txBody>
      </p:sp>
    </p:spTree>
    <p:extLst>
      <p:ext uri="{BB962C8B-B14F-4D97-AF65-F5344CB8AC3E}">
        <p14:creationId xmlns:p14="http://schemas.microsoft.com/office/powerpoint/2010/main" val="3908902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4A81-ABB4-B00A-F116-6250A4608BAE}"/>
              </a:ext>
            </a:extLst>
          </p:cNvPr>
          <p:cNvSpPr>
            <a:spLocks noGrp="1"/>
          </p:cNvSpPr>
          <p:nvPr>
            <p:ph type="title"/>
          </p:nvPr>
        </p:nvSpPr>
        <p:spPr/>
        <p:txBody>
          <a:bodyPr/>
          <a:lstStyle/>
          <a:p>
            <a:r>
              <a:rPr lang="en-US" b="1" dirty="0"/>
              <a:t>3. Tools / </a:t>
            </a:r>
            <a:r>
              <a:rPr lang="en-US" b="1" dirty="0" err="1"/>
              <a:t>Softwares</a:t>
            </a:r>
            <a:r>
              <a:rPr lang="en-US" b="1" dirty="0"/>
              <a:t> Used</a:t>
            </a:r>
            <a:endParaRPr lang="en-IN" b="1" dirty="0"/>
          </a:p>
        </p:txBody>
      </p:sp>
      <p:sp>
        <p:nvSpPr>
          <p:cNvPr id="3" name="Content Placeholder 2">
            <a:extLst>
              <a:ext uri="{FF2B5EF4-FFF2-40B4-BE49-F238E27FC236}">
                <a16:creationId xmlns:a16="http://schemas.microsoft.com/office/drawing/2014/main" id="{3881D147-1283-DDF0-92BD-C70B073B0BA1}"/>
              </a:ext>
            </a:extLst>
          </p:cNvPr>
          <p:cNvSpPr>
            <a:spLocks noGrp="1"/>
          </p:cNvSpPr>
          <p:nvPr>
            <p:ph idx="1"/>
          </p:nvPr>
        </p:nvSpPr>
        <p:spPr/>
        <p:txBody>
          <a:bodyPr/>
          <a:lstStyle/>
          <a:p>
            <a:r>
              <a:rPr lang="en-US" b="1" dirty="0">
                <a:latin typeface="Bookman Old Style" panose="02050604050505020204" pitchFamily="18" charset="0"/>
              </a:rPr>
              <a:t>The Tools used for the End-to-End process was EXCEL.</a:t>
            </a:r>
          </a:p>
          <a:p>
            <a:endParaRPr lang="en-IN" b="1" dirty="0"/>
          </a:p>
        </p:txBody>
      </p:sp>
    </p:spTree>
    <p:extLst>
      <p:ext uri="{BB962C8B-B14F-4D97-AF65-F5344CB8AC3E}">
        <p14:creationId xmlns:p14="http://schemas.microsoft.com/office/powerpoint/2010/main" val="184773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4A81-ABB4-B00A-F116-6250A4608BAE}"/>
              </a:ext>
            </a:extLst>
          </p:cNvPr>
          <p:cNvSpPr>
            <a:spLocks noGrp="1"/>
          </p:cNvSpPr>
          <p:nvPr>
            <p:ph type="title"/>
          </p:nvPr>
        </p:nvSpPr>
        <p:spPr/>
        <p:txBody>
          <a:bodyPr/>
          <a:lstStyle/>
          <a:p>
            <a:r>
              <a:rPr lang="en-US" b="1" dirty="0"/>
              <a:t>4. Data Cleaning</a:t>
            </a:r>
            <a:endParaRPr lang="en-IN" b="1" dirty="0"/>
          </a:p>
        </p:txBody>
      </p:sp>
      <p:sp>
        <p:nvSpPr>
          <p:cNvPr id="3" name="Content Placeholder 2">
            <a:extLst>
              <a:ext uri="{FF2B5EF4-FFF2-40B4-BE49-F238E27FC236}">
                <a16:creationId xmlns:a16="http://schemas.microsoft.com/office/drawing/2014/main" id="{3881D147-1283-DDF0-92BD-C70B073B0BA1}"/>
              </a:ext>
            </a:extLst>
          </p:cNvPr>
          <p:cNvSpPr>
            <a:spLocks noGrp="1"/>
          </p:cNvSpPr>
          <p:nvPr>
            <p:ph idx="1"/>
          </p:nvPr>
        </p:nvSpPr>
        <p:spPr/>
        <p:txBody>
          <a:bodyPr>
            <a:normAutofit lnSpcReduction="10000"/>
          </a:bodyPr>
          <a:lstStyle/>
          <a:p>
            <a:r>
              <a:rPr lang="en-US" b="1" dirty="0">
                <a:latin typeface="Bookman Old Style" panose="02050604050505020204" pitchFamily="18" charset="0"/>
              </a:rPr>
              <a:t>Data Cleaning is an Essential Part of the Data Analytics Project. Below have mentioned some points on Data Cleaning that were processed during this project.</a:t>
            </a:r>
          </a:p>
          <a:p>
            <a:r>
              <a:rPr lang="en-US" b="1" dirty="0">
                <a:latin typeface="Bookman Old Style" panose="02050604050505020204" pitchFamily="18" charset="0"/>
              </a:rPr>
              <a:t>1) Filtered Currency value in Salary Column, since it had few Values on Salary had on Dollars and Pounds, so we took them out from the Data.</a:t>
            </a:r>
          </a:p>
          <a:p>
            <a:r>
              <a:rPr lang="en-US" b="1" dirty="0">
                <a:latin typeface="Bookman Old Style" panose="02050604050505020204" pitchFamily="18" charset="0"/>
              </a:rPr>
              <a:t>3) Split Salary Column Based on Currency Value and Per(“/</a:t>
            </a:r>
            <a:r>
              <a:rPr lang="en-US" b="1" dirty="0" err="1">
                <a:latin typeface="Bookman Old Style" panose="02050604050505020204" pitchFamily="18" charset="0"/>
              </a:rPr>
              <a:t>yr</a:t>
            </a:r>
            <a:r>
              <a:rPr lang="en-US" b="1" dirty="0">
                <a:latin typeface="Bookman Old Style" panose="02050604050505020204" pitchFamily="18" charset="0"/>
              </a:rPr>
              <a:t>”, “/</a:t>
            </a:r>
            <a:r>
              <a:rPr lang="en-US" b="1" dirty="0" err="1">
                <a:latin typeface="Bookman Old Style" panose="02050604050505020204" pitchFamily="18" charset="0"/>
              </a:rPr>
              <a:t>mo</a:t>
            </a:r>
            <a:r>
              <a:rPr lang="en-US" b="1" dirty="0">
                <a:latin typeface="Bookman Old Style" panose="02050604050505020204" pitchFamily="18" charset="0"/>
              </a:rPr>
              <a:t>”, “/</a:t>
            </a:r>
            <a:r>
              <a:rPr lang="en-US" b="1" dirty="0" err="1">
                <a:latin typeface="Bookman Old Style" panose="02050604050505020204" pitchFamily="18" charset="0"/>
              </a:rPr>
              <a:t>hr</a:t>
            </a:r>
            <a:r>
              <a:rPr lang="en-US" b="1" dirty="0">
                <a:latin typeface="Bookman Old Style" panose="02050604050505020204" pitchFamily="18" charset="0"/>
              </a:rPr>
              <a:t>”).</a:t>
            </a:r>
          </a:p>
          <a:p>
            <a:r>
              <a:rPr lang="en-US" b="1" dirty="0">
                <a:latin typeface="Bookman Old Style" panose="02050604050505020204" pitchFamily="18" charset="0"/>
              </a:rPr>
              <a:t>4) Transformed Some Salary Currency value to make is Standardized according to “per year”.</a:t>
            </a:r>
          </a:p>
          <a:p>
            <a:r>
              <a:rPr lang="en-US" b="1" dirty="0">
                <a:latin typeface="Bookman Old Style" panose="02050604050505020204" pitchFamily="18" charset="0"/>
              </a:rPr>
              <a:t>5) Added a New Column called Domain Title and used as a Filter/Slicers in the Analysis and Dashboard.</a:t>
            </a:r>
            <a:endParaRPr lang="en-IN" b="1" dirty="0">
              <a:latin typeface="Bookman Old Style" panose="02050604050505020204" pitchFamily="18" charset="0"/>
            </a:endParaRPr>
          </a:p>
        </p:txBody>
      </p:sp>
    </p:spTree>
    <p:extLst>
      <p:ext uri="{BB962C8B-B14F-4D97-AF65-F5344CB8AC3E}">
        <p14:creationId xmlns:p14="http://schemas.microsoft.com/office/powerpoint/2010/main" val="403379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4A81-ABB4-B00A-F116-6250A4608BAE}"/>
              </a:ext>
            </a:extLst>
          </p:cNvPr>
          <p:cNvSpPr>
            <a:spLocks noGrp="1"/>
          </p:cNvSpPr>
          <p:nvPr>
            <p:ph type="title"/>
          </p:nvPr>
        </p:nvSpPr>
        <p:spPr/>
        <p:txBody>
          <a:bodyPr/>
          <a:lstStyle/>
          <a:p>
            <a:r>
              <a:rPr lang="en-US" b="1" dirty="0"/>
              <a:t>5. Data Analysis</a:t>
            </a:r>
            <a:endParaRPr lang="en-IN" b="1" dirty="0"/>
          </a:p>
        </p:txBody>
      </p:sp>
      <p:sp>
        <p:nvSpPr>
          <p:cNvPr id="3" name="Content Placeholder 2">
            <a:extLst>
              <a:ext uri="{FF2B5EF4-FFF2-40B4-BE49-F238E27FC236}">
                <a16:creationId xmlns:a16="http://schemas.microsoft.com/office/drawing/2014/main" id="{3881D147-1283-DDF0-92BD-C70B073B0BA1}"/>
              </a:ext>
            </a:extLst>
          </p:cNvPr>
          <p:cNvSpPr>
            <a:spLocks noGrp="1"/>
          </p:cNvSpPr>
          <p:nvPr>
            <p:ph idx="1"/>
          </p:nvPr>
        </p:nvSpPr>
        <p:spPr/>
        <p:txBody>
          <a:bodyPr/>
          <a:lstStyle/>
          <a:p>
            <a:r>
              <a:rPr lang="en-US" b="1" dirty="0">
                <a:latin typeface="Bookman Old Style" panose="02050604050505020204" pitchFamily="18" charset="0"/>
              </a:rPr>
              <a:t>1. Average Salary of Over-all Data Professionals.</a:t>
            </a:r>
          </a:p>
          <a:p>
            <a:endParaRPr lang="en-IN" b="1" dirty="0"/>
          </a:p>
        </p:txBody>
      </p:sp>
      <p:pic>
        <p:nvPicPr>
          <p:cNvPr id="4" name="Picture 3">
            <a:extLst>
              <a:ext uri="{FF2B5EF4-FFF2-40B4-BE49-F238E27FC236}">
                <a16:creationId xmlns:a16="http://schemas.microsoft.com/office/drawing/2014/main" id="{8E288169-93DA-A7E2-DAF6-38D29D36B7B1}"/>
              </a:ext>
            </a:extLst>
          </p:cNvPr>
          <p:cNvPicPr>
            <a:picLocks noChangeAspect="1"/>
          </p:cNvPicPr>
          <p:nvPr/>
        </p:nvPicPr>
        <p:blipFill>
          <a:blip r:embed="rId2"/>
          <a:stretch>
            <a:fillRect/>
          </a:stretch>
        </p:blipFill>
        <p:spPr>
          <a:xfrm>
            <a:off x="1677223" y="2636451"/>
            <a:ext cx="2530059" cy="1585097"/>
          </a:xfrm>
          <a:prstGeom prst="rect">
            <a:avLst/>
          </a:prstGeom>
        </p:spPr>
      </p:pic>
    </p:spTree>
    <p:extLst>
      <p:ext uri="{BB962C8B-B14F-4D97-AF65-F5344CB8AC3E}">
        <p14:creationId xmlns:p14="http://schemas.microsoft.com/office/powerpoint/2010/main" val="421691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1D147-1283-DDF0-92BD-C70B073B0BA1}"/>
              </a:ext>
            </a:extLst>
          </p:cNvPr>
          <p:cNvSpPr>
            <a:spLocks noGrp="1"/>
          </p:cNvSpPr>
          <p:nvPr>
            <p:ph idx="1"/>
          </p:nvPr>
        </p:nvSpPr>
        <p:spPr/>
        <p:txBody>
          <a:bodyPr/>
          <a:lstStyle/>
          <a:p>
            <a:r>
              <a:rPr lang="en-US" b="1" dirty="0">
                <a:latin typeface="Bookman Old Style" panose="02050604050505020204" pitchFamily="18" charset="0"/>
              </a:rPr>
              <a:t>2. Average Salary by Location</a:t>
            </a:r>
          </a:p>
          <a:p>
            <a:endParaRPr lang="en-IN" b="1" dirty="0">
              <a:latin typeface="Bookman Old Style" panose="02050604050505020204" pitchFamily="18" charset="0"/>
            </a:endParaRPr>
          </a:p>
        </p:txBody>
      </p:sp>
      <p:pic>
        <p:nvPicPr>
          <p:cNvPr id="4" name="Picture 3">
            <a:extLst>
              <a:ext uri="{FF2B5EF4-FFF2-40B4-BE49-F238E27FC236}">
                <a16:creationId xmlns:a16="http://schemas.microsoft.com/office/drawing/2014/main" id="{1655DB67-79EB-6200-8488-C4908BC48707}"/>
              </a:ext>
            </a:extLst>
          </p:cNvPr>
          <p:cNvPicPr>
            <a:picLocks noChangeAspect="1"/>
          </p:cNvPicPr>
          <p:nvPr/>
        </p:nvPicPr>
        <p:blipFill>
          <a:blip r:embed="rId2"/>
          <a:stretch>
            <a:fillRect/>
          </a:stretch>
        </p:blipFill>
        <p:spPr>
          <a:xfrm>
            <a:off x="1097280" y="2726664"/>
            <a:ext cx="6357879" cy="3245576"/>
          </a:xfrm>
          <a:prstGeom prst="rect">
            <a:avLst/>
          </a:prstGeom>
        </p:spPr>
      </p:pic>
    </p:spTree>
    <p:extLst>
      <p:ext uri="{BB962C8B-B14F-4D97-AF65-F5344CB8AC3E}">
        <p14:creationId xmlns:p14="http://schemas.microsoft.com/office/powerpoint/2010/main" val="2490845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1D147-1283-DDF0-92BD-C70B073B0BA1}"/>
              </a:ext>
            </a:extLst>
          </p:cNvPr>
          <p:cNvSpPr>
            <a:spLocks noGrp="1"/>
          </p:cNvSpPr>
          <p:nvPr>
            <p:ph idx="1"/>
          </p:nvPr>
        </p:nvSpPr>
        <p:spPr/>
        <p:txBody>
          <a:bodyPr/>
          <a:lstStyle/>
          <a:p>
            <a:r>
              <a:rPr lang="en-US" b="1" dirty="0">
                <a:latin typeface="Bookman Old Style" panose="02050604050505020204" pitchFamily="18" charset="0"/>
              </a:rPr>
              <a:t>3. Average Salary by Company</a:t>
            </a:r>
          </a:p>
          <a:p>
            <a:endParaRPr lang="en-IN" b="1" dirty="0">
              <a:latin typeface="Bookman Old Style" panose="02050604050505020204" pitchFamily="18" charset="0"/>
            </a:endParaRPr>
          </a:p>
        </p:txBody>
      </p:sp>
      <p:graphicFrame>
        <p:nvGraphicFramePr>
          <p:cNvPr id="4" name="Chart 3">
            <a:extLst>
              <a:ext uri="{FF2B5EF4-FFF2-40B4-BE49-F238E27FC236}">
                <a16:creationId xmlns:a16="http://schemas.microsoft.com/office/drawing/2014/main" id="{A2EB0A1A-B0C4-4571-A568-FBC10A484F9B}"/>
              </a:ext>
            </a:extLst>
          </p:cNvPr>
          <p:cNvGraphicFramePr>
            <a:graphicFrameLocks/>
          </p:cNvGraphicFramePr>
          <p:nvPr>
            <p:extLst>
              <p:ext uri="{D42A27DB-BD31-4B8C-83A1-F6EECF244321}">
                <p14:modId xmlns:p14="http://schemas.microsoft.com/office/powerpoint/2010/main" val="4103313323"/>
              </p:ext>
            </p:extLst>
          </p:nvPr>
        </p:nvGraphicFramePr>
        <p:xfrm>
          <a:off x="1097280" y="2516987"/>
          <a:ext cx="4864590" cy="35408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685032"/>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{266C545A-2E37-4BA8-906F-8A4223CC6F76}tf22712842_win32</Template>
  <TotalTime>43</TotalTime>
  <Words>677</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Bookman Old Style</vt:lpstr>
      <vt:lpstr>Calibri</vt:lpstr>
      <vt:lpstr>Franklin Gothic Book</vt:lpstr>
      <vt:lpstr>Segoe UI Black</vt:lpstr>
      <vt:lpstr>Custom</vt:lpstr>
      <vt:lpstr>Data Professionals Salary  Analytics</vt:lpstr>
      <vt:lpstr>Table of Contents:</vt:lpstr>
      <vt:lpstr>1. Introduction</vt:lpstr>
      <vt:lpstr>2. Abstract of the Project</vt:lpstr>
      <vt:lpstr>3. Tools / Softwares Used</vt:lpstr>
      <vt:lpstr>4. Data Cleaning</vt:lpstr>
      <vt:lpstr>5. Data Analysis</vt:lpstr>
      <vt:lpstr>PowerPoint Presentation</vt:lpstr>
      <vt:lpstr>PowerPoint Presentation</vt:lpstr>
      <vt:lpstr>PowerPoint Presentation</vt:lpstr>
      <vt:lpstr>PowerPoint Presentation</vt:lpstr>
      <vt:lpstr>PowerPoint Presentation</vt:lpstr>
      <vt:lpstr>6. Final Dashboard</vt:lpstr>
      <vt:lpstr>Conclusion</vt:lpstr>
      <vt:lpstr>Thank You  Authored by:  Name: Srikrishnan Shankar Email: srikrishnan214@gmail.com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Professionals Salary  Analytics</dc:title>
  <dc:creator>Srikrishnan Shankar</dc:creator>
  <cp:lastModifiedBy>Srikrishnan Shankar</cp:lastModifiedBy>
  <cp:revision>1</cp:revision>
  <dcterms:created xsi:type="dcterms:W3CDTF">2023-10-16T18:16:23Z</dcterms:created>
  <dcterms:modified xsi:type="dcterms:W3CDTF">2023-10-16T19:00:00Z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