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75" r:id="rId6"/>
    <p:sldId id="276" r:id="rId7"/>
    <p:sldId id="260" r:id="rId8"/>
    <p:sldId id="278" r:id="rId9"/>
    <p:sldId id="279" r:id="rId10"/>
    <p:sldId id="281" r:id="rId11"/>
    <p:sldId id="280" r:id="rId12"/>
    <p:sldId id="282" r:id="rId13"/>
    <p:sldId id="283" r:id="rId14"/>
    <p:sldId id="285" r:id="rId15"/>
    <p:sldId id="284" r:id="rId16"/>
    <p:sldId id="286" r:id="rId17"/>
    <p:sldId id="287" r:id="rId18"/>
    <p:sldId id="288" r:id="rId19"/>
    <p:sldId id="289" r:id="rId20"/>
    <p:sldId id="290" r:id="rId21"/>
    <p:sldId id="265" r:id="rId22"/>
    <p:sldId id="277" r:id="rId23"/>
    <p:sldId id="267" r:id="rId24"/>
    <p:sldId id="268" r:id="rId25"/>
    <p:sldId id="291" r:id="rId26"/>
    <p:sldId id="273" r:id="rId27"/>
    <p:sldId id="274" r:id="rId28"/>
    <p:sldId id="271" r:id="rId29"/>
    <p:sldId id="272" r:id="rId30"/>
    <p:sldId id="262" r:id="rId3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rikrishnan214@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home.kpmg/au/en/home/services/advisory/management-consulting/digital/data-analytics-modelling.html"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mailto:srikrishnan214@gmail.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0"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618898" y="1159195"/>
            <a:ext cx="3953102" cy="180046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KPMG &amp; </a:t>
            </a:r>
            <a:r>
              <a:rPr dirty="0"/>
              <a:t>Sprocket Central Pty Ltd</a:t>
            </a:r>
          </a:p>
        </p:txBody>
      </p:sp>
      <p:sp>
        <p:nvSpPr>
          <p:cNvPr id="2" name="Shape 56"/>
          <p:cNvSpPr/>
          <p:nvPr/>
        </p:nvSpPr>
        <p:spPr>
          <a:xfrm>
            <a:off x="618898" y="2906563"/>
            <a:ext cx="3441941" cy="49241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sp>
        <p:nvSpPr>
          <p:cNvPr id="3" name="Shape 58"/>
          <p:cNvSpPr/>
          <p:nvPr/>
        </p:nvSpPr>
        <p:spPr>
          <a:xfrm>
            <a:off x="618898" y="3398973"/>
            <a:ext cx="6249600" cy="5539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Srikrishnan S</a:t>
            </a:r>
          </a:p>
          <a:p>
            <a:r>
              <a:rPr lang="en-US" dirty="0"/>
              <a:t>Email: </a:t>
            </a:r>
            <a:r>
              <a:rPr lang="en-US" dirty="0">
                <a:solidFill>
                  <a:schemeClr val="bg1"/>
                </a:solidFill>
                <a:hlinkClick r:id="rId2">
                  <a:extLst>
                    <a:ext uri="{A12FA001-AC4F-418D-AE19-62706E023703}">
                      <ahyp:hlinkClr xmlns:ahyp="http://schemas.microsoft.com/office/drawing/2018/hyperlinkcolor" val="tx"/>
                    </a:ext>
                  </a:extLst>
                </a:hlinkClick>
              </a:rPr>
              <a:t>srikrishnan214@gmail.com</a:t>
            </a:r>
            <a:endParaRPr dirty="0">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Flow Task 2</a:t>
            </a:r>
            <a:endParaRPr dirty="0"/>
          </a:p>
        </p:txBody>
      </p:sp>
      <p:pic>
        <p:nvPicPr>
          <p:cNvPr id="3" name="Picture 2">
            <a:extLst>
              <a:ext uri="{FF2B5EF4-FFF2-40B4-BE49-F238E27FC236}">
                <a16:creationId xmlns:a16="http://schemas.microsoft.com/office/drawing/2014/main" id="{61F5BFB6-2EA6-DD3C-DC17-7B1ADDACE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0525"/>
            <a:ext cx="9144000" cy="4322975"/>
          </a:xfrm>
          <a:prstGeom prst="rect">
            <a:avLst/>
          </a:prstGeom>
        </p:spPr>
      </p:pic>
    </p:spTree>
    <p:extLst>
      <p:ext uri="{BB962C8B-B14F-4D97-AF65-F5344CB8AC3E}">
        <p14:creationId xmlns:p14="http://schemas.microsoft.com/office/powerpoint/2010/main" val="106751142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Flow Task 3</a:t>
            </a:r>
            <a:endParaRPr dirty="0"/>
          </a:p>
        </p:txBody>
      </p:sp>
      <p:pic>
        <p:nvPicPr>
          <p:cNvPr id="3" name="Picture 2">
            <a:extLst>
              <a:ext uri="{FF2B5EF4-FFF2-40B4-BE49-F238E27FC236}">
                <a16:creationId xmlns:a16="http://schemas.microsoft.com/office/drawing/2014/main" id="{490A5204-9B2E-DCC6-23A4-A019C0A16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0524"/>
            <a:ext cx="9144000" cy="4322975"/>
          </a:xfrm>
          <a:prstGeom prst="rect">
            <a:avLst/>
          </a:prstGeom>
        </p:spPr>
      </p:pic>
    </p:spTree>
    <p:extLst>
      <p:ext uri="{BB962C8B-B14F-4D97-AF65-F5344CB8AC3E}">
        <p14:creationId xmlns:p14="http://schemas.microsoft.com/office/powerpoint/2010/main" val="384210555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Flow Task 4</a:t>
            </a:r>
            <a:endParaRPr dirty="0"/>
          </a:p>
        </p:txBody>
      </p:sp>
      <p:pic>
        <p:nvPicPr>
          <p:cNvPr id="3" name="Picture 2">
            <a:extLst>
              <a:ext uri="{FF2B5EF4-FFF2-40B4-BE49-F238E27FC236}">
                <a16:creationId xmlns:a16="http://schemas.microsoft.com/office/drawing/2014/main" id="{490A5204-9B2E-DCC6-23A4-A019C0A1629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501" y="820524"/>
            <a:ext cx="9159501" cy="4322975"/>
          </a:xfrm>
          <a:prstGeom prst="rect">
            <a:avLst/>
          </a:prstGeom>
        </p:spPr>
      </p:pic>
    </p:spTree>
    <p:extLst>
      <p:ext uri="{BB962C8B-B14F-4D97-AF65-F5344CB8AC3E}">
        <p14:creationId xmlns:p14="http://schemas.microsoft.com/office/powerpoint/2010/main" val="26033985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Flow Task 5</a:t>
            </a:r>
            <a:endParaRPr dirty="0"/>
          </a:p>
        </p:txBody>
      </p:sp>
      <p:pic>
        <p:nvPicPr>
          <p:cNvPr id="3" name="Picture 2">
            <a:extLst>
              <a:ext uri="{FF2B5EF4-FFF2-40B4-BE49-F238E27FC236}">
                <a16:creationId xmlns:a16="http://schemas.microsoft.com/office/drawing/2014/main" id="{490A5204-9B2E-DCC6-23A4-A019C0A1629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820524"/>
            <a:ext cx="9144000" cy="4322975"/>
          </a:xfrm>
          <a:prstGeom prst="rect">
            <a:avLst/>
          </a:prstGeom>
        </p:spPr>
      </p:pic>
    </p:spTree>
    <p:extLst>
      <p:ext uri="{BB962C8B-B14F-4D97-AF65-F5344CB8AC3E}">
        <p14:creationId xmlns:p14="http://schemas.microsoft.com/office/powerpoint/2010/main" val="357498986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Flow Task 6</a:t>
            </a:r>
            <a:endParaRPr dirty="0"/>
          </a:p>
        </p:txBody>
      </p:sp>
      <p:pic>
        <p:nvPicPr>
          <p:cNvPr id="3" name="Picture 2">
            <a:extLst>
              <a:ext uri="{FF2B5EF4-FFF2-40B4-BE49-F238E27FC236}">
                <a16:creationId xmlns:a16="http://schemas.microsoft.com/office/drawing/2014/main" id="{490A5204-9B2E-DCC6-23A4-A019C0A1629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501" y="820525"/>
            <a:ext cx="9159501" cy="4322975"/>
          </a:xfrm>
          <a:prstGeom prst="rect">
            <a:avLst/>
          </a:prstGeom>
        </p:spPr>
      </p:pic>
    </p:spTree>
    <p:extLst>
      <p:ext uri="{BB962C8B-B14F-4D97-AF65-F5344CB8AC3E}">
        <p14:creationId xmlns:p14="http://schemas.microsoft.com/office/powerpoint/2010/main" val="366061473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Flow Task 7</a:t>
            </a:r>
            <a:endParaRPr dirty="0"/>
          </a:p>
        </p:txBody>
      </p:sp>
      <p:pic>
        <p:nvPicPr>
          <p:cNvPr id="3" name="Picture 2">
            <a:extLst>
              <a:ext uri="{FF2B5EF4-FFF2-40B4-BE49-F238E27FC236}">
                <a16:creationId xmlns:a16="http://schemas.microsoft.com/office/drawing/2014/main" id="{490A5204-9B2E-DCC6-23A4-A019C0A1629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820525"/>
            <a:ext cx="9144000" cy="4322975"/>
          </a:xfrm>
          <a:prstGeom prst="rect">
            <a:avLst/>
          </a:prstGeom>
        </p:spPr>
      </p:pic>
    </p:spTree>
    <p:extLst>
      <p:ext uri="{BB962C8B-B14F-4D97-AF65-F5344CB8AC3E}">
        <p14:creationId xmlns:p14="http://schemas.microsoft.com/office/powerpoint/2010/main" val="121865207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Flow Task 8</a:t>
            </a:r>
            <a:endParaRPr dirty="0"/>
          </a:p>
        </p:txBody>
      </p:sp>
      <p:pic>
        <p:nvPicPr>
          <p:cNvPr id="3" name="Picture 2">
            <a:extLst>
              <a:ext uri="{FF2B5EF4-FFF2-40B4-BE49-F238E27FC236}">
                <a16:creationId xmlns:a16="http://schemas.microsoft.com/office/drawing/2014/main" id="{490A5204-9B2E-DCC6-23A4-A019C0A1629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820525"/>
            <a:ext cx="9144000" cy="4322974"/>
          </a:xfrm>
          <a:prstGeom prst="rect">
            <a:avLst/>
          </a:prstGeom>
        </p:spPr>
      </p:pic>
    </p:spTree>
    <p:extLst>
      <p:ext uri="{BB962C8B-B14F-4D97-AF65-F5344CB8AC3E}">
        <p14:creationId xmlns:p14="http://schemas.microsoft.com/office/powerpoint/2010/main" val="127770813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Flow Task 9</a:t>
            </a:r>
            <a:endParaRPr dirty="0"/>
          </a:p>
        </p:txBody>
      </p:sp>
      <p:pic>
        <p:nvPicPr>
          <p:cNvPr id="3" name="Picture 2">
            <a:extLst>
              <a:ext uri="{FF2B5EF4-FFF2-40B4-BE49-F238E27FC236}">
                <a16:creationId xmlns:a16="http://schemas.microsoft.com/office/drawing/2014/main" id="{490A5204-9B2E-DCC6-23A4-A019C0A1629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820525"/>
            <a:ext cx="9144000" cy="4322974"/>
          </a:xfrm>
          <a:prstGeom prst="rect">
            <a:avLst/>
          </a:prstGeom>
        </p:spPr>
      </p:pic>
    </p:spTree>
    <p:extLst>
      <p:ext uri="{BB962C8B-B14F-4D97-AF65-F5344CB8AC3E}">
        <p14:creationId xmlns:p14="http://schemas.microsoft.com/office/powerpoint/2010/main" val="16630977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Flow Task 9</a:t>
            </a:r>
            <a:endParaRPr dirty="0"/>
          </a:p>
        </p:txBody>
      </p:sp>
      <p:pic>
        <p:nvPicPr>
          <p:cNvPr id="3" name="Picture 2">
            <a:extLst>
              <a:ext uri="{FF2B5EF4-FFF2-40B4-BE49-F238E27FC236}">
                <a16:creationId xmlns:a16="http://schemas.microsoft.com/office/drawing/2014/main" id="{490A5204-9B2E-DCC6-23A4-A019C0A1629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820526"/>
            <a:ext cx="9144000" cy="4322974"/>
          </a:xfrm>
          <a:prstGeom prst="rect">
            <a:avLst/>
          </a:prstGeom>
        </p:spPr>
      </p:pic>
    </p:spTree>
    <p:extLst>
      <p:ext uri="{BB962C8B-B14F-4D97-AF65-F5344CB8AC3E}">
        <p14:creationId xmlns:p14="http://schemas.microsoft.com/office/powerpoint/2010/main" val="105665338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Flow Task 10</a:t>
            </a:r>
            <a:endParaRPr dirty="0"/>
          </a:p>
        </p:txBody>
      </p:sp>
      <p:pic>
        <p:nvPicPr>
          <p:cNvPr id="3" name="Picture 2">
            <a:extLst>
              <a:ext uri="{FF2B5EF4-FFF2-40B4-BE49-F238E27FC236}">
                <a16:creationId xmlns:a16="http://schemas.microsoft.com/office/drawing/2014/main" id="{490A5204-9B2E-DCC6-23A4-A019C0A1629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820526"/>
            <a:ext cx="9144000" cy="4322974"/>
          </a:xfrm>
          <a:prstGeom prst="rect">
            <a:avLst/>
          </a:prstGeom>
        </p:spPr>
      </p:pic>
    </p:spTree>
    <p:extLst>
      <p:ext uri="{BB962C8B-B14F-4D97-AF65-F5344CB8AC3E}">
        <p14:creationId xmlns:p14="http://schemas.microsoft.com/office/powerpoint/2010/main" val="381487458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Topics Covered in this Presentation</a:t>
            </a:r>
            <a:endParaRPr dirty="0"/>
          </a:p>
        </p:txBody>
      </p:sp>
      <p:sp>
        <p:nvSpPr>
          <p:cNvPr id="118" name="Shape 65"/>
          <p:cNvSpPr/>
          <p:nvPr/>
        </p:nvSpPr>
        <p:spPr>
          <a:xfrm>
            <a:off x="343873" y="1211200"/>
            <a:ext cx="8426752" cy="33478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a:t>
            </a:r>
            <a:r>
              <a:rPr lang="en-US" dirty="0"/>
              <a:t>Quality Assessment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dirty="0"/>
              <a:t>Data Pipeline (ETL - Extract, Transform &amp; Load)</a:t>
            </a: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dirty="0"/>
              <a:t>Data Modeling (Dimensional Modeling – Star Schema)</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dirty="0"/>
              <a:t>Customer Segmentation (RFM Segmentation)</a:t>
            </a:r>
          </a:p>
          <a:p>
            <a:pPr marL="457200" indent="-355600">
              <a:lnSpc>
                <a:spcPct val="115000"/>
              </a:lnSpc>
              <a:buClr>
                <a:srgbClr val="000000"/>
              </a:buClr>
              <a:buSzPts val="2000"/>
              <a:buFontTx/>
              <a:buAutoNum type="arabicPeriod"/>
              <a:defRPr sz="2000">
                <a:latin typeface="Open Sans"/>
                <a:ea typeface="Open Sans"/>
                <a:cs typeface="Open Sans"/>
                <a:sym typeface="Open Sans"/>
              </a:defRPr>
            </a:pPr>
            <a:r>
              <a:rPr lang="en-US" dirty="0"/>
              <a:t>Data Visualization &amp; Dashboard</a:t>
            </a:r>
            <a:endParaRPr lang="en-IN" dirty="0"/>
          </a:p>
          <a:p>
            <a:pPr marL="457200" indent="-355600">
              <a:lnSpc>
                <a:spcPct val="115000"/>
              </a:lnSpc>
              <a:buClr>
                <a:srgbClr val="000000"/>
              </a:buClr>
              <a:buSzPts val="2000"/>
              <a:buFontTx/>
              <a:buAutoNum type="arabicPeriod"/>
              <a:defRPr sz="2000">
                <a:latin typeface="Open Sans"/>
                <a:ea typeface="Open Sans"/>
                <a:cs typeface="Open Sans"/>
                <a:sym typeface="Open Sans"/>
              </a:defRPr>
            </a:pPr>
            <a:r>
              <a:rPr lang="en-US" dirty="0"/>
              <a:t>Exploratory Data Analysis </a:t>
            </a:r>
            <a:r>
              <a:rPr lang="en-IN" dirty="0"/>
              <a:t>&amp; Statistical Testing </a:t>
            </a:r>
            <a:endParaRPr lang="en-US"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t>Conclusion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t>End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Flow Task 11</a:t>
            </a:r>
            <a:endParaRPr dirty="0"/>
          </a:p>
        </p:txBody>
      </p:sp>
      <p:pic>
        <p:nvPicPr>
          <p:cNvPr id="3" name="Picture 2">
            <a:extLst>
              <a:ext uri="{FF2B5EF4-FFF2-40B4-BE49-F238E27FC236}">
                <a16:creationId xmlns:a16="http://schemas.microsoft.com/office/drawing/2014/main" id="{490A5204-9B2E-DCC6-23A4-A019C0A1629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820525"/>
            <a:ext cx="9144000" cy="4322975"/>
          </a:xfrm>
          <a:prstGeom prst="rect">
            <a:avLst/>
          </a:prstGeom>
        </p:spPr>
      </p:pic>
    </p:spTree>
    <p:extLst>
      <p:ext uri="{BB962C8B-B14F-4D97-AF65-F5344CB8AC3E}">
        <p14:creationId xmlns:p14="http://schemas.microsoft.com/office/powerpoint/2010/main" val="231451623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Modeling (Dimensional Modeling – Star Schema)</a:t>
            </a:r>
            <a:endParaRPr dirty="0"/>
          </a:p>
        </p:txBody>
      </p:sp>
      <p:sp>
        <p:nvSpPr>
          <p:cNvPr id="142" name="Shape 91"/>
          <p:cNvSpPr/>
          <p:nvPr/>
        </p:nvSpPr>
        <p:spPr>
          <a:xfrm>
            <a:off x="110712" y="1103974"/>
            <a:ext cx="8938975" cy="144549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Derived Age column from DOB and made into groups.</a:t>
            </a:r>
          </a:p>
          <a:p>
            <a:pPr marL="171450" indent="-171450">
              <a:buFont typeface="Arial" panose="020B0604020202020204" pitchFamily="34" charset="0"/>
              <a:buChar char="•"/>
            </a:pPr>
            <a:r>
              <a:rPr lang="en-US" sz="1200" dirty="0"/>
              <a:t>Tenure Column is derived into groups.</a:t>
            </a:r>
          </a:p>
          <a:p>
            <a:pPr marL="171450" indent="-171450">
              <a:buFont typeface="Arial" panose="020B0604020202020204" pitchFamily="34" charset="0"/>
              <a:buChar char="•"/>
            </a:pPr>
            <a:r>
              <a:rPr lang="en-US" sz="1200" dirty="0"/>
              <a:t>Derived Profit column  by subtracting List Price and Standard Cost.</a:t>
            </a:r>
          </a:p>
          <a:p>
            <a:pPr marL="171450" indent="-171450">
              <a:buFont typeface="Arial" panose="020B0604020202020204" pitchFamily="34" charset="0"/>
              <a:buChar char="•"/>
            </a:pPr>
            <a:r>
              <a:rPr lang="en-US" sz="1200" dirty="0"/>
              <a:t>Created Transaction Date Dim a dimension table from the transaction date column.</a:t>
            </a:r>
          </a:p>
          <a:p>
            <a:pPr marL="171450" indent="-171450">
              <a:buFont typeface="Arial" panose="020B0604020202020204" pitchFamily="34" charset="0"/>
              <a:buChar char="•"/>
            </a:pPr>
            <a:r>
              <a:rPr lang="en-US" sz="1200" dirty="0"/>
              <a:t>Used DAX to Calculate important metrics.</a:t>
            </a:r>
          </a:p>
          <a:p>
            <a:pPr marL="171450" indent="-171450">
              <a:buFont typeface="Arial" panose="020B0604020202020204" pitchFamily="34" charset="0"/>
              <a:buChar char="•"/>
            </a:pPr>
            <a:r>
              <a:rPr lang="en-US" sz="1200" dirty="0"/>
              <a:t>Developed Dimensional Data modeling to establish relationship between these tables.</a:t>
            </a:r>
          </a:p>
        </p:txBody>
      </p:sp>
    </p:spTree>
    <p:extLst>
      <p:ext uri="{BB962C8B-B14F-4D97-AF65-F5344CB8AC3E}">
        <p14:creationId xmlns:p14="http://schemas.microsoft.com/office/powerpoint/2010/main" val="390094548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Modeling (Dimensional Modeling – Star Schema)</a:t>
            </a:r>
            <a:endParaRPr dirty="0"/>
          </a:p>
        </p:txBody>
      </p:sp>
      <p:pic>
        <p:nvPicPr>
          <p:cNvPr id="3" name="Picture 2">
            <a:extLst>
              <a:ext uri="{FF2B5EF4-FFF2-40B4-BE49-F238E27FC236}">
                <a16:creationId xmlns:a16="http://schemas.microsoft.com/office/drawing/2014/main" id="{5394710B-6E8A-BDF8-3D58-229775F50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25" y="820524"/>
            <a:ext cx="8565600" cy="4322975"/>
          </a:xfrm>
          <a:prstGeom prst="rect">
            <a:avLst/>
          </a:prstGeom>
        </p:spPr>
      </p:pic>
    </p:spTree>
    <p:extLst>
      <p:ext uri="{BB962C8B-B14F-4D97-AF65-F5344CB8AC3E}">
        <p14:creationId xmlns:p14="http://schemas.microsoft.com/office/powerpoint/2010/main" val="209419769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Customer Segmentation (RFM Segmentation)</a:t>
            </a:r>
            <a:endParaRPr dirty="0"/>
          </a:p>
        </p:txBody>
      </p:sp>
      <p:sp>
        <p:nvSpPr>
          <p:cNvPr id="142" name="Shape 91"/>
          <p:cNvSpPr/>
          <p:nvPr/>
        </p:nvSpPr>
        <p:spPr>
          <a:xfrm>
            <a:off x="110712" y="1103974"/>
            <a:ext cx="8938975" cy="293205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Developed a Customer Segmentation Model using Recency, Frequency &amp; Monetary values.</a:t>
            </a:r>
          </a:p>
          <a:p>
            <a:pPr marL="171450" indent="-171450">
              <a:buFont typeface="Arial" panose="020B0604020202020204" pitchFamily="34" charset="0"/>
              <a:buChar char="•"/>
            </a:pPr>
            <a:r>
              <a:rPr lang="en-US" sz="1200" dirty="0"/>
              <a:t>Recency Values provides us the Rank based on how recently the customers makes purchases with the Store.</a:t>
            </a:r>
          </a:p>
          <a:p>
            <a:pPr marL="171450" indent="-171450">
              <a:buFont typeface="Arial" panose="020B0604020202020204" pitchFamily="34" charset="0"/>
              <a:buChar char="•"/>
            </a:pPr>
            <a:r>
              <a:rPr lang="en-US" sz="1200" dirty="0"/>
              <a:t>Frequency Values provides us the Rank based on how frequently the customers makes purchase with the Store.</a:t>
            </a:r>
          </a:p>
          <a:p>
            <a:pPr marL="171450" indent="-171450">
              <a:buFont typeface="Arial" panose="020B0604020202020204" pitchFamily="34" charset="0"/>
              <a:buChar char="•"/>
            </a:pPr>
            <a:r>
              <a:rPr lang="en-US" sz="1200" dirty="0"/>
              <a:t>Monetary Values provides us the Rank based on how much profit value the customers makes with the Store.</a:t>
            </a:r>
          </a:p>
          <a:p>
            <a:endParaRPr lang="en-US" sz="1200" dirty="0"/>
          </a:p>
          <a:p>
            <a:r>
              <a:rPr lang="en-US" sz="1200" b="1" u="sng" dirty="0"/>
              <a:t>Customer Segments:</a:t>
            </a:r>
          </a:p>
          <a:p>
            <a:pPr marL="228600" indent="-228600">
              <a:buAutoNum type="arabicPeriod"/>
            </a:pPr>
            <a:r>
              <a:rPr lang="en-US" sz="1200" dirty="0"/>
              <a:t>Tier 1 Customer</a:t>
            </a:r>
          </a:p>
          <a:p>
            <a:pPr marL="228600" indent="-228600">
              <a:buAutoNum type="arabicPeriod"/>
            </a:pPr>
            <a:r>
              <a:rPr lang="en-US" sz="1200" dirty="0"/>
              <a:t>Tier 2 Customer</a:t>
            </a:r>
          </a:p>
          <a:p>
            <a:pPr marL="228600" indent="-228600">
              <a:buAutoNum type="arabicPeriod"/>
            </a:pPr>
            <a:r>
              <a:rPr lang="en-US" sz="1200" dirty="0"/>
              <a:t>Tier 3 Customer</a:t>
            </a:r>
          </a:p>
          <a:p>
            <a:pPr marL="228600" indent="-228600">
              <a:buAutoNum type="arabicPeriod"/>
            </a:pPr>
            <a:r>
              <a:rPr lang="en-US" sz="1200" dirty="0"/>
              <a:t>Tier 4 Customer</a:t>
            </a:r>
          </a:p>
          <a:p>
            <a:pPr marL="228600" indent="-228600">
              <a:buAutoNum type="arabicPeriod"/>
            </a:pPr>
            <a:r>
              <a:rPr lang="en-US" sz="1200" dirty="0"/>
              <a:t>Tier 5 Customer</a:t>
            </a:r>
          </a:p>
          <a:p>
            <a:pPr marL="228600" indent="-228600">
              <a:buAutoNum type="arabicPeriod"/>
            </a:pPr>
            <a:r>
              <a:rPr lang="en-US" sz="1200" dirty="0"/>
              <a:t>Tier 6 Customer </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76526710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Visualization &amp; Dashboard</a:t>
            </a:r>
            <a:endParaRPr dirty="0"/>
          </a:p>
        </p:txBody>
      </p:sp>
      <p:sp>
        <p:nvSpPr>
          <p:cNvPr id="142" name="Shape 91"/>
          <p:cNvSpPr/>
          <p:nvPr/>
        </p:nvSpPr>
        <p:spPr>
          <a:xfrm>
            <a:off x="110712" y="848002"/>
            <a:ext cx="8938975" cy="102076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b="1" dirty="0"/>
              <a:t>Data Visualization Dashboard was built on Tableau to provide insight on the Data Warehouse to the Clients on the level of Sales, Product and Customer Performances.</a:t>
            </a:r>
          </a:p>
          <a:p>
            <a:endParaRPr lang="en-US" sz="1200" b="1" dirty="0"/>
          </a:p>
          <a:p>
            <a:r>
              <a:rPr lang="en-US" sz="1200" b="1" dirty="0"/>
              <a:t>Further Slides consists of Dashboard Images that was built to showcase some of the insights.</a:t>
            </a:r>
          </a:p>
        </p:txBody>
      </p:sp>
    </p:spTree>
    <p:extLst>
      <p:ext uri="{BB962C8B-B14F-4D97-AF65-F5344CB8AC3E}">
        <p14:creationId xmlns:p14="http://schemas.microsoft.com/office/powerpoint/2010/main" val="389139992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Visualization &amp; Dashboard</a:t>
            </a:r>
            <a:endParaRPr dirty="0"/>
          </a:p>
        </p:txBody>
      </p:sp>
      <p:sp>
        <p:nvSpPr>
          <p:cNvPr id="142" name="Shape 91"/>
          <p:cNvSpPr/>
          <p:nvPr/>
        </p:nvSpPr>
        <p:spPr>
          <a:xfrm>
            <a:off x="110712" y="848002"/>
            <a:ext cx="8938975" cy="38366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b="1" dirty="0"/>
              <a:t>Dashboard 1 – Sales Performance</a:t>
            </a:r>
          </a:p>
        </p:txBody>
      </p:sp>
      <p:pic>
        <p:nvPicPr>
          <p:cNvPr id="3" name="Picture 2">
            <a:extLst>
              <a:ext uri="{FF2B5EF4-FFF2-40B4-BE49-F238E27FC236}">
                <a16:creationId xmlns:a16="http://schemas.microsoft.com/office/drawing/2014/main" id="{86CE43AF-AEF3-EEE6-BAFE-5CE29C3BF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3974"/>
            <a:ext cx="9144000" cy="4039526"/>
          </a:xfrm>
          <a:prstGeom prst="rect">
            <a:avLst/>
          </a:prstGeom>
        </p:spPr>
      </p:pic>
    </p:spTree>
    <p:extLst>
      <p:ext uri="{BB962C8B-B14F-4D97-AF65-F5344CB8AC3E}">
        <p14:creationId xmlns:p14="http://schemas.microsoft.com/office/powerpoint/2010/main" val="402394813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Visualization &amp; Dashboard</a:t>
            </a:r>
            <a:endParaRPr dirty="0"/>
          </a:p>
        </p:txBody>
      </p:sp>
      <p:sp>
        <p:nvSpPr>
          <p:cNvPr id="142" name="Shape 91"/>
          <p:cNvSpPr/>
          <p:nvPr/>
        </p:nvSpPr>
        <p:spPr>
          <a:xfrm>
            <a:off x="110712" y="848002"/>
            <a:ext cx="8938975" cy="38366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b="1" dirty="0"/>
              <a:t>Dashboard 2 – Product Performance</a:t>
            </a:r>
          </a:p>
        </p:txBody>
      </p:sp>
      <p:pic>
        <p:nvPicPr>
          <p:cNvPr id="2" name="Picture 1">
            <a:extLst>
              <a:ext uri="{FF2B5EF4-FFF2-40B4-BE49-F238E27FC236}">
                <a16:creationId xmlns:a16="http://schemas.microsoft.com/office/drawing/2014/main" id="{07F72AFB-29F6-0D68-4643-F6BCF92D0F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103974"/>
            <a:ext cx="9175900" cy="4039526"/>
          </a:xfrm>
          <a:prstGeom prst="rect">
            <a:avLst/>
          </a:prstGeom>
        </p:spPr>
      </p:pic>
    </p:spTree>
    <p:extLst>
      <p:ext uri="{BB962C8B-B14F-4D97-AF65-F5344CB8AC3E}">
        <p14:creationId xmlns:p14="http://schemas.microsoft.com/office/powerpoint/2010/main" val="143522505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Visualization &amp; Dashboard</a:t>
            </a:r>
            <a:endParaRPr dirty="0"/>
          </a:p>
        </p:txBody>
      </p:sp>
      <p:sp>
        <p:nvSpPr>
          <p:cNvPr id="142" name="Shape 91"/>
          <p:cNvSpPr/>
          <p:nvPr/>
        </p:nvSpPr>
        <p:spPr>
          <a:xfrm>
            <a:off x="110712" y="848002"/>
            <a:ext cx="8938975" cy="38366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b="1" dirty="0"/>
              <a:t>Dashboard 3 – Customer Performance</a:t>
            </a:r>
          </a:p>
        </p:txBody>
      </p:sp>
      <p:pic>
        <p:nvPicPr>
          <p:cNvPr id="4" name="Picture 3">
            <a:extLst>
              <a:ext uri="{FF2B5EF4-FFF2-40B4-BE49-F238E27FC236}">
                <a16:creationId xmlns:a16="http://schemas.microsoft.com/office/drawing/2014/main" id="{E858E6D4-79F8-1BA5-EB32-716C51F83DC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103974"/>
            <a:ext cx="9143999" cy="4039526"/>
          </a:xfrm>
          <a:prstGeom prst="rect">
            <a:avLst/>
          </a:prstGeom>
        </p:spPr>
      </p:pic>
    </p:spTree>
    <p:extLst>
      <p:ext uri="{BB962C8B-B14F-4D97-AF65-F5344CB8AC3E}">
        <p14:creationId xmlns:p14="http://schemas.microsoft.com/office/powerpoint/2010/main" val="302033802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Exploratory Data Analysis &amp; Statistical Testing</a:t>
            </a:r>
            <a:endParaRPr dirty="0"/>
          </a:p>
        </p:txBody>
      </p:sp>
      <p:sp>
        <p:nvSpPr>
          <p:cNvPr id="142" name="Shape 91"/>
          <p:cNvSpPr/>
          <p:nvPr/>
        </p:nvSpPr>
        <p:spPr>
          <a:xfrm>
            <a:off x="110712" y="1103974"/>
            <a:ext cx="8938975" cy="250732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Exploratory Data Analysis (EDA) was conducted on the Final Table which consist of Table Joins of Facts &amp; Dimensions, and written inside Stored Procedures.</a:t>
            </a:r>
          </a:p>
          <a:p>
            <a:pPr marL="171450" indent="-171450">
              <a:buFont typeface="Arial" panose="020B0604020202020204" pitchFamily="34" charset="0"/>
              <a:buChar char="•"/>
            </a:pPr>
            <a:r>
              <a:rPr lang="en-US" sz="1200" dirty="0"/>
              <a:t>Uni-Variate, Bi-Variate &amp; Multi-Variate Analysis was conducted using Python – Pandas, Seaborn libraries.</a:t>
            </a:r>
          </a:p>
          <a:p>
            <a:pPr marL="171450" indent="-171450">
              <a:buFont typeface="Arial" panose="020B0604020202020204" pitchFamily="34" charset="0"/>
              <a:buChar char="•"/>
            </a:pPr>
            <a:r>
              <a:rPr lang="en-US" sz="1200" dirty="0"/>
              <a:t>Advanced Statistical Tests were conducted using Python to validate some of the Conclusion against Null Hypothesis with alpha value of 0.05,  </a:t>
            </a:r>
          </a:p>
          <a:p>
            <a:r>
              <a:rPr lang="en-US" sz="1200" dirty="0"/>
              <a:t>especially: </a:t>
            </a:r>
          </a:p>
          <a:p>
            <a:r>
              <a:rPr lang="en-US" sz="1200" dirty="0"/>
              <a:t>1) Chi Square Test, it was conducted to Test the independence of categorical variable</a:t>
            </a:r>
          </a:p>
          <a:p>
            <a:r>
              <a:rPr lang="en-US" sz="1200" dirty="0"/>
              <a:t>2) ANOVA Test, Analysis of Variance is conducted to test the Distribution of Groups among the Numerical Metrics.</a:t>
            </a:r>
          </a:p>
          <a:p>
            <a:r>
              <a:rPr lang="en-US" sz="1200" dirty="0"/>
              <a:t>3) Pearson’s Correlation Test, conducted to test the Linear Relationship among the Numerical Variables.</a:t>
            </a:r>
          </a:p>
          <a:p>
            <a:r>
              <a:rPr lang="en-US" sz="1200" dirty="0"/>
              <a:t>        </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184096792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Conclusion</a:t>
            </a:r>
            <a:endParaRPr dirty="0"/>
          </a:p>
        </p:txBody>
      </p:sp>
      <p:sp>
        <p:nvSpPr>
          <p:cNvPr id="142" name="Shape 91"/>
          <p:cNvSpPr/>
          <p:nvPr/>
        </p:nvSpPr>
        <p:spPr>
          <a:xfrm>
            <a:off x="110712" y="1103974"/>
            <a:ext cx="8938975" cy="59602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Therefore after conducting the following Analysis and Statistical Tests, we can conclude that our Data Pipeline and the Segmentation Model did the best on identifying our potential Customers.</a:t>
            </a:r>
          </a:p>
        </p:txBody>
      </p:sp>
    </p:spTree>
    <p:extLst>
      <p:ext uri="{BB962C8B-B14F-4D97-AF65-F5344CB8AC3E}">
        <p14:creationId xmlns:p14="http://schemas.microsoft.com/office/powerpoint/2010/main" val="29393886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4" name="Shape 73"/>
          <p:cNvSpPr/>
          <p:nvPr/>
        </p:nvSpPr>
        <p:spPr>
          <a:xfrm>
            <a:off x="78644" y="1103974"/>
            <a:ext cx="8842331" cy="396900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l"/>
            <a:r>
              <a:rPr lang="en-US" sz="1200" b="0" i="0" dirty="0">
                <a:solidFill>
                  <a:srgbClr val="000000"/>
                </a:solidFill>
                <a:effectLst/>
                <a:latin typeface="DM Sans" pitchFamily="2" charset="0"/>
              </a:rPr>
              <a:t>Sprocket Central Pty Ltd , a medium size bikes &amp; cycling accessories </a:t>
            </a:r>
            <a:r>
              <a:rPr lang="en-US" sz="1200" b="0" i="0" dirty="0" err="1">
                <a:solidFill>
                  <a:srgbClr val="000000"/>
                </a:solidFill>
                <a:effectLst/>
                <a:latin typeface="DM Sans" pitchFamily="2" charset="0"/>
              </a:rPr>
              <a:t>organisation</a:t>
            </a:r>
            <a:r>
              <a:rPr lang="en-US" sz="1200" b="0" i="0" dirty="0">
                <a:solidFill>
                  <a:srgbClr val="000000"/>
                </a:solidFill>
                <a:effectLst/>
                <a:latin typeface="DM Sans" pitchFamily="2" charset="0"/>
              </a:rPr>
              <a:t>, has approached Tony Smith (Partner) in KPMG’s Lighthouse &amp; Innovation Team. Sprocket Central Pty Ltd  is keen to learn more about KPMG’s expertise in its Analytics, Information &amp; Modelling team. </a:t>
            </a:r>
          </a:p>
          <a:p>
            <a:pPr algn="l"/>
            <a:r>
              <a:rPr lang="en-US" sz="1200" b="0" i="0" dirty="0">
                <a:solidFill>
                  <a:srgbClr val="000000"/>
                </a:solidFill>
                <a:effectLst/>
                <a:latin typeface="DM Sans" pitchFamily="2" charset="0"/>
              </a:rPr>
              <a:t>Smith discusses KPMG’s expertise in this space (you can read more </a:t>
            </a:r>
            <a:r>
              <a:rPr lang="en-US" sz="1200" b="1" i="0" u="none" strike="noStrike" dirty="0">
                <a:solidFill>
                  <a:srgbClr val="000000"/>
                </a:solidFill>
                <a:effectLst/>
                <a:latin typeface="DM Sans" pitchFamily="2" charset="0"/>
                <a:hlinkClick r:id="rId2"/>
              </a:rPr>
              <a:t>here</a:t>
            </a:r>
            <a:r>
              <a:rPr lang="en-US" sz="1200" b="0" i="0" dirty="0">
                <a:solidFill>
                  <a:srgbClr val="000000"/>
                </a:solidFill>
                <a:effectLst/>
                <a:latin typeface="DM Sans" pitchFamily="2" charset="0"/>
              </a:rPr>
              <a:t>). In particular, he speaks about how the team can effectively analyze the datasets to help Sprocket Central Pty Ltd grow its business.</a:t>
            </a:r>
          </a:p>
          <a:p>
            <a:pPr algn="l"/>
            <a:r>
              <a:rPr lang="en-US" sz="1200" b="0" i="0" dirty="0">
                <a:solidFill>
                  <a:srgbClr val="000000"/>
                </a:solidFill>
                <a:effectLst/>
                <a:latin typeface="DM Sans" pitchFamily="2" charset="0"/>
              </a:rPr>
              <a:t>Primarily, Sprocket Central Pty Ltd needs help with its customer and transactions data. The organization has a large dataset relating to its customers, but their team is unsure how to effectively analyze it to help optimize its marketing strategy. </a:t>
            </a:r>
          </a:p>
          <a:p>
            <a:pPr algn="l"/>
            <a:r>
              <a:rPr lang="en-US" sz="1200" b="0" i="0" dirty="0">
                <a:solidFill>
                  <a:srgbClr val="000000"/>
                </a:solidFill>
                <a:effectLst/>
                <a:latin typeface="DM Sans" pitchFamily="2" charset="0"/>
              </a:rPr>
              <a:t>However, in order to support the analysis, you speak to the Associate Director for some ideas and she advised that “</a:t>
            </a:r>
            <a:r>
              <a:rPr lang="en-US" sz="1200" b="0" i="1" dirty="0">
                <a:solidFill>
                  <a:srgbClr val="000000"/>
                </a:solidFill>
                <a:effectLst/>
                <a:latin typeface="DM Sans" pitchFamily="2" charset="0"/>
              </a:rPr>
              <a:t>the importance of optimizing the quality of customer datasets cannot be underestimated. The better the quality of the dataset, the better chance you will be able to use it drive company growth</a:t>
            </a:r>
            <a:r>
              <a:rPr lang="en-US" sz="1200" b="0" i="0" dirty="0">
                <a:solidFill>
                  <a:srgbClr val="000000"/>
                </a:solidFill>
                <a:effectLst/>
                <a:latin typeface="DM Sans" pitchFamily="2" charset="0"/>
              </a:rPr>
              <a:t>.”</a:t>
            </a:r>
          </a:p>
          <a:p>
            <a:pPr algn="l"/>
            <a:r>
              <a:rPr lang="en-US" sz="1200" b="0" i="0" dirty="0">
                <a:solidFill>
                  <a:srgbClr val="000000"/>
                </a:solidFill>
                <a:effectLst/>
                <a:latin typeface="DM Sans" pitchFamily="2" charset="0"/>
              </a:rPr>
              <a:t>The client provided KPMG with 3 datasets:</a:t>
            </a:r>
          </a:p>
          <a:p>
            <a:pPr algn="l">
              <a:buFont typeface="Arial" panose="020B0604020202020204" pitchFamily="34" charset="0"/>
              <a:buChar char="•"/>
            </a:pPr>
            <a:r>
              <a:rPr lang="en-US" sz="1200" b="0" i="0" dirty="0">
                <a:solidFill>
                  <a:srgbClr val="000000"/>
                </a:solidFill>
                <a:effectLst/>
                <a:latin typeface="DM Sans" pitchFamily="2" charset="0"/>
              </a:rPr>
              <a:t>Customer Demographic </a:t>
            </a:r>
          </a:p>
          <a:p>
            <a:pPr algn="l">
              <a:buFont typeface="Arial" panose="020B0604020202020204" pitchFamily="34" charset="0"/>
              <a:buChar char="•"/>
            </a:pPr>
            <a:r>
              <a:rPr lang="en-US" sz="1200" b="0" i="0" dirty="0">
                <a:solidFill>
                  <a:srgbClr val="000000"/>
                </a:solidFill>
                <a:effectLst/>
                <a:latin typeface="DM Sans" pitchFamily="2" charset="0"/>
              </a:rPr>
              <a:t>Customer Addresses</a:t>
            </a:r>
          </a:p>
          <a:p>
            <a:pPr algn="l">
              <a:buFont typeface="Arial" panose="020B0604020202020204" pitchFamily="34" charset="0"/>
              <a:buChar char="•"/>
            </a:pPr>
            <a:r>
              <a:rPr lang="en-US" sz="1200" b="0" i="0" dirty="0">
                <a:solidFill>
                  <a:srgbClr val="000000"/>
                </a:solidFill>
                <a:effectLst/>
                <a:latin typeface="DM Sans" pitchFamily="2" charset="0"/>
              </a:rPr>
              <a:t>Transactions data in the past 3 months</a:t>
            </a:r>
          </a:p>
          <a:p>
            <a:pPr algn="l"/>
            <a:r>
              <a:rPr lang="en-US" sz="1200" b="0" i="0" dirty="0">
                <a:solidFill>
                  <a:srgbClr val="000000"/>
                </a:solidFill>
                <a:effectLst/>
                <a:latin typeface="DM Sans" pitchFamily="2" charset="0"/>
              </a:rPr>
              <a:t>You decide to start the preliminary data exploration and identify ways to improve the quality of Sprocket Central Pty </a:t>
            </a:r>
            <a:r>
              <a:rPr lang="en-US" sz="1200" b="0" i="0" dirty="0" err="1">
                <a:solidFill>
                  <a:srgbClr val="000000"/>
                </a:solidFill>
                <a:effectLst/>
                <a:latin typeface="DM Sans" pitchFamily="2" charset="0"/>
              </a:rPr>
              <a:t>Ltd’s</a:t>
            </a:r>
            <a:r>
              <a:rPr lang="en-US" sz="1200" b="0" i="0" dirty="0">
                <a:solidFill>
                  <a:srgbClr val="000000"/>
                </a:solidFill>
                <a:effectLst/>
                <a:latin typeface="DM Sans" pitchFamily="2" charset="0"/>
              </a:rPr>
              <a:t> data.</a:t>
            </a:r>
          </a:p>
          <a:p>
            <a:endParaRPr sz="1050"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00728" y="839526"/>
            <a:ext cx="3953102" cy="307773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END</a:t>
            </a:r>
          </a:p>
          <a:p>
            <a:endParaRPr lang="en-US" dirty="0"/>
          </a:p>
          <a:p>
            <a:endParaRPr lang="en-US" dirty="0"/>
          </a:p>
          <a:p>
            <a:r>
              <a:rPr lang="en-US" dirty="0"/>
              <a:t>Thank You.</a:t>
            </a:r>
          </a:p>
          <a:p>
            <a:endParaRPr lang="en-US" sz="1600" dirty="0"/>
          </a:p>
          <a:p>
            <a:r>
              <a:rPr lang="en-US" sz="1600" dirty="0"/>
              <a:t>Srikrishnan S</a:t>
            </a:r>
          </a:p>
          <a:p>
            <a:r>
              <a:rPr lang="en-US" sz="1600" dirty="0"/>
              <a:t>Email: </a:t>
            </a:r>
            <a:r>
              <a:rPr lang="en-US" sz="1600" dirty="0">
                <a:solidFill>
                  <a:schemeClr val="bg1"/>
                </a:solidFill>
                <a:hlinkClick r:id="rId2">
                  <a:extLst>
                    <a:ext uri="{A12FA001-AC4F-418D-AE19-62706E023703}">
                      <ahyp:hlinkClr xmlns:ahyp="http://schemas.microsoft.com/office/drawing/2018/hyperlinkcolor" val="tx"/>
                    </a:ext>
                  </a:extLst>
                </a:hlinkClick>
              </a:rPr>
              <a:t>srikrishnan214@gmail.com</a:t>
            </a:r>
            <a:endParaRPr lang="en-US" sz="1600" dirty="0">
              <a:solidFill>
                <a:schemeClr val="bg1"/>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a:t>
            </a:r>
            <a:r>
              <a:rPr lang="en-US" dirty="0"/>
              <a:t>Quality Assessment</a:t>
            </a:r>
            <a:endParaRPr dirty="0"/>
          </a:p>
        </p:txBody>
      </p:sp>
      <p:sp>
        <p:nvSpPr>
          <p:cNvPr id="133" name="Shape 82"/>
          <p:cNvSpPr/>
          <p:nvPr/>
        </p:nvSpPr>
        <p:spPr>
          <a:xfrm>
            <a:off x="331405" y="1103974"/>
            <a:ext cx="8812595" cy="208258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Many empty columns were present in the Data’s, mostly from column no 14 to column no 256.</a:t>
            </a:r>
          </a:p>
          <a:p>
            <a:pPr marL="171450" indent="-171450">
              <a:buFont typeface="Arial" panose="020B0604020202020204" pitchFamily="34" charset="0"/>
              <a:buChar char="•"/>
            </a:pPr>
            <a:r>
              <a:rPr lang="en-US" sz="1200" dirty="0"/>
              <a:t>Many Null Values were present on both the Transactions Table and Customer Demographics Table.</a:t>
            </a:r>
          </a:p>
          <a:p>
            <a:pPr marL="171450" indent="-171450">
              <a:buFont typeface="Arial" panose="020B0604020202020204" pitchFamily="34" charset="0"/>
              <a:buChar char="•"/>
            </a:pPr>
            <a:r>
              <a:rPr lang="en-US" sz="1200" dirty="0"/>
              <a:t>Data’s were inconsistent on both Customer Demographic Table and Customer Address Table, especially on gender &amp; state.</a:t>
            </a:r>
          </a:p>
          <a:p>
            <a:pPr marL="171450" indent="-171450">
              <a:buFont typeface="Arial" panose="020B0604020202020204" pitchFamily="34" charset="0"/>
              <a:buChar char="•"/>
            </a:pPr>
            <a:r>
              <a:rPr lang="en-US" sz="1200" dirty="0"/>
              <a:t>A anonymous column named “default” was present on the Customer Demographic Table.</a:t>
            </a:r>
          </a:p>
          <a:p>
            <a:pPr marL="171450" indent="-171450">
              <a:buFont typeface="Arial" panose="020B0604020202020204" pitchFamily="34" charset="0"/>
              <a:buChar char="•"/>
            </a:pPr>
            <a:r>
              <a:rPr lang="en-US" sz="1200" dirty="0"/>
              <a:t>Product First Sold Date column in Transactions Table was incorrect Data Type, so we had to change from int to date format.</a:t>
            </a:r>
          </a:p>
          <a:p>
            <a:pPr marL="171450" indent="-171450">
              <a:buFont typeface="Arial" panose="020B0604020202020204" pitchFamily="34" charset="0"/>
              <a:buChar char="•"/>
            </a:pPr>
            <a:r>
              <a:rPr lang="en-US" sz="1200" dirty="0"/>
              <a:t>Removed Deceased Customers in Customer Demographic Table.</a:t>
            </a:r>
          </a:p>
          <a:p>
            <a:pPr marL="171450" indent="-171450">
              <a:buFont typeface="Arial" panose="020B0604020202020204" pitchFamily="34" charset="0"/>
              <a:buChar char="•"/>
            </a:pPr>
            <a:r>
              <a:rPr lang="en-US" sz="1200" dirty="0"/>
              <a:t>Age with 180 years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a:t>
            </a:r>
            <a:r>
              <a:rPr lang="en-US" dirty="0"/>
              <a:t>Quality Assessment</a:t>
            </a:r>
            <a:endParaRPr dirty="0"/>
          </a:p>
        </p:txBody>
      </p:sp>
      <p:sp>
        <p:nvSpPr>
          <p:cNvPr id="133" name="Shape 82"/>
          <p:cNvSpPr/>
          <p:nvPr/>
        </p:nvSpPr>
        <p:spPr>
          <a:xfrm>
            <a:off x="331405" y="1103974"/>
            <a:ext cx="8812595" cy="59602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Some of the Null Values reported in the Raw Tables.</a:t>
            </a:r>
          </a:p>
          <a:p>
            <a:endParaRPr lang="en-US" sz="1200" dirty="0"/>
          </a:p>
        </p:txBody>
      </p:sp>
      <p:pic>
        <p:nvPicPr>
          <p:cNvPr id="3" name="Picture 2">
            <a:extLst>
              <a:ext uri="{FF2B5EF4-FFF2-40B4-BE49-F238E27FC236}">
                <a16:creationId xmlns:a16="http://schemas.microsoft.com/office/drawing/2014/main" id="{B9882300-0EC8-A797-465A-047E51215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05" y="1459607"/>
            <a:ext cx="4240595" cy="3683893"/>
          </a:xfrm>
          <a:prstGeom prst="rect">
            <a:avLst/>
          </a:prstGeom>
        </p:spPr>
      </p:pic>
      <p:pic>
        <p:nvPicPr>
          <p:cNvPr id="5" name="Picture 4">
            <a:extLst>
              <a:ext uri="{FF2B5EF4-FFF2-40B4-BE49-F238E27FC236}">
                <a16:creationId xmlns:a16="http://schemas.microsoft.com/office/drawing/2014/main" id="{6089F1C0-028D-C65B-A6B5-B1B83F1A3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459606"/>
            <a:ext cx="4572000" cy="3683894"/>
          </a:xfrm>
          <a:prstGeom prst="rect">
            <a:avLst/>
          </a:prstGeom>
        </p:spPr>
      </p:pic>
    </p:spTree>
    <p:extLst>
      <p:ext uri="{BB962C8B-B14F-4D97-AF65-F5344CB8AC3E}">
        <p14:creationId xmlns:p14="http://schemas.microsoft.com/office/powerpoint/2010/main" val="223594391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a:t>
            </a:r>
            <a:r>
              <a:rPr lang="en-US" dirty="0"/>
              <a:t>Quality Assessment</a:t>
            </a:r>
            <a:endParaRPr dirty="0"/>
          </a:p>
        </p:txBody>
      </p:sp>
      <p:sp>
        <p:nvSpPr>
          <p:cNvPr id="133" name="Shape 82"/>
          <p:cNvSpPr/>
          <p:nvPr/>
        </p:nvSpPr>
        <p:spPr>
          <a:xfrm>
            <a:off x="331405" y="1103974"/>
            <a:ext cx="8812595" cy="59602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Some of the Null Values reported in the Raw Tables.</a:t>
            </a:r>
          </a:p>
          <a:p>
            <a:endParaRPr lang="en-US" sz="1200" dirty="0"/>
          </a:p>
        </p:txBody>
      </p:sp>
      <p:pic>
        <p:nvPicPr>
          <p:cNvPr id="4" name="Picture 3">
            <a:extLst>
              <a:ext uri="{FF2B5EF4-FFF2-40B4-BE49-F238E27FC236}">
                <a16:creationId xmlns:a16="http://schemas.microsoft.com/office/drawing/2014/main" id="{3CE8DD41-D07F-E95E-C060-36A49D028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04" y="1459606"/>
            <a:ext cx="4240595" cy="3683894"/>
          </a:xfrm>
          <a:prstGeom prst="rect">
            <a:avLst/>
          </a:prstGeom>
        </p:spPr>
      </p:pic>
      <p:pic>
        <p:nvPicPr>
          <p:cNvPr id="7" name="Picture 6">
            <a:extLst>
              <a:ext uri="{FF2B5EF4-FFF2-40B4-BE49-F238E27FC236}">
                <a16:creationId xmlns:a16="http://schemas.microsoft.com/office/drawing/2014/main" id="{434EB6FD-FAD4-3D0A-F4D9-4113C780C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0"/>
            <a:ext cx="4572001" cy="5143500"/>
          </a:xfrm>
          <a:prstGeom prst="rect">
            <a:avLst/>
          </a:prstGeom>
        </p:spPr>
      </p:pic>
    </p:spTree>
    <p:extLst>
      <p:ext uri="{BB962C8B-B14F-4D97-AF65-F5344CB8AC3E}">
        <p14:creationId xmlns:p14="http://schemas.microsoft.com/office/powerpoint/2010/main" val="11925034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Pipeline (ETL-Extract, Transform &amp; Load)</a:t>
            </a:r>
            <a:endParaRPr dirty="0"/>
          </a:p>
        </p:txBody>
      </p:sp>
      <p:sp>
        <p:nvSpPr>
          <p:cNvPr id="142" name="Shape 91"/>
          <p:cNvSpPr/>
          <p:nvPr/>
        </p:nvSpPr>
        <p:spPr>
          <a:xfrm>
            <a:off x="110712" y="1103974"/>
            <a:ext cx="8938975" cy="314441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Truncate Raw Tables using SQL Execution Task.</a:t>
            </a:r>
          </a:p>
          <a:p>
            <a:pPr marL="171450" indent="-171450">
              <a:buFont typeface="Arial" panose="020B0604020202020204" pitchFamily="34" charset="0"/>
              <a:buChar char="•"/>
            </a:pPr>
            <a:r>
              <a:rPr lang="en-US" sz="1200" dirty="0"/>
              <a:t>Extract and Load the Raw Tables into Sprocket KPMG Stagging Database, using Multiple Data Flow Task inside Sequence Container.</a:t>
            </a:r>
          </a:p>
          <a:p>
            <a:pPr marL="171450" indent="-171450">
              <a:buFont typeface="Arial" panose="020B0604020202020204" pitchFamily="34" charset="0"/>
              <a:buChar char="•"/>
            </a:pPr>
            <a:r>
              <a:rPr lang="en-US" sz="1200" dirty="0"/>
              <a:t>Filter out the Null Values &amp; Deceased Customer records using Conditional Split Function inside Data Flow Task, and export them into separate Flat File to report the Quality of the Data.</a:t>
            </a:r>
          </a:p>
          <a:p>
            <a:pPr marL="171450" indent="-171450">
              <a:buFont typeface="Arial" panose="020B0604020202020204" pitchFamily="34" charset="0"/>
              <a:buChar char="•"/>
            </a:pPr>
            <a:r>
              <a:rPr lang="en-US" sz="1200" dirty="0"/>
              <a:t>Transform the Data Inconsistency in the Raw Tables using SQL Execution Task.</a:t>
            </a:r>
          </a:p>
          <a:p>
            <a:pPr marL="171450" indent="-171450">
              <a:buFont typeface="Arial" panose="020B0604020202020204" pitchFamily="34" charset="0"/>
              <a:buChar char="•"/>
            </a:pPr>
            <a:r>
              <a:rPr lang="en-US" sz="1200" dirty="0"/>
              <a:t>Build a Working Table that Combines all the Raw Tables into a Single Table and Filtered out the late arriving Dimensions using Data Flow Task.</a:t>
            </a:r>
          </a:p>
          <a:p>
            <a:pPr marL="171450" indent="-171450">
              <a:buFont typeface="Arial" panose="020B0604020202020204" pitchFamily="34" charset="0"/>
              <a:buChar char="•"/>
            </a:pPr>
            <a:r>
              <a:rPr lang="en-US" sz="1200" dirty="0"/>
              <a:t>Build a Dimensional Model inside the Sprocket KPMG Stagging Database to split the Tables.</a:t>
            </a:r>
          </a:p>
          <a:p>
            <a:pPr marL="171450" indent="-171450">
              <a:buFont typeface="Arial" panose="020B0604020202020204" pitchFamily="34" charset="0"/>
              <a:buChar char="•"/>
            </a:pPr>
            <a:r>
              <a:rPr lang="en-US" sz="1200" dirty="0"/>
              <a:t>Load the Fact and Dimension Tables inside the Sprocket KPMG Warehouse using Data Flow Task.</a:t>
            </a:r>
          </a:p>
          <a:p>
            <a:pPr marL="171450" indent="-171450">
              <a:buFont typeface="Arial" panose="020B0604020202020204" pitchFamily="34" charset="0"/>
              <a:buChar char="•"/>
            </a:pPr>
            <a:r>
              <a:rPr lang="en-US" sz="1200" dirty="0"/>
              <a:t>Implement Check Constraints Statements inside Sprocket KPMG Warehouse to establish Primary Key and Foreign Key Constraints.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Pipeline (ETL-Extract, Transform &amp; Load)</a:t>
            </a:r>
            <a:endParaRPr dirty="0"/>
          </a:p>
        </p:txBody>
      </p:sp>
      <p:pic>
        <p:nvPicPr>
          <p:cNvPr id="3" name="Picture 2">
            <a:extLst>
              <a:ext uri="{FF2B5EF4-FFF2-40B4-BE49-F238E27FC236}">
                <a16:creationId xmlns:a16="http://schemas.microsoft.com/office/drawing/2014/main" id="{BB122FB8-695C-4587-73DF-A2F0B0E12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0524"/>
            <a:ext cx="9144000" cy="4322975"/>
          </a:xfrm>
          <a:prstGeom prst="rect">
            <a:avLst/>
          </a:prstGeom>
        </p:spPr>
      </p:pic>
    </p:spTree>
    <p:extLst>
      <p:ext uri="{BB962C8B-B14F-4D97-AF65-F5344CB8AC3E}">
        <p14:creationId xmlns:p14="http://schemas.microsoft.com/office/powerpoint/2010/main" val="184274344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Flow Task 1</a:t>
            </a:r>
            <a:endParaRPr dirty="0"/>
          </a:p>
        </p:txBody>
      </p:sp>
      <p:pic>
        <p:nvPicPr>
          <p:cNvPr id="3" name="Picture 2">
            <a:extLst>
              <a:ext uri="{FF2B5EF4-FFF2-40B4-BE49-F238E27FC236}">
                <a16:creationId xmlns:a16="http://schemas.microsoft.com/office/drawing/2014/main" id="{862ECB37-0605-9DCA-42CD-FFC7E8397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0525"/>
            <a:ext cx="9144000" cy="4322975"/>
          </a:xfrm>
          <a:prstGeom prst="rect">
            <a:avLst/>
          </a:prstGeom>
        </p:spPr>
      </p:pic>
    </p:spTree>
    <p:extLst>
      <p:ext uri="{BB962C8B-B14F-4D97-AF65-F5344CB8AC3E}">
        <p14:creationId xmlns:p14="http://schemas.microsoft.com/office/powerpoint/2010/main" val="3455871660"/>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604</TotalTime>
  <Words>1065</Words>
  <Application>Microsoft Office PowerPoint</Application>
  <PresentationFormat>On-screen Show (16:9)</PresentationFormat>
  <Paragraphs>107</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DM Sans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Srikrishnan Shankar</dc:creator>
  <cp:lastModifiedBy>Srikrishnan Shankar</cp:lastModifiedBy>
  <cp:revision>9</cp:revision>
  <dcterms:modified xsi:type="dcterms:W3CDTF">2024-03-15T19:25:14Z</dcterms:modified>
</cp:coreProperties>
</file>