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5" r:id="rId8"/>
    <p:sldId id="266" r:id="rId9"/>
    <p:sldId id="267" r:id="rId10"/>
    <p:sldId id="268" r:id="rId11"/>
    <p:sldId id="269" r:id="rId12"/>
    <p:sldId id="270" r:id="rId13"/>
    <p:sldId id="271" r:id="rId14"/>
    <p:sldId id="272" r:id="rId15"/>
    <p:sldId id="264"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Lato" panose="020F0502020204030203" pitchFamily="34" charset="0"/>
      <p:regular r:id="rId22"/>
      <p:bold r:id="rId23"/>
      <p:italic r:id="rId24"/>
      <p:boldItalic r:id="rId25"/>
    </p:embeddedFont>
    <p:embeddedFont>
      <p:font typeface="Raleway"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5001894b6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5001894b6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5001894b6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5001894b6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001894b6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5001894b6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5001894b6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5001894b6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001894b6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5001894b6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a3c89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a3c89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mailto:srikrishnan214@gmail.com"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idx="4294967295"/>
          </p:nvPr>
        </p:nvSpPr>
        <p:spPr>
          <a:xfrm>
            <a:off x="4572000" y="661550"/>
            <a:ext cx="4402500" cy="42098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Telecom Industry Analytics</a:t>
            </a:r>
            <a:br>
              <a:rPr lang="en" dirty="0"/>
            </a:br>
            <a:br>
              <a:rPr lang="en" dirty="0"/>
            </a:br>
            <a:r>
              <a:rPr lang="en" sz="1800" dirty="0"/>
              <a:t>1) Call Trend Analytics</a:t>
            </a:r>
            <a:br>
              <a:rPr lang="en" sz="1800" dirty="0"/>
            </a:br>
            <a:r>
              <a:rPr lang="en" sz="1800" dirty="0"/>
              <a:t>2) Customer Churn &amp; Retention Analytics</a:t>
            </a:r>
            <a:br>
              <a:rPr lang="en" sz="1800" dirty="0"/>
            </a:br>
            <a:r>
              <a:rPr lang="en" sz="1800" dirty="0"/>
              <a:t>3) HR Diversion &amp; Inclusion Analytics</a:t>
            </a:r>
            <a:br>
              <a:rPr lang="en" sz="1800" dirty="0"/>
            </a:br>
            <a:br>
              <a:rPr lang="en" sz="1800" dirty="0"/>
            </a:br>
            <a:br>
              <a:rPr lang="en" sz="1800" dirty="0"/>
            </a:br>
            <a:br>
              <a:rPr lang="en" sz="1800" dirty="0"/>
            </a:br>
            <a:endParaRPr sz="1800" dirty="0"/>
          </a:p>
        </p:txBody>
      </p:sp>
      <p:sp>
        <p:nvSpPr>
          <p:cNvPr id="73" name="Google Shape;73;p13"/>
          <p:cNvSpPr txBox="1">
            <a:spLocks noGrp="1"/>
          </p:cNvSpPr>
          <p:nvPr>
            <p:ph type="subTitle" idx="1"/>
          </p:nvPr>
        </p:nvSpPr>
        <p:spPr>
          <a:xfrm>
            <a:off x="0" y="3629716"/>
            <a:ext cx="4402500" cy="124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bg2"/>
                </a:solidFill>
              </a:rPr>
              <a:t>Name: Srikrishnan Shankar</a:t>
            </a:r>
          </a:p>
          <a:p>
            <a:pPr marL="0" lvl="0" indent="0" rtl="0">
              <a:spcBef>
                <a:spcPts val="0"/>
              </a:spcBef>
              <a:spcAft>
                <a:spcPts val="0"/>
              </a:spcAft>
              <a:buNone/>
            </a:pPr>
            <a:r>
              <a:rPr lang="en" sz="1800" b="1" dirty="0">
                <a:solidFill>
                  <a:schemeClr val="bg2"/>
                </a:solidFill>
              </a:rPr>
              <a:t>Organisation: PWC Virtual Internship</a:t>
            </a:r>
          </a:p>
        </p:txBody>
      </p:sp>
      <p:pic>
        <p:nvPicPr>
          <p:cNvPr id="74" name="Google Shape;74;p13"/>
          <p:cNvPicPr preferRelativeResize="0"/>
          <p:nvPr/>
        </p:nvPicPr>
        <p:blipFill>
          <a:blip r:embed="rId3">
            <a:alphaModFix/>
          </a:blip>
          <a:stretch>
            <a:fillRect/>
          </a:stretch>
        </p:blipFill>
        <p:spPr>
          <a:xfrm>
            <a:off x="0" y="0"/>
            <a:ext cx="3998939" cy="3238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247B-5609-61B8-1774-F23BA9EDDBB0}"/>
              </a:ext>
            </a:extLst>
          </p:cNvPr>
          <p:cNvSpPr>
            <a:spLocks noGrp="1"/>
          </p:cNvSpPr>
          <p:nvPr>
            <p:ph type="title"/>
          </p:nvPr>
        </p:nvSpPr>
        <p:spPr>
          <a:xfrm>
            <a:off x="311700" y="-74341"/>
            <a:ext cx="8520600" cy="416312"/>
          </a:xfrm>
        </p:spPr>
        <p:txBody>
          <a:bodyPr/>
          <a:lstStyle/>
          <a:p>
            <a:pPr algn="ctr"/>
            <a:r>
              <a:rPr lang="en-US" sz="2500" dirty="0"/>
              <a:t>Dashboard 2 : Customer Churn &amp; Retention</a:t>
            </a:r>
            <a:endParaRPr lang="en-IN" sz="2500" dirty="0"/>
          </a:p>
        </p:txBody>
      </p:sp>
      <p:pic>
        <p:nvPicPr>
          <p:cNvPr id="4" name="Picture 3">
            <a:extLst>
              <a:ext uri="{FF2B5EF4-FFF2-40B4-BE49-F238E27FC236}">
                <a16:creationId xmlns:a16="http://schemas.microsoft.com/office/drawing/2014/main" id="{8C32D796-96FE-F5A3-EC38-621AB2681A67}"/>
              </a:ext>
            </a:extLst>
          </p:cNvPr>
          <p:cNvPicPr>
            <a:picLocks noChangeAspect="1"/>
          </p:cNvPicPr>
          <p:nvPr/>
        </p:nvPicPr>
        <p:blipFill>
          <a:blip r:embed="rId2"/>
          <a:srcRect/>
          <a:stretch/>
        </p:blipFill>
        <p:spPr>
          <a:xfrm>
            <a:off x="0" y="341972"/>
            <a:ext cx="9143999" cy="4801528"/>
          </a:xfrm>
          <a:prstGeom prst="rect">
            <a:avLst/>
          </a:prstGeom>
        </p:spPr>
      </p:pic>
    </p:spTree>
    <p:extLst>
      <p:ext uri="{BB962C8B-B14F-4D97-AF65-F5344CB8AC3E}">
        <p14:creationId xmlns:p14="http://schemas.microsoft.com/office/powerpoint/2010/main" val="1275287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247B-5609-61B8-1774-F23BA9EDDBB0}"/>
              </a:ext>
            </a:extLst>
          </p:cNvPr>
          <p:cNvSpPr>
            <a:spLocks noGrp="1"/>
          </p:cNvSpPr>
          <p:nvPr>
            <p:ph type="title"/>
          </p:nvPr>
        </p:nvSpPr>
        <p:spPr>
          <a:xfrm>
            <a:off x="311700" y="-74341"/>
            <a:ext cx="8520600" cy="416312"/>
          </a:xfrm>
        </p:spPr>
        <p:txBody>
          <a:bodyPr/>
          <a:lstStyle/>
          <a:p>
            <a:pPr algn="ctr"/>
            <a:r>
              <a:rPr lang="en-US" sz="2500" dirty="0"/>
              <a:t>Dashboard 2 : Customer Churn &amp; Retention</a:t>
            </a:r>
            <a:endParaRPr lang="en-IN" sz="2500" dirty="0"/>
          </a:p>
        </p:txBody>
      </p:sp>
      <p:pic>
        <p:nvPicPr>
          <p:cNvPr id="4" name="Picture 3">
            <a:extLst>
              <a:ext uri="{FF2B5EF4-FFF2-40B4-BE49-F238E27FC236}">
                <a16:creationId xmlns:a16="http://schemas.microsoft.com/office/drawing/2014/main" id="{8C32D796-96FE-F5A3-EC38-621AB2681A67}"/>
              </a:ext>
            </a:extLst>
          </p:cNvPr>
          <p:cNvPicPr>
            <a:picLocks noChangeAspect="1"/>
          </p:cNvPicPr>
          <p:nvPr/>
        </p:nvPicPr>
        <p:blipFill>
          <a:blip r:embed="rId2"/>
          <a:srcRect/>
          <a:stretch/>
        </p:blipFill>
        <p:spPr>
          <a:xfrm>
            <a:off x="0" y="341972"/>
            <a:ext cx="9144000" cy="4801528"/>
          </a:xfrm>
          <a:prstGeom prst="rect">
            <a:avLst/>
          </a:prstGeom>
        </p:spPr>
      </p:pic>
    </p:spTree>
    <p:extLst>
      <p:ext uri="{BB962C8B-B14F-4D97-AF65-F5344CB8AC3E}">
        <p14:creationId xmlns:p14="http://schemas.microsoft.com/office/powerpoint/2010/main" val="3932537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247B-5609-61B8-1774-F23BA9EDDBB0}"/>
              </a:ext>
            </a:extLst>
          </p:cNvPr>
          <p:cNvSpPr>
            <a:spLocks noGrp="1"/>
          </p:cNvSpPr>
          <p:nvPr>
            <p:ph type="title"/>
          </p:nvPr>
        </p:nvSpPr>
        <p:spPr>
          <a:xfrm>
            <a:off x="311700" y="-74341"/>
            <a:ext cx="8520600" cy="416312"/>
          </a:xfrm>
        </p:spPr>
        <p:txBody>
          <a:bodyPr/>
          <a:lstStyle/>
          <a:p>
            <a:pPr algn="ctr"/>
            <a:r>
              <a:rPr lang="en-US" sz="2500" dirty="0"/>
              <a:t>Dashboard 2 : Customer Churn &amp; Retention</a:t>
            </a:r>
            <a:endParaRPr lang="en-IN" sz="2500" dirty="0"/>
          </a:p>
        </p:txBody>
      </p:sp>
      <p:pic>
        <p:nvPicPr>
          <p:cNvPr id="4" name="Picture 3">
            <a:extLst>
              <a:ext uri="{FF2B5EF4-FFF2-40B4-BE49-F238E27FC236}">
                <a16:creationId xmlns:a16="http://schemas.microsoft.com/office/drawing/2014/main" id="{8C32D796-96FE-F5A3-EC38-621AB2681A67}"/>
              </a:ext>
            </a:extLst>
          </p:cNvPr>
          <p:cNvPicPr>
            <a:picLocks noChangeAspect="1"/>
          </p:cNvPicPr>
          <p:nvPr/>
        </p:nvPicPr>
        <p:blipFill>
          <a:blip r:embed="rId2"/>
          <a:srcRect/>
          <a:stretch/>
        </p:blipFill>
        <p:spPr>
          <a:xfrm>
            <a:off x="0" y="341972"/>
            <a:ext cx="9144000" cy="4801528"/>
          </a:xfrm>
          <a:prstGeom prst="rect">
            <a:avLst/>
          </a:prstGeom>
        </p:spPr>
      </p:pic>
    </p:spTree>
    <p:extLst>
      <p:ext uri="{BB962C8B-B14F-4D97-AF65-F5344CB8AC3E}">
        <p14:creationId xmlns:p14="http://schemas.microsoft.com/office/powerpoint/2010/main" val="1822268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247B-5609-61B8-1774-F23BA9EDDBB0}"/>
              </a:ext>
            </a:extLst>
          </p:cNvPr>
          <p:cNvSpPr>
            <a:spLocks noGrp="1"/>
          </p:cNvSpPr>
          <p:nvPr>
            <p:ph type="title"/>
          </p:nvPr>
        </p:nvSpPr>
        <p:spPr>
          <a:xfrm>
            <a:off x="311700" y="-133814"/>
            <a:ext cx="8520600" cy="416312"/>
          </a:xfrm>
        </p:spPr>
        <p:txBody>
          <a:bodyPr/>
          <a:lstStyle/>
          <a:p>
            <a:pPr algn="ctr"/>
            <a:r>
              <a:rPr lang="en-US" sz="2500" dirty="0"/>
              <a:t>Dashboard 3 : HR Analytics </a:t>
            </a:r>
            <a:endParaRPr lang="en-IN" sz="2500" dirty="0"/>
          </a:p>
        </p:txBody>
      </p:sp>
      <p:pic>
        <p:nvPicPr>
          <p:cNvPr id="4" name="Picture 3">
            <a:extLst>
              <a:ext uri="{FF2B5EF4-FFF2-40B4-BE49-F238E27FC236}">
                <a16:creationId xmlns:a16="http://schemas.microsoft.com/office/drawing/2014/main" id="{8C32D796-96FE-F5A3-EC38-621AB2681A67}"/>
              </a:ext>
            </a:extLst>
          </p:cNvPr>
          <p:cNvPicPr>
            <a:picLocks noChangeAspect="1"/>
          </p:cNvPicPr>
          <p:nvPr/>
        </p:nvPicPr>
        <p:blipFill>
          <a:blip r:embed="rId2"/>
          <a:srcRect/>
          <a:stretch/>
        </p:blipFill>
        <p:spPr>
          <a:xfrm>
            <a:off x="0" y="341971"/>
            <a:ext cx="9203473" cy="4801528"/>
          </a:xfrm>
          <a:prstGeom prst="rect">
            <a:avLst/>
          </a:prstGeom>
        </p:spPr>
      </p:pic>
    </p:spTree>
    <p:extLst>
      <p:ext uri="{BB962C8B-B14F-4D97-AF65-F5344CB8AC3E}">
        <p14:creationId xmlns:p14="http://schemas.microsoft.com/office/powerpoint/2010/main" val="2326681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247B-5609-61B8-1774-F23BA9EDDBB0}"/>
              </a:ext>
            </a:extLst>
          </p:cNvPr>
          <p:cNvSpPr>
            <a:spLocks noGrp="1"/>
          </p:cNvSpPr>
          <p:nvPr>
            <p:ph type="title"/>
          </p:nvPr>
        </p:nvSpPr>
        <p:spPr>
          <a:xfrm>
            <a:off x="311700" y="-126380"/>
            <a:ext cx="8520600" cy="416312"/>
          </a:xfrm>
        </p:spPr>
        <p:txBody>
          <a:bodyPr/>
          <a:lstStyle/>
          <a:p>
            <a:pPr algn="ctr"/>
            <a:r>
              <a:rPr lang="en-US" sz="2500" dirty="0"/>
              <a:t>Dashboard 3 : HR Analytics </a:t>
            </a:r>
            <a:endParaRPr lang="en-IN" sz="2500" dirty="0"/>
          </a:p>
        </p:txBody>
      </p:sp>
      <p:pic>
        <p:nvPicPr>
          <p:cNvPr id="4" name="Picture 3">
            <a:extLst>
              <a:ext uri="{FF2B5EF4-FFF2-40B4-BE49-F238E27FC236}">
                <a16:creationId xmlns:a16="http://schemas.microsoft.com/office/drawing/2014/main" id="{8C32D796-96FE-F5A3-EC38-621AB2681A67}"/>
              </a:ext>
            </a:extLst>
          </p:cNvPr>
          <p:cNvPicPr>
            <a:picLocks noChangeAspect="1"/>
          </p:cNvPicPr>
          <p:nvPr/>
        </p:nvPicPr>
        <p:blipFill>
          <a:blip r:embed="rId2"/>
          <a:srcRect/>
          <a:stretch/>
        </p:blipFill>
        <p:spPr>
          <a:xfrm>
            <a:off x="0" y="341972"/>
            <a:ext cx="9144000" cy="4801528"/>
          </a:xfrm>
          <a:prstGeom prst="rect">
            <a:avLst/>
          </a:prstGeom>
        </p:spPr>
      </p:pic>
    </p:spTree>
    <p:extLst>
      <p:ext uri="{BB962C8B-B14F-4D97-AF65-F5344CB8AC3E}">
        <p14:creationId xmlns:p14="http://schemas.microsoft.com/office/powerpoint/2010/main" val="2482134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sp>
        <p:nvSpPr>
          <p:cNvPr id="129" name="Google Shape;129;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114300" lvl="0" indent="0" algn="ctr" rtl="0">
              <a:spcBef>
                <a:spcPts val="0"/>
              </a:spcBef>
              <a:spcAft>
                <a:spcPts val="0"/>
              </a:spcAft>
              <a:buSzPts val="1800"/>
              <a:buNone/>
            </a:pPr>
            <a:r>
              <a:rPr lang="en-US" sz="2000" b="1" dirty="0"/>
              <a:t>Authored by: </a:t>
            </a:r>
            <a:br>
              <a:rPr lang="en-US" sz="2000" b="1" dirty="0"/>
            </a:br>
            <a:r>
              <a:rPr lang="en-US" sz="2000" b="1" dirty="0"/>
              <a:t>Name: Srikrishnan Shankar</a:t>
            </a:r>
            <a:br>
              <a:rPr lang="en-US" sz="2000" b="1" dirty="0"/>
            </a:br>
            <a:r>
              <a:rPr lang="en-US" sz="2000" b="1" dirty="0"/>
              <a:t>Email: </a:t>
            </a:r>
            <a:r>
              <a:rPr lang="en-US" sz="2000" b="1" dirty="0">
                <a:hlinkClick r:id="rId3">
                  <a:extLst>
                    <a:ext uri="{A12FA001-AC4F-418D-AE19-62706E023703}">
                      <ahyp:hlinkClr xmlns:ahyp="http://schemas.microsoft.com/office/drawing/2018/hyperlinkcolor" val="tx"/>
                    </a:ext>
                  </a:extLst>
                </a:hlinkClick>
              </a:rPr>
              <a:t>srikrishnan214@gmail.com</a:t>
            </a: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Table of Contents</a:t>
            </a:r>
            <a:endParaRPr dirty="0"/>
          </a:p>
        </p:txBody>
      </p:sp>
      <p:sp>
        <p:nvSpPr>
          <p:cNvPr id="2" name="TextBox 1">
            <a:extLst>
              <a:ext uri="{FF2B5EF4-FFF2-40B4-BE49-F238E27FC236}">
                <a16:creationId xmlns:a16="http://schemas.microsoft.com/office/drawing/2014/main" id="{37C345F8-1C8F-CAFB-13B4-DA3D02222BC6}"/>
              </a:ext>
            </a:extLst>
          </p:cNvPr>
          <p:cNvSpPr txBox="1"/>
          <p:nvPr/>
        </p:nvSpPr>
        <p:spPr>
          <a:xfrm>
            <a:off x="4683512" y="1179287"/>
            <a:ext cx="4319239" cy="1754326"/>
          </a:xfrm>
          <a:prstGeom prst="rect">
            <a:avLst/>
          </a:prstGeom>
          <a:noFill/>
        </p:spPr>
        <p:txBody>
          <a:bodyPr wrap="square" rtlCol="0">
            <a:spAutoFit/>
          </a:bodyPr>
          <a:lstStyle/>
          <a:p>
            <a:pPr marL="342900" indent="-342900">
              <a:buAutoNum type="arabicParenR"/>
            </a:pPr>
            <a:r>
              <a:rPr lang="en-US" sz="1800" b="1" dirty="0">
                <a:solidFill>
                  <a:schemeClr val="bg1"/>
                </a:solidFill>
              </a:rPr>
              <a:t>Introduction</a:t>
            </a:r>
          </a:p>
          <a:p>
            <a:pPr marL="342900" indent="-342900">
              <a:buAutoNum type="arabicParenR"/>
            </a:pPr>
            <a:r>
              <a:rPr lang="en-US" sz="1800" b="1" dirty="0">
                <a:solidFill>
                  <a:schemeClr val="bg1"/>
                </a:solidFill>
              </a:rPr>
              <a:t>Abstract of The Project</a:t>
            </a:r>
          </a:p>
          <a:p>
            <a:pPr marL="342900" indent="-342900">
              <a:buAutoNum type="arabicParenR"/>
            </a:pPr>
            <a:r>
              <a:rPr lang="en-US" sz="1800" b="1" dirty="0">
                <a:solidFill>
                  <a:schemeClr val="bg1"/>
                </a:solidFill>
              </a:rPr>
              <a:t>Tools and Programming Used</a:t>
            </a:r>
          </a:p>
          <a:p>
            <a:pPr marL="342900" indent="-342900">
              <a:buAutoNum type="arabicParenR"/>
            </a:pPr>
            <a:r>
              <a:rPr lang="en-US" sz="1800" b="1" dirty="0">
                <a:solidFill>
                  <a:schemeClr val="bg1"/>
                </a:solidFill>
              </a:rPr>
              <a:t>Exploratory Data Analysis (Dashboard)</a:t>
            </a:r>
          </a:p>
          <a:p>
            <a:pPr marL="342900" indent="-342900">
              <a:buAutoNum type="arabicParenR"/>
            </a:pPr>
            <a:r>
              <a:rPr lang="en-US" sz="1800" b="1" dirty="0">
                <a:solidFill>
                  <a:schemeClr val="bg1"/>
                </a:solidFill>
              </a:rPr>
              <a:t>End Credits</a:t>
            </a:r>
            <a:endParaRPr lang="en-IN" sz="1800"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1) Introduction</a:t>
            </a:r>
            <a:endParaRPr dirty="0"/>
          </a:p>
        </p:txBody>
      </p:sp>
      <p:sp>
        <p:nvSpPr>
          <p:cNvPr id="2" name="TextBox 1">
            <a:extLst>
              <a:ext uri="{FF2B5EF4-FFF2-40B4-BE49-F238E27FC236}">
                <a16:creationId xmlns:a16="http://schemas.microsoft.com/office/drawing/2014/main" id="{845D4A22-21C1-3283-7A70-A87D3FE3C84B}"/>
              </a:ext>
            </a:extLst>
          </p:cNvPr>
          <p:cNvSpPr txBox="1"/>
          <p:nvPr/>
        </p:nvSpPr>
        <p:spPr>
          <a:xfrm>
            <a:off x="4705815" y="193288"/>
            <a:ext cx="4319239" cy="4173450"/>
          </a:xfrm>
          <a:prstGeom prst="rect">
            <a:avLst/>
          </a:prstGeom>
          <a:noFill/>
        </p:spPr>
        <p:txBody>
          <a:bodyPr wrap="square" rtlCol="0">
            <a:spAutoFit/>
          </a:bodyPr>
          <a:lstStyle/>
          <a:p>
            <a:pPr marL="342900" indent="-342900">
              <a:buAutoNum type="arabicParenR"/>
            </a:pPr>
            <a:r>
              <a:rPr lang="en-US" sz="1560" b="1" i="0" u="none" strike="noStrike" baseline="0" dirty="0">
                <a:solidFill>
                  <a:schemeClr val="bg1"/>
                </a:solidFill>
                <a:latin typeface="Calibri" panose="020F0502020204030204" pitchFamily="34" charset="0"/>
              </a:rPr>
              <a:t>This is a Virtual Internship Project from the Company PWC, in this project I will be helping the company to solve an important problem. </a:t>
            </a:r>
          </a:p>
          <a:p>
            <a:pPr marL="342900" indent="-342900">
              <a:buAutoNum type="arabicParenR"/>
            </a:pPr>
            <a:r>
              <a:rPr lang="en-IN" sz="1560" b="1" i="0" u="none" strike="noStrike" baseline="0" dirty="0">
                <a:solidFill>
                  <a:schemeClr val="bg1"/>
                </a:solidFill>
                <a:latin typeface="Calibri" panose="020F0502020204030204" pitchFamily="34" charset="0"/>
              </a:rPr>
              <a:t>Fiddling around in Excel sheets just doesn’t suit a digital jedi. The PwC’s Digital Upskilling Academy helps people move from zero to digital hero. PwC is upskilling 284,000 people because the right digital skills make us agile, adaptable and fit for the future. </a:t>
            </a:r>
          </a:p>
          <a:p>
            <a:pPr marL="342900" indent="-342900">
              <a:buAutoNum type="arabicParenR"/>
            </a:pPr>
            <a:r>
              <a:rPr lang="en-US" sz="1560" b="1" i="0" u="none" strike="noStrike" baseline="0" dirty="0">
                <a:solidFill>
                  <a:schemeClr val="bg1"/>
                </a:solidFill>
                <a:latin typeface="Calibri" panose="020F0502020204030204" pitchFamily="34" charset="0"/>
              </a:rPr>
              <a:t> We use powerful Data Analytics tools to help solve business problems for our clients. Learning to master Power BI is a good first step. By empowering you to identify patterns, risks and opportunities in data, you will work more efficiently. You will be able to clearly </a:t>
            </a:r>
            <a:r>
              <a:rPr lang="en-US" sz="1560" b="1" i="0" u="none" strike="noStrike" baseline="0" dirty="0" err="1">
                <a:solidFill>
                  <a:schemeClr val="bg1"/>
                </a:solidFill>
                <a:latin typeface="Calibri" panose="020F0502020204030204" pitchFamily="34" charset="0"/>
              </a:rPr>
              <a:t>visualise</a:t>
            </a:r>
            <a:r>
              <a:rPr lang="en-US" sz="1560" b="1" i="0" u="none" strike="noStrike" baseline="0" dirty="0">
                <a:solidFill>
                  <a:schemeClr val="bg1"/>
                </a:solidFill>
                <a:latin typeface="Calibri" panose="020F0502020204030204" pitchFamily="34" charset="0"/>
              </a:rPr>
              <a:t> the value of data and turn it into convincing, actionable insights. </a:t>
            </a:r>
            <a:endParaRPr lang="en-IN" sz="1560" b="1"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2) Abstract of the Project</a:t>
            </a:r>
            <a:endParaRPr dirty="0"/>
          </a:p>
        </p:txBody>
      </p:sp>
      <p:sp>
        <p:nvSpPr>
          <p:cNvPr id="2" name="TextBox 1">
            <a:extLst>
              <a:ext uri="{FF2B5EF4-FFF2-40B4-BE49-F238E27FC236}">
                <a16:creationId xmlns:a16="http://schemas.microsoft.com/office/drawing/2014/main" id="{07442840-FCEE-5D6B-6629-723EDE4628EC}"/>
              </a:ext>
            </a:extLst>
          </p:cNvPr>
          <p:cNvSpPr txBox="1"/>
          <p:nvPr/>
        </p:nvSpPr>
        <p:spPr>
          <a:xfrm>
            <a:off x="4690947" y="914400"/>
            <a:ext cx="4319239" cy="2862322"/>
          </a:xfrm>
          <a:prstGeom prst="rect">
            <a:avLst/>
          </a:prstGeom>
          <a:noFill/>
        </p:spPr>
        <p:txBody>
          <a:bodyPr wrap="square" rtlCol="0">
            <a:spAutoFit/>
          </a:bodyPr>
          <a:lstStyle/>
          <a:p>
            <a:pPr marL="342900" indent="-342900">
              <a:buAutoNum type="arabicParenR"/>
            </a:pPr>
            <a:r>
              <a:rPr lang="en-US" sz="1800" b="1" i="0" u="none" strike="noStrike" baseline="0" dirty="0">
                <a:solidFill>
                  <a:schemeClr val="bg1"/>
                </a:solidFill>
                <a:latin typeface="Calibri" panose="020F0502020204030204" pitchFamily="34" charset="0"/>
              </a:rPr>
              <a:t>Create a Dashboard in Power Bi for Visualizing relevant KPI's and Metrics in the Datasets provided. </a:t>
            </a:r>
          </a:p>
          <a:p>
            <a:pPr marL="342900" indent="-342900">
              <a:buAutoNum type="arabicParenR"/>
            </a:pPr>
            <a:r>
              <a:rPr lang="en-US" sz="1800" b="1" i="0" u="none" strike="noStrike" baseline="0" dirty="0">
                <a:solidFill>
                  <a:schemeClr val="bg1"/>
                </a:solidFill>
                <a:latin typeface="Calibri" panose="020F0502020204030204" pitchFamily="34" charset="0"/>
              </a:rPr>
              <a:t>Utilize the resources provided, including Podcasts and Articles, to enhance the understanding of Data Visualization and Upskilling. </a:t>
            </a:r>
          </a:p>
          <a:p>
            <a:pPr marL="342900" indent="-342900">
              <a:buAutoNum type="arabicParenR"/>
            </a:pPr>
            <a:r>
              <a:rPr lang="en-US" sz="1800" b="1" i="0" u="none" strike="noStrike" baseline="0" dirty="0">
                <a:solidFill>
                  <a:schemeClr val="bg1"/>
                </a:solidFill>
                <a:latin typeface="Calibri" panose="020F0502020204030204" pitchFamily="34" charset="0"/>
              </a:rPr>
              <a:t>Respond to the client requests by providing a well-designed Power Bi Dashboard reflecting to the KPI's. </a:t>
            </a:r>
            <a:endParaRPr lang="en-IN"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3) Tools and Software used</a:t>
            </a:r>
            <a:endParaRPr dirty="0"/>
          </a:p>
        </p:txBody>
      </p:sp>
      <p:sp>
        <p:nvSpPr>
          <p:cNvPr id="2" name="TextBox 1">
            <a:extLst>
              <a:ext uri="{FF2B5EF4-FFF2-40B4-BE49-F238E27FC236}">
                <a16:creationId xmlns:a16="http://schemas.microsoft.com/office/drawing/2014/main" id="{FE25932B-2D51-9BF2-6B14-558B54A01F45}"/>
              </a:ext>
            </a:extLst>
          </p:cNvPr>
          <p:cNvSpPr txBox="1"/>
          <p:nvPr/>
        </p:nvSpPr>
        <p:spPr>
          <a:xfrm>
            <a:off x="4676078" y="1648420"/>
            <a:ext cx="4319239" cy="923330"/>
          </a:xfrm>
          <a:prstGeom prst="rect">
            <a:avLst/>
          </a:prstGeom>
          <a:noFill/>
        </p:spPr>
        <p:txBody>
          <a:bodyPr wrap="square" rtlCol="0">
            <a:spAutoFit/>
          </a:bodyPr>
          <a:lstStyle/>
          <a:p>
            <a:pPr marL="342900" indent="-342900">
              <a:buAutoNum type="arabicParenR"/>
            </a:pPr>
            <a:r>
              <a:rPr lang="en-US" sz="1800" b="1" dirty="0">
                <a:solidFill>
                  <a:schemeClr val="bg1"/>
                </a:solidFill>
              </a:rPr>
              <a:t>SQL – SQL Server Management Studio</a:t>
            </a:r>
          </a:p>
          <a:p>
            <a:pPr marL="342900" indent="-342900">
              <a:buAutoNum type="arabicParenR"/>
            </a:pPr>
            <a:r>
              <a:rPr lang="en-US" sz="1800" b="1" dirty="0">
                <a:solidFill>
                  <a:schemeClr val="bg1"/>
                </a:solidFill>
              </a:rPr>
              <a:t>Data Visualization – Power Bi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4) Exploratory Data Analysis</a:t>
            </a:r>
            <a:endParaRPr dirty="0"/>
          </a:p>
        </p:txBody>
      </p:sp>
      <p:sp>
        <p:nvSpPr>
          <p:cNvPr id="2" name="TextBox 1">
            <a:extLst>
              <a:ext uri="{FF2B5EF4-FFF2-40B4-BE49-F238E27FC236}">
                <a16:creationId xmlns:a16="http://schemas.microsoft.com/office/drawing/2014/main" id="{503B8947-8A27-8D44-6816-4D1DE9ABAB38}"/>
              </a:ext>
            </a:extLst>
          </p:cNvPr>
          <p:cNvSpPr txBox="1"/>
          <p:nvPr/>
        </p:nvSpPr>
        <p:spPr>
          <a:xfrm>
            <a:off x="4572000" y="36706"/>
            <a:ext cx="4319239" cy="4362733"/>
          </a:xfrm>
          <a:prstGeom prst="rect">
            <a:avLst/>
          </a:prstGeom>
          <a:noFill/>
        </p:spPr>
        <p:txBody>
          <a:bodyPr wrap="square" rtlCol="0">
            <a:spAutoFit/>
          </a:bodyPr>
          <a:lstStyle/>
          <a:p>
            <a:pPr marL="342900" indent="-342900">
              <a:buAutoNum type="arabicParenR"/>
            </a:pPr>
            <a:r>
              <a:rPr lang="en-US" sz="1850" b="1" i="0" u="none" strike="noStrike" baseline="0" dirty="0">
                <a:solidFill>
                  <a:schemeClr val="bg1"/>
                </a:solidFill>
                <a:latin typeface="Calibri" panose="020F0502020204030204" pitchFamily="34" charset="0"/>
              </a:rPr>
              <a:t>Data analysis is the process of inspecting, cleansing, transforming, and modeling data with the goal of discovering useful information, informing conclusions, and supporting decision-making. </a:t>
            </a:r>
          </a:p>
          <a:p>
            <a:pPr marL="342900" indent="-342900">
              <a:buAutoNum type="arabicParenR"/>
            </a:pPr>
            <a:r>
              <a:rPr lang="en-US" sz="1850" b="1" i="0" u="none" strike="noStrike" baseline="0" dirty="0">
                <a:solidFill>
                  <a:schemeClr val="bg1"/>
                </a:solidFill>
                <a:latin typeface="Calibri" panose="020F0502020204030204" pitchFamily="34" charset="0"/>
              </a:rPr>
              <a:t>Data analysis has multiple facets and approaches, encompassing diverse techniques under a variety of names, and is used in different business, science, and social science domains. </a:t>
            </a:r>
          </a:p>
          <a:p>
            <a:pPr marL="342900" indent="-342900">
              <a:buAutoNum type="arabicParenR"/>
            </a:pPr>
            <a:r>
              <a:rPr lang="en-US" sz="1850" b="1" i="0" u="none" strike="noStrike" baseline="0" dirty="0">
                <a:solidFill>
                  <a:schemeClr val="bg1"/>
                </a:solidFill>
                <a:latin typeface="Calibri" panose="020F0502020204030204" pitchFamily="34" charset="0"/>
              </a:rPr>
              <a:t>In today's business world, data analysis plays a role in making decisions more scientific and helping businesses operate more effectively. </a:t>
            </a:r>
            <a:endParaRPr lang="en-US" sz="1850" b="1"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247B-5609-61B8-1774-F23BA9EDDBB0}"/>
              </a:ext>
            </a:extLst>
          </p:cNvPr>
          <p:cNvSpPr>
            <a:spLocks noGrp="1"/>
          </p:cNvSpPr>
          <p:nvPr>
            <p:ph type="title"/>
          </p:nvPr>
        </p:nvSpPr>
        <p:spPr>
          <a:xfrm>
            <a:off x="311700" y="-74341"/>
            <a:ext cx="8520600" cy="416312"/>
          </a:xfrm>
        </p:spPr>
        <p:txBody>
          <a:bodyPr/>
          <a:lstStyle/>
          <a:p>
            <a:pPr algn="ctr"/>
            <a:r>
              <a:rPr lang="en-US" sz="2500" dirty="0"/>
              <a:t>Dashboard 1 : Call Trends</a:t>
            </a:r>
            <a:endParaRPr lang="en-IN" sz="2500" dirty="0"/>
          </a:p>
        </p:txBody>
      </p:sp>
      <p:pic>
        <p:nvPicPr>
          <p:cNvPr id="4" name="Picture 3">
            <a:extLst>
              <a:ext uri="{FF2B5EF4-FFF2-40B4-BE49-F238E27FC236}">
                <a16:creationId xmlns:a16="http://schemas.microsoft.com/office/drawing/2014/main" id="{8C32D796-96FE-F5A3-EC38-621AB2681A67}"/>
              </a:ext>
            </a:extLst>
          </p:cNvPr>
          <p:cNvPicPr>
            <a:picLocks noChangeAspect="1"/>
          </p:cNvPicPr>
          <p:nvPr/>
        </p:nvPicPr>
        <p:blipFill>
          <a:blip r:embed="rId2"/>
          <a:stretch>
            <a:fillRect/>
          </a:stretch>
        </p:blipFill>
        <p:spPr>
          <a:xfrm>
            <a:off x="0" y="341972"/>
            <a:ext cx="9143999" cy="4801528"/>
          </a:xfrm>
          <a:prstGeom prst="rect">
            <a:avLst/>
          </a:prstGeom>
        </p:spPr>
      </p:pic>
    </p:spTree>
    <p:extLst>
      <p:ext uri="{BB962C8B-B14F-4D97-AF65-F5344CB8AC3E}">
        <p14:creationId xmlns:p14="http://schemas.microsoft.com/office/powerpoint/2010/main" val="1766098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247B-5609-61B8-1774-F23BA9EDDBB0}"/>
              </a:ext>
            </a:extLst>
          </p:cNvPr>
          <p:cNvSpPr>
            <a:spLocks noGrp="1"/>
          </p:cNvSpPr>
          <p:nvPr>
            <p:ph type="title"/>
          </p:nvPr>
        </p:nvSpPr>
        <p:spPr>
          <a:xfrm>
            <a:off x="311700" y="-74341"/>
            <a:ext cx="8520600" cy="416312"/>
          </a:xfrm>
        </p:spPr>
        <p:txBody>
          <a:bodyPr/>
          <a:lstStyle/>
          <a:p>
            <a:pPr algn="ctr"/>
            <a:r>
              <a:rPr lang="en-US" sz="2500" dirty="0"/>
              <a:t>Dashboard 2 : Customer Churn &amp; Retention</a:t>
            </a:r>
            <a:endParaRPr lang="en-IN" sz="2500" dirty="0"/>
          </a:p>
        </p:txBody>
      </p:sp>
      <p:pic>
        <p:nvPicPr>
          <p:cNvPr id="4" name="Picture 3">
            <a:extLst>
              <a:ext uri="{FF2B5EF4-FFF2-40B4-BE49-F238E27FC236}">
                <a16:creationId xmlns:a16="http://schemas.microsoft.com/office/drawing/2014/main" id="{8C32D796-96FE-F5A3-EC38-621AB2681A67}"/>
              </a:ext>
            </a:extLst>
          </p:cNvPr>
          <p:cNvPicPr>
            <a:picLocks noChangeAspect="1"/>
          </p:cNvPicPr>
          <p:nvPr/>
        </p:nvPicPr>
        <p:blipFill>
          <a:blip r:embed="rId2"/>
          <a:srcRect/>
          <a:stretch/>
        </p:blipFill>
        <p:spPr>
          <a:xfrm>
            <a:off x="0" y="341972"/>
            <a:ext cx="9143999" cy="4801528"/>
          </a:xfrm>
          <a:prstGeom prst="rect">
            <a:avLst/>
          </a:prstGeom>
        </p:spPr>
      </p:pic>
    </p:spTree>
    <p:extLst>
      <p:ext uri="{BB962C8B-B14F-4D97-AF65-F5344CB8AC3E}">
        <p14:creationId xmlns:p14="http://schemas.microsoft.com/office/powerpoint/2010/main" val="4162521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247B-5609-61B8-1774-F23BA9EDDBB0}"/>
              </a:ext>
            </a:extLst>
          </p:cNvPr>
          <p:cNvSpPr>
            <a:spLocks noGrp="1"/>
          </p:cNvSpPr>
          <p:nvPr>
            <p:ph type="title"/>
          </p:nvPr>
        </p:nvSpPr>
        <p:spPr>
          <a:xfrm>
            <a:off x="311700" y="-74341"/>
            <a:ext cx="8520600" cy="416312"/>
          </a:xfrm>
        </p:spPr>
        <p:txBody>
          <a:bodyPr/>
          <a:lstStyle/>
          <a:p>
            <a:pPr algn="ctr"/>
            <a:r>
              <a:rPr lang="en-US" sz="2500" dirty="0"/>
              <a:t>Dashboard 2 : Customer Churn &amp; Retention</a:t>
            </a:r>
            <a:endParaRPr lang="en-IN" sz="2500" dirty="0"/>
          </a:p>
        </p:txBody>
      </p:sp>
      <p:pic>
        <p:nvPicPr>
          <p:cNvPr id="4" name="Picture 3">
            <a:extLst>
              <a:ext uri="{FF2B5EF4-FFF2-40B4-BE49-F238E27FC236}">
                <a16:creationId xmlns:a16="http://schemas.microsoft.com/office/drawing/2014/main" id="{8C32D796-96FE-F5A3-EC38-621AB2681A67}"/>
              </a:ext>
            </a:extLst>
          </p:cNvPr>
          <p:cNvPicPr>
            <a:picLocks noChangeAspect="1"/>
          </p:cNvPicPr>
          <p:nvPr/>
        </p:nvPicPr>
        <p:blipFill>
          <a:blip r:embed="rId2"/>
          <a:srcRect/>
          <a:stretch/>
        </p:blipFill>
        <p:spPr>
          <a:xfrm>
            <a:off x="0" y="341972"/>
            <a:ext cx="9144000" cy="4801528"/>
          </a:xfrm>
          <a:prstGeom prst="rect">
            <a:avLst/>
          </a:prstGeom>
        </p:spPr>
      </p:pic>
    </p:spTree>
    <p:extLst>
      <p:ext uri="{BB962C8B-B14F-4D97-AF65-F5344CB8AC3E}">
        <p14:creationId xmlns:p14="http://schemas.microsoft.com/office/powerpoint/2010/main" val="433253258"/>
      </p:ext>
    </p:extLst>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434</Words>
  <Application>Microsoft Office PowerPoint</Application>
  <PresentationFormat>On-screen Show (16:9)</PresentationFormat>
  <Paragraphs>34</Paragraphs>
  <Slides>15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Raleway</vt:lpstr>
      <vt:lpstr>Lato</vt:lpstr>
      <vt:lpstr>Calibri</vt:lpstr>
      <vt:lpstr>Arial</vt:lpstr>
      <vt:lpstr>Swiss</vt:lpstr>
      <vt:lpstr>Telecom Industry Analytics  1) Call Trend Analytics 2) Customer Churn &amp; Retention Analytics 3) HR Diversion &amp; Inclusion Analytics    </vt:lpstr>
      <vt:lpstr>Table of Contents</vt:lpstr>
      <vt:lpstr>1) Introduction</vt:lpstr>
      <vt:lpstr>2) Abstract of the Project</vt:lpstr>
      <vt:lpstr>3) Tools and Software used</vt:lpstr>
      <vt:lpstr>4) Exploratory Data Analysis</vt:lpstr>
      <vt:lpstr>Dashboard 1 : Call Trends</vt:lpstr>
      <vt:lpstr>Dashboard 2 : Customer Churn &amp; Retention</vt:lpstr>
      <vt:lpstr>Dashboard 2 : Customer Churn &amp; Retention</vt:lpstr>
      <vt:lpstr>Dashboard 2 : Customer Churn &amp; Retention</vt:lpstr>
      <vt:lpstr>Dashboard 2 : Customer Churn &amp; Retention</vt:lpstr>
      <vt:lpstr>Dashboard 2 : Customer Churn &amp; Retention</vt:lpstr>
      <vt:lpstr>Dashboard 3 : HR Analytics </vt:lpstr>
      <vt:lpstr>Dashboard 3 : HR Analytics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Industry Analytics  1) Call Trend Analytics 2) Customer Churn &amp; Retention Analytics 3) HR Diversion &amp; Inclusion Analytics</dc:title>
  <dc:creator>Srikrishnan Shankar</dc:creator>
  <cp:lastModifiedBy>Srikrishnan Shankar</cp:lastModifiedBy>
  <cp:revision>2</cp:revision>
  <dcterms:modified xsi:type="dcterms:W3CDTF">2023-10-22T21:50:13Z</dcterms:modified>
</cp:coreProperties>
</file>