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0.xml" ContentType="application/vnd.openxmlformats-officedocument.theme+xml"/>
  <Override PartName="/ppt/slideLayouts/slideLayout27.xml" ContentType="application/vnd.openxmlformats-officedocument.presentationml.slideLayout+xml"/>
  <Override PartName="/ppt/theme/theme21.xml" ContentType="application/vnd.openxmlformats-officedocument.theme+xml"/>
  <Override PartName="/ppt/slideLayouts/slideLayout28.xml" ContentType="application/vnd.openxmlformats-officedocument.presentationml.slideLayout+xml"/>
  <Override PartName="/ppt/theme/theme22.xml" ContentType="application/vnd.openxmlformats-officedocument.theme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94" r:id="rId21"/>
    <p:sldMasterId id="2147483696" r:id="rId22"/>
    <p:sldMasterId id="2147483698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 /><Relationship Id="rId13" Type="http://schemas.openxmlformats.org/officeDocument/2006/relationships/slideMaster" Target="slideMasters/slideMaster13.xml" /><Relationship Id="rId18" Type="http://schemas.openxmlformats.org/officeDocument/2006/relationships/slideMaster" Target="slideMasters/slideMaster18.xml" /><Relationship Id="rId26" Type="http://schemas.openxmlformats.org/officeDocument/2006/relationships/slide" Target="slides/slide3.xml" /><Relationship Id="rId39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21" Type="http://schemas.openxmlformats.org/officeDocument/2006/relationships/slideMaster" Target="slideMasters/slideMaster21.xml" /><Relationship Id="rId34" Type="http://schemas.openxmlformats.org/officeDocument/2006/relationships/slide" Target="slides/slide11.xml" /><Relationship Id="rId42" Type="http://schemas.openxmlformats.org/officeDocument/2006/relationships/tableStyles" Target="tableStyles.xml" /><Relationship Id="rId7" Type="http://schemas.openxmlformats.org/officeDocument/2006/relationships/slideMaster" Target="slideMasters/slideMaster7.xml" /><Relationship Id="rId12" Type="http://schemas.openxmlformats.org/officeDocument/2006/relationships/slideMaster" Target="slideMasters/slideMaster12.xml" /><Relationship Id="rId17" Type="http://schemas.openxmlformats.org/officeDocument/2006/relationships/slideMaster" Target="slideMasters/slideMaster17.xml" /><Relationship Id="rId25" Type="http://schemas.openxmlformats.org/officeDocument/2006/relationships/slide" Target="slides/slide2.xml" /><Relationship Id="rId33" Type="http://schemas.openxmlformats.org/officeDocument/2006/relationships/slide" Target="slides/slide10.xml" /><Relationship Id="rId38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Master" Target="slideMasters/slideMaster16.xml" /><Relationship Id="rId20" Type="http://schemas.openxmlformats.org/officeDocument/2006/relationships/slideMaster" Target="slideMasters/slideMaster20.xml" /><Relationship Id="rId29" Type="http://schemas.openxmlformats.org/officeDocument/2006/relationships/slide" Target="slides/slide6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Master" Target="slideMasters/slideMaster11.xml" /><Relationship Id="rId24" Type="http://schemas.openxmlformats.org/officeDocument/2006/relationships/slide" Target="slides/slide1.xml" /><Relationship Id="rId32" Type="http://schemas.openxmlformats.org/officeDocument/2006/relationships/slide" Target="slides/slide9.xml" /><Relationship Id="rId37" Type="http://schemas.openxmlformats.org/officeDocument/2006/relationships/slide" Target="slides/slide14.xml" /><Relationship Id="rId40" Type="http://schemas.openxmlformats.org/officeDocument/2006/relationships/viewProps" Target="viewProps.xml" /><Relationship Id="rId5" Type="http://schemas.openxmlformats.org/officeDocument/2006/relationships/slideMaster" Target="slideMasters/slideMaster5.xml" /><Relationship Id="rId15" Type="http://schemas.openxmlformats.org/officeDocument/2006/relationships/slideMaster" Target="slideMasters/slideMaster15.xml" /><Relationship Id="rId23" Type="http://schemas.openxmlformats.org/officeDocument/2006/relationships/slideMaster" Target="slideMasters/slideMaster23.xml" /><Relationship Id="rId28" Type="http://schemas.openxmlformats.org/officeDocument/2006/relationships/slide" Target="slides/slide5.xml" /><Relationship Id="rId36" Type="http://schemas.openxmlformats.org/officeDocument/2006/relationships/slide" Target="slides/slide13.xml" /><Relationship Id="rId10" Type="http://schemas.openxmlformats.org/officeDocument/2006/relationships/slideMaster" Target="slideMasters/slideMaster10.xml" /><Relationship Id="rId19" Type="http://schemas.openxmlformats.org/officeDocument/2006/relationships/slideMaster" Target="slideMasters/slideMaster19.xml" /><Relationship Id="rId31" Type="http://schemas.openxmlformats.org/officeDocument/2006/relationships/slide" Target="slides/slide8.xml" /><Relationship Id="rId4" Type="http://schemas.openxmlformats.org/officeDocument/2006/relationships/slideMaster" Target="slideMasters/slideMaster4.xml" /><Relationship Id="rId9" Type="http://schemas.openxmlformats.org/officeDocument/2006/relationships/slideMaster" Target="slideMasters/slideMaster9.xml" /><Relationship Id="rId14" Type="http://schemas.openxmlformats.org/officeDocument/2006/relationships/slideMaster" Target="slideMasters/slideMaster14.xml" /><Relationship Id="rId22" Type="http://schemas.openxmlformats.org/officeDocument/2006/relationships/slideMaster" Target="slideMasters/slideMaster22.xml" /><Relationship Id="rId27" Type="http://schemas.openxmlformats.org/officeDocument/2006/relationships/slide" Target="slides/slide4.xml" /><Relationship Id="rId30" Type="http://schemas.openxmlformats.org/officeDocument/2006/relationships/slide" Target="slides/slide7.xml" /><Relationship Id="rId35" Type="http://schemas.openxmlformats.org/officeDocument/2006/relationships/slide" Target="slides/slide1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DB0272-A54F-4D41-9589-BE3ABEFD84F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3E7668B-7B27-4A0E-9829-07589C49F43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7CAA41B-2870-430B-848C-67141AFB3A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B8C6C6B4-5560-4F2C-9CB6-526084A7C8B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A754ABBD-B262-4A27-B96B-EC9C59C02E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3917A25A-0999-47B1-903E-F1C9C9ED9EF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EB5C4025-DA2A-4F84-88C2-22E2ADFA5C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97DC7FB2-2297-4165-837E-3F47473D2D1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8E122552-74D3-4BCD-AF92-CFC7BBC962C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F751C07-3A95-4E4B-81E7-CE4F6818BA4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0064ADC5-ED78-4EB3-A362-B0185BF9523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0372A8-EA0B-4B3A-B6A3-8BF1410786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A50A85A1-A706-4E98-A699-7ED76DD403D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6BFB1FA3-F5D3-4994-9855-DBE1486688F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0DAA09B6-C844-4479-B4A0-DDEF7BA480D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2494E6A6-7539-463D-81C8-439B26AE46F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4FF147D7-3F70-4959-B591-D92730283DC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0D3C5142-FD67-4559-96CD-D4A44EBA604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70C01BC2-E9ED-4B76-AE6A-9970D302F8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lstStyle/>
          <a:p>
            <a:fld id="{98B24D86-08B0-4DE6-B7A4-6BEF7427191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3"/>
          </p:nvPr>
        </p:nvSpPr>
        <p:spPr/>
        <p:txBody>
          <a:bodyPr/>
          <a:lstStyle/>
          <a:p>
            <a:fld id="{5D16C6B8-42C7-46B4-A11C-40CEE7D0709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AE67C218-68FB-4491-9752-6BF39103168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EFB8E72-73A8-4119-B762-E025416CC6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BB64ABC-455E-499F-A8AE-A910C2004AA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240BB67-C9B5-4814-8971-49E55DA7F7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F530C5F-63F6-4807-B00C-AE2A104615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332DB54-A7CE-4442-8461-60936194E5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DA1CCDC-531F-47A4-B680-DBE5489D1C4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0.xml" /><Relationship Id="rId1" Type="http://schemas.openxmlformats.org/officeDocument/2006/relationships/slideLayout" Target="../slideLayouts/slideLayout10.xml" 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1.xml" /><Relationship Id="rId1" Type="http://schemas.openxmlformats.org/officeDocument/2006/relationships/slideLayout" Target="../slideLayouts/slideLayout11.xml" 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2.xml" /><Relationship Id="rId1" Type="http://schemas.openxmlformats.org/officeDocument/2006/relationships/slideLayout" Target="../slideLayouts/slideLayout12.xml" 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3.xml" /><Relationship Id="rId1" Type="http://schemas.openxmlformats.org/officeDocument/2006/relationships/slideLayout" Target="../slideLayouts/slideLayout13.xml" 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4.xml" /><Relationship Id="rId1" Type="http://schemas.openxmlformats.org/officeDocument/2006/relationships/slideLayout" Target="../slideLayouts/slideLayout14.xml" 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5.xml" /><Relationship Id="rId1" Type="http://schemas.openxmlformats.org/officeDocument/2006/relationships/slideLayout" Target="../slideLayouts/slideLayout15.xml" 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6.xml" /><Relationship Id="rId1" Type="http://schemas.openxmlformats.org/officeDocument/2006/relationships/slideLayout" Target="../slideLayouts/slideLayout16.xml" 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7.xml" /><Relationship Id="rId1" Type="http://schemas.openxmlformats.org/officeDocument/2006/relationships/slideLayout" Target="../slideLayouts/slideLayout17.xml" 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8.xml" /><Relationship Id="rId1" Type="http://schemas.openxmlformats.org/officeDocument/2006/relationships/slideLayout" Target="../slideLayouts/slideLayout18.xml" 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9.xml" /><Relationship Id="rId1" Type="http://schemas.openxmlformats.org/officeDocument/2006/relationships/slideLayout" Target="../slideLayouts/slideLayout1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20.xml" /><Relationship Id="rId3" Type="http://schemas.openxmlformats.org/officeDocument/2006/relationships/slideLayout" Target="../slideLayouts/slideLayout22.xml" /><Relationship Id="rId7" Type="http://schemas.openxmlformats.org/officeDocument/2006/relationships/slideLayout" Target="../slideLayouts/slideLayout26.xml" /><Relationship Id="rId2" Type="http://schemas.openxmlformats.org/officeDocument/2006/relationships/slideLayout" Target="../slideLayouts/slideLayout21.xml" /><Relationship Id="rId1" Type="http://schemas.openxmlformats.org/officeDocument/2006/relationships/slideLayout" Target="../slideLayouts/slideLayout20.xml" /><Relationship Id="rId6" Type="http://schemas.openxmlformats.org/officeDocument/2006/relationships/slideLayout" Target="../slideLayouts/slideLayout25.xml" /><Relationship Id="rId5" Type="http://schemas.openxmlformats.org/officeDocument/2006/relationships/slideLayout" Target="../slideLayouts/slideLayout24.xml" /><Relationship Id="rId4" Type="http://schemas.openxmlformats.org/officeDocument/2006/relationships/slideLayout" Target="../slideLayouts/slideLayout23.xml" /><Relationship Id="rId9" Type="http://schemas.openxmlformats.org/officeDocument/2006/relationships/image" Target="../media/image1.png" 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21.xml" /><Relationship Id="rId1" Type="http://schemas.openxmlformats.org/officeDocument/2006/relationships/slideLayout" Target="../slideLayouts/slideLayout27.xml" 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22.xml" /><Relationship Id="rId1" Type="http://schemas.openxmlformats.org/officeDocument/2006/relationships/slideLayout" Target="../slideLayouts/slideLayout28.xml" 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23.xml" /><Relationship Id="rId1" Type="http://schemas.openxmlformats.org/officeDocument/2006/relationships/slideLayout" Target="../slideLayouts/slideLayout29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3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4.xml" /><Relationship Id="rId1" Type="http://schemas.openxmlformats.org/officeDocument/2006/relationships/slideLayout" Target="../slideLayouts/slideLayout4.xml" 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5.xml" /><Relationship Id="rId1" Type="http://schemas.openxmlformats.org/officeDocument/2006/relationships/slideLayout" Target="../slideLayouts/slideLayout5.xml" 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6.xml" /><Relationship Id="rId1" Type="http://schemas.openxmlformats.org/officeDocument/2006/relationships/slideLayout" Target="../slideLayouts/slideLayout6.xml" 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7.xml" /><Relationship Id="rId1" Type="http://schemas.openxmlformats.org/officeDocument/2006/relationships/slideLayout" Target="../slideLayouts/slideLayout7.xml" 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8.xml" /><Relationship Id="rId1" Type="http://schemas.openxmlformats.org/officeDocument/2006/relationships/slideLayout" Target="../slideLayouts/slideLayout8.xml" 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9.xml" /><Relationship Id="rId1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6400" y="3085920"/>
            <a:ext cx="11297880" cy="33372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CB2D4E9-7F43-4B69-B48E-F933E819638F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3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0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ftr" idx="26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sldNum" idx="27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2BD34E1-1C2D-4DB8-B233-3587621DAB39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 idx="28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1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ftr" idx="29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sldNum" idx="30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4D04F20-80C5-43BE-A831-64E202210E15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31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8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ftr" idx="32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sldNum" idx="33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1B6E0A8-36B3-4B3B-B0AF-199803F2A625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34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5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ftr" idx="35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sldNum" idx="36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387BE75-BA4D-44AD-9168-4BC794FF07A4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dt" idx="37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5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ftr" idx="38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sldNum" idx="39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914ACE1-E7CB-4763-A8DB-B7A3ED073D45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40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5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ftr" idx="41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sldNum" idx="42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C9A832C-101D-48B5-88A8-797B78BAF548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dt" idx="43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2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" name="PlaceHolder 1"/>
          <p:cNvSpPr>
            <a:spLocks noGrp="1"/>
          </p:cNvSpPr>
          <p:nvPr>
            <p:ph type="ftr" idx="44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44" name="PlaceHolder 2"/>
          <p:cNvSpPr>
            <a:spLocks noGrp="1"/>
          </p:cNvSpPr>
          <p:nvPr>
            <p:ph type="sldNum" idx="45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E8B310F-866C-47C2-BF41-56670D2EDE91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46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9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2" name="PlaceHolder 3"/>
          <p:cNvSpPr>
            <a:spLocks noGrp="1"/>
          </p:cNvSpPr>
          <p:nvPr>
            <p:ph type="ftr" idx="47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53" name="PlaceHolder 4"/>
          <p:cNvSpPr>
            <a:spLocks noGrp="1"/>
          </p:cNvSpPr>
          <p:nvPr>
            <p:ph type="sldNum" idx="48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04EF81-102F-4B0A-8A00-C98115C5D9FC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dt" idx="49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0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ftr" idx="50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sldNum" idx="51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3A9C256-A328-4CFB-BDF3-3DCB05B29BEF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52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7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1" name="PlaceHolder 4"/>
          <p:cNvSpPr>
            <a:spLocks noGrp="1"/>
          </p:cNvSpPr>
          <p:nvPr>
            <p:ph type="ftr" idx="53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72" name="PlaceHolder 5"/>
          <p:cNvSpPr>
            <a:spLocks noGrp="1"/>
          </p:cNvSpPr>
          <p:nvPr>
            <p:ph type="sldNum" idx="54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A7F95D2-4900-4055-AB0C-C6DE2BC5157E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dt" idx="55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ftr" idx="4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sldNum" idx="5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F4EBD2B-0BAD-4F96-98BF-84D8B2880E24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6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8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0" name="Picture 7" descr="Logo&#10;&#10;Description automatically generated"/>
          <p:cNvPicPr/>
          <p:nvPr/>
        </p:nvPicPr>
        <p:blipFill>
          <a:blip r:embed="rId9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ftr" idx="56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83" name="PlaceHolder 3"/>
          <p:cNvSpPr>
            <a:spLocks noGrp="1"/>
          </p:cNvSpPr>
          <p:nvPr>
            <p:ph type="sldNum" idx="57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F760FD9-F0C1-45FC-A714-EFBB672C1BD8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dt" idx="58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5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7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ftr" idx="59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99" name="PlaceHolder 2"/>
          <p:cNvSpPr>
            <a:spLocks noGrp="1"/>
          </p:cNvSpPr>
          <p:nvPr>
            <p:ph type="sldNum" idx="60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E4485D3-E732-4C33-8104-D8DE21D5699A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dt" idx="61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4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Rectangle 8"/>
          <p:cNvSpPr/>
          <p:nvPr/>
        </p:nvSpPr>
        <p:spPr>
          <a:xfrm>
            <a:off x="447840" y="601200"/>
            <a:ext cx="3681720" cy="58143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ftr" idx="62"/>
          </p:nvPr>
        </p:nvSpPr>
        <p:spPr>
          <a:xfrm>
            <a:off x="581040" y="64526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sldNum" idx="63"/>
          </p:nvPr>
        </p:nvSpPr>
        <p:spPr>
          <a:xfrm>
            <a:off x="10558440" y="645696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0FFB975-3323-40D2-AB40-8925B3263109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64"/>
          </p:nvPr>
        </p:nvSpPr>
        <p:spPr>
          <a:xfrm>
            <a:off x="7606080" y="645696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0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2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ftr" idx="65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14" name="PlaceHolder 2"/>
          <p:cNvSpPr>
            <a:spLocks noGrp="1"/>
          </p:cNvSpPr>
          <p:nvPr>
            <p:ph type="sldNum" idx="66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DC5A4E5-5C9B-44BC-AA50-4BF6B279303F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dt" idx="67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 hidden="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Rectangle 9" hidden="1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Rectangle 10" hidden="1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Rectangle 6"/>
          <p:cNvSpPr/>
          <p:nvPr/>
        </p:nvSpPr>
        <p:spPr>
          <a:xfrm>
            <a:off x="8058240" y="599760"/>
            <a:ext cx="3686400" cy="58158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Rectangle 7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Rectangle 8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ftr" idx="7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sldNum" idx="8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D29D22B-CB2D-42F7-A43E-0F215F3665A1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9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3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dt" idx="10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2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Rectangle 7"/>
          <p:cNvSpPr/>
          <p:nvPr/>
        </p:nvSpPr>
        <p:spPr>
          <a:xfrm>
            <a:off x="447840" y="5141880"/>
            <a:ext cx="11289960" cy="12578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1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12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20D2F93-6C21-4072-93C0-7608DAE1732D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3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0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ftr" idx="14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sldNum" idx="15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D4857D4-32A1-4A6D-B780-AA0A9A2543F1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 idx="16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3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ftr" idx="17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sldNum" idx="18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4F47827-70F3-4B61-8EAA-AB8D62371D86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19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0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ftr" idx="20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5" name="PlaceHolder 5"/>
          <p:cNvSpPr>
            <a:spLocks noGrp="1"/>
          </p:cNvSpPr>
          <p:nvPr>
            <p:ph type="sldNum" idx="21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CC23BD4-8A26-40FE-B02B-8B784EF919E1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dt" idx="22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Rectangle 9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Rectangle 10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3" name="Picture 7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10485000" y="6437880"/>
            <a:ext cx="1124640" cy="36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ftr" idx="23"/>
          </p:nvPr>
        </p:nvSpPr>
        <p:spPr>
          <a:xfrm>
            <a:off x="581040" y="6423840"/>
            <a:ext cx="691596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sldNum" idx="24"/>
          </p:nvPr>
        </p:nvSpPr>
        <p:spPr>
          <a:xfrm>
            <a:off x="10558440" y="6423840"/>
            <a:ext cx="1051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93A0FFA-AA0C-49BB-A10C-D55815709A24}" type="slidenum">
              <a:rPr lang="en-US" sz="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‹#›</a:t>
            </a:fld>
            <a:endParaRPr lang="en-IN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25"/>
          </p:nvPr>
        </p:nvSpPr>
        <p:spPr>
          <a:xfrm>
            <a:off x="7606080" y="642384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machine-predictive-maintenance-classification" TargetMode="Externa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060789" y="426105"/>
            <a:ext cx="9142920" cy="97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cap="all" dirty="0">
                <a:solidFill>
                  <a:schemeClr val="accent1"/>
                </a:solidFill>
                <a:uFillTx/>
                <a:latin typeface="Arial"/>
              </a:rPr>
              <a:t>PROJECT TITLE</a:t>
            </a:r>
            <a:endParaRPr lang="en-IN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TextBox 2"/>
          <p:cNvSpPr/>
          <p:nvPr/>
        </p:nvSpPr>
        <p:spPr>
          <a:xfrm>
            <a:off x="-533640" y="1638000"/>
            <a:ext cx="12725640" cy="10757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Smart Maintenance: Predicting Machine Failures Using AI (Predictive Maintenance of Industrial Machinery)</a:t>
            </a:r>
            <a:endParaRPr lang="en-IN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TextBox 3"/>
          <p:cNvSpPr/>
          <p:nvPr/>
        </p:nvSpPr>
        <p:spPr>
          <a:xfrm>
            <a:off x="1504669" y="4205791"/>
            <a:ext cx="8699040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Presented By: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AutoNum type="arabicPeriod"/>
            </a:pPr>
            <a:r>
              <a:rPr lang="en-US" sz="20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Sri Kumar </a:t>
            </a:r>
            <a:r>
              <a:rPr lang="en-US" sz="2000" b="1" u="none" strike="noStrike" dirty="0" err="1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Muppidi</a:t>
            </a:r>
            <a:r>
              <a:rPr lang="en-US" sz="20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 – </a:t>
            </a:r>
            <a:r>
              <a:rPr lang="en-US" sz="2000" b="1" u="none" strike="noStrike" dirty="0" err="1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Malla</a:t>
            </a:r>
            <a:r>
              <a:rPr lang="en-US" sz="20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Arial"/>
              </a:rPr>
              <a:t> Reddy College Of Engineering-CSE-DS</a:t>
            </a:r>
          </a:p>
          <a:p>
            <a:pPr defTabSz="914400">
              <a:lnSpc>
                <a:spcPct val="10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Github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repository link:- https://github.com/Srikumarsk/IBM-Final-project/tree/main</a:t>
            </a:r>
            <a:endParaRPr lang="en-US" sz="2000" b="1" u="none" strike="noStrike" dirty="0">
              <a:solidFill>
                <a:schemeClr val="accent1">
                  <a:lumMod val="75000"/>
                </a:schemeClr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Integrate deep learning models (e.g., LSTM) for time-series sensor data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Extend the system to include more types of equipment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Integrate with IoT platforms for automated alerts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Improve model with live feedback loop from the factory floor.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IN" sz="17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Title 4"/>
          <p:cNvSpPr/>
          <p:nvPr/>
        </p:nvSpPr>
        <p:spPr>
          <a:xfrm>
            <a:off x="535680" y="844560"/>
            <a:ext cx="11028600" cy="52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77500" lnSpcReduction="19999"/>
          </a:bodyPr>
          <a:lstStyle/>
          <a:p>
            <a:pPr defTabSz="457200">
              <a:lnSpc>
                <a:spcPct val="100000"/>
              </a:lnSpc>
            </a:pPr>
            <a:r>
              <a:rPr lang="en-US" sz="4400" b="1" u="none" strike="noStrike" cap="all">
                <a:solidFill>
                  <a:schemeClr val="accent1"/>
                </a:solidFill>
                <a:uFillTx/>
                <a:latin typeface="Arial"/>
              </a:rPr>
              <a:t>Future scope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77500" lnSpcReduction="19999"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 cap="all">
                <a:solidFill>
                  <a:schemeClr val="accent1"/>
                </a:solidFill>
                <a:uFillTx/>
                <a:latin typeface="Arial"/>
                <a:ea typeface="Franklin Gothic Demi"/>
              </a:rPr>
              <a:t>References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2400" b="0" u="none" strike="noStrike">
                <a:solidFill>
                  <a:srgbClr val="0F0F0F"/>
                </a:solidFill>
                <a:uFillTx/>
                <a:latin typeface="Franklin Gothic Book"/>
                <a:ea typeface="Franklin Gothic Book"/>
                <a:hlinkClick r:id="rId2"/>
              </a:rPr>
              <a:t>https://www.kaggle.com/datasets/shivamb/machine-predictive-maintenance-classification</a:t>
            </a:r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2400" b="0" u="none" strike="noStrik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IBM Cloud Documentation</a:t>
            </a:r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800" b="0" u="none" strike="noStrike" cap="all">
                <a:solidFill>
                  <a:schemeClr val="accent1"/>
                </a:solidFill>
                <a:uFillTx/>
                <a:latin typeface="Franklin Gothic Demi"/>
              </a:rPr>
              <a:t>IBM Certifications</a:t>
            </a:r>
            <a:endParaRPr lang="en-IN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432000" indent="-324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n-IN" sz="17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Screenshot/ credly certificate( getting started with ai)</a:t>
            </a:r>
            <a:endParaRPr lang="en-IN" sz="17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2" name="Picture 241"/>
          <p:cNvPicPr/>
          <p:nvPr/>
        </p:nvPicPr>
        <p:blipFill>
          <a:blip r:embed="rId2"/>
          <a:stretch/>
        </p:blipFill>
        <p:spPr>
          <a:xfrm>
            <a:off x="900000" y="1302120"/>
            <a:ext cx="9720000" cy="48942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800" b="0" u="none" strike="noStrike" cap="all">
                <a:solidFill>
                  <a:schemeClr val="accent1"/>
                </a:solidFill>
                <a:uFillTx/>
                <a:latin typeface="Franklin Gothic Demi"/>
              </a:rPr>
              <a:t>IBM Certifications</a:t>
            </a:r>
            <a:endParaRPr lang="en-IN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17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Screenshot/ credly certificate( Journey to Cloud)</a:t>
            </a:r>
            <a:endParaRPr lang="en-IN" sz="17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900000" y="1231200"/>
            <a:ext cx="9360000" cy="4965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800" b="0" u="none" strike="noStrike" cap="all">
                <a:solidFill>
                  <a:schemeClr val="accent1"/>
                </a:solidFill>
                <a:uFillTx/>
                <a:latin typeface="Franklin Gothic Demi"/>
              </a:rPr>
              <a:t>IBM Certifications</a:t>
            </a:r>
            <a:endParaRPr lang="en-IN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17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Screenshot/ credly certificate( RAG Lab)</a:t>
            </a:r>
            <a:endParaRPr lang="en-IN" sz="17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8" name="Picture 247"/>
          <p:cNvPicPr/>
          <p:nvPr/>
        </p:nvPicPr>
        <p:blipFill>
          <a:blip r:embed="rId2"/>
          <a:stretch/>
        </p:blipFill>
        <p:spPr>
          <a:xfrm>
            <a:off x="943920" y="1231200"/>
            <a:ext cx="8820000" cy="4676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463040" y="2766240"/>
            <a:ext cx="92977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u="none" strike="noStrike" cap="all">
                <a:solidFill>
                  <a:srgbClr val="002060"/>
                </a:solidFill>
                <a:uFillTx/>
                <a:latin typeface="Arial"/>
              </a:rPr>
              <a:t>THANK YOU</a:t>
            </a:r>
            <a:endParaRPr lang="en-IN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49600" y="55836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u="none" strike="noStrike" cap="all">
                <a:solidFill>
                  <a:srgbClr val="002060"/>
                </a:solidFill>
                <a:uFillTx/>
                <a:latin typeface="Arial"/>
              </a:rPr>
              <a:t>OUTLINE</a:t>
            </a:r>
            <a:endParaRPr lang="en-IN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1017800" cy="52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  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Problem Statement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Proposed System/Solution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System Development Approach </a:t>
            </a: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(Technology Used) 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Algorithm &amp; Deployment  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Result (Output Image)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Conclusion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Future Scope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"/>
                <a:ea typeface="Franklin Gothic Book"/>
              </a:rPr>
              <a:t>References</a:t>
            </a:r>
            <a:endParaRPr lang="en-IN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IN" sz="17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77500" lnSpcReduction="19999"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 cap="all">
                <a:solidFill>
                  <a:schemeClr val="accent1"/>
                </a:solidFill>
                <a:uFillTx/>
                <a:latin typeface="Arial"/>
              </a:rPr>
              <a:t>Problem Statement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2520" y="123768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432000" indent="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IN" sz="2200" b="0" u="none" strike="noStrike">
                <a:solidFill>
                  <a:srgbClr val="000000"/>
                </a:solidFill>
                <a:uFillTx/>
                <a:latin typeface="Arial"/>
              </a:rPr>
              <a:t>In today’s industrial environment, unexpected machine breakdowns can cause serious disruptions, leading to costly downtime and delays. Often, maintenance is done only after a problem occurs, which means issues like tool wear, overheating, or power faults aren’t caught early. This reactive approach not only wastes resources but also affects overall efficiency. There’s a growing need for a smarter system that can monitor machines in real time, understand patterns in sensor data, and predict failures before they happen—helping industries take action before it’s too late.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77500" lnSpcReduction="19999"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 cap="all">
                <a:solidFill>
                  <a:schemeClr val="accent1"/>
                </a:solidFill>
                <a:uFillTx/>
                <a:latin typeface="Arial"/>
              </a:rPr>
              <a:t>Proposed Solution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10320" y="1260000"/>
            <a:ext cx="11612520" cy="5562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IN" sz="1600" b="1" u="none" strike="noStrike">
                <a:solidFill>
                  <a:srgbClr val="000000"/>
                </a:solidFill>
                <a:uFillTx/>
                <a:latin typeface="Arial"/>
              </a:rPr>
              <a:t>The system is designed to predict machinery failures in advance using machine learning and cloud deployment.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IN" sz="1600" b="1" u="none" strike="noStrike">
                <a:solidFill>
                  <a:srgbClr val="000000"/>
                </a:solidFill>
                <a:uFillTx/>
                <a:latin typeface="Arial"/>
              </a:rPr>
              <a:t>Dataset Source: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200" b="0" u="none" strike="noStrike">
                <a:solidFill>
                  <a:srgbClr val="000000"/>
                </a:solidFill>
                <a:uFillTx/>
                <a:latin typeface="Arial"/>
              </a:rPr>
              <a:t>The predictive model is trained on the publicly available Kaggle Predictive Maintenance dataset, which includes real-world sensor data.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IN" sz="1600" b="1" u="none" strike="noStrike">
                <a:solidFill>
                  <a:srgbClr val="000000"/>
                </a:solidFill>
                <a:uFillTx/>
                <a:latin typeface="Arial"/>
              </a:rPr>
              <a:t>Data Collection &amp; Preprocessing: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200" b="0" u="none" strike="noStrike">
                <a:solidFill>
                  <a:srgbClr val="000000"/>
                </a:solidFill>
                <a:uFillTx/>
                <a:latin typeface="Arial"/>
              </a:rPr>
              <a:t>Use historical sensor readings such as air temperature, process temperature, rotational speed, torque, and tool wear.</a:t>
            </a: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200" b="0" u="none" strike="noStrike">
                <a:solidFill>
                  <a:srgbClr val="000000"/>
                </a:solidFill>
                <a:uFillTx/>
                <a:latin typeface="Arial"/>
              </a:rPr>
              <a:t>Clean the data, handle missing values, and perform feature scaling and encoding.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IN" sz="1600" b="1" u="none" strike="noStrike">
                <a:solidFill>
                  <a:srgbClr val="000000"/>
                </a:solidFill>
                <a:uFillTx/>
                <a:latin typeface="Arial"/>
              </a:rPr>
              <a:t>Model Development: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200" b="0" u="none" strike="noStrike">
                <a:solidFill>
                  <a:srgbClr val="000000"/>
                </a:solidFill>
                <a:uFillTx/>
                <a:latin typeface="Arial"/>
              </a:rPr>
              <a:t>Train a classification model (Random Forest) to detect and classify machine failure types.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IN" sz="1600" b="1" u="none" strike="noStrike">
                <a:solidFill>
                  <a:srgbClr val="000000"/>
                </a:solidFill>
                <a:uFillTx/>
                <a:latin typeface="Arial"/>
              </a:rPr>
              <a:t>Deployment Platform: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200" b="0" u="none" strike="noStrike">
                <a:solidFill>
                  <a:srgbClr val="000000"/>
                </a:solidFill>
                <a:uFillTx/>
                <a:latin typeface="Arial"/>
              </a:rPr>
              <a:t>The entire system is developed and deployed on IBM Cloud Lite using IBM Watson Studio for model training, evaluation, and serving</a:t>
            </a:r>
            <a:r>
              <a:rPr lang="en-IN" sz="1000" b="0" u="none" strike="noStrike">
                <a:solidFill>
                  <a:srgbClr val="000000"/>
                </a:solidFill>
                <a:uFillTx/>
                <a:latin typeface="Arial"/>
              </a:rPr>
              <a:t>.</a:t>
            </a: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IN" sz="1600" b="1" u="none" strike="noStrike">
                <a:solidFill>
                  <a:srgbClr val="000000"/>
                </a:solidFill>
                <a:uFillTx/>
                <a:latin typeface="Arial"/>
              </a:rPr>
              <a:t>Output: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200" b="0" u="none" strike="noStrike">
                <a:solidFill>
                  <a:srgbClr val="000000"/>
                </a:solidFill>
                <a:uFillTx/>
                <a:latin typeface="Arial"/>
              </a:rPr>
              <a:t>Real-time prediction of machine failure types to enable timely maintenance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81040" y="6624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77500" lnSpcReduction="19999"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 cap="all">
                <a:solidFill>
                  <a:schemeClr val="accent1"/>
                </a:solidFill>
                <a:uFillTx/>
                <a:latin typeface="Arial"/>
                <a:ea typeface="Franklin Gothic Demi"/>
              </a:rPr>
              <a:t>System  Approach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81040" y="130212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IN" sz="1800" b="1" u="none" strike="noStrik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System Requirements: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600" b="0" u="none" strike="noStrik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Sensor data (temperature, vibration, etc.)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600" b="0" u="none" strike="noStrik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IBM Cloud Lite environment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IN" sz="1800" b="1" u="none" strike="noStrik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Libraries/Tools Required: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600" b="0" u="none" strike="noStrik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IBM Watsonx.ai  Studio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5983B0"/>
              </a:buClr>
              <a:buSzPct val="80000"/>
              <a:buFont typeface="Wingdings" charset="2"/>
              <a:buChar char=""/>
              <a:tabLst>
                <a:tab pos="0" algn="l"/>
              </a:tabLst>
            </a:pPr>
            <a:r>
              <a:rPr lang="en-IN" sz="1600" b="0" u="none" strike="noStrike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Runtime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77500" lnSpcReduction="19999"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 cap="all">
                <a:solidFill>
                  <a:schemeClr val="accent1"/>
                </a:solidFill>
                <a:uFillTx/>
                <a:latin typeface="Arial"/>
                <a:ea typeface="Franklin Gothic Demi"/>
              </a:rPr>
              <a:t>Algorithm &amp; Deployment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11028600" cy="522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30528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Algorithm Selection: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Random Forest / XGBoost / SVM for failure classification</a:t>
            </a:r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Data Input: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Real-time operational data (air temperature, process temperature, torque, tool wear, etc.)</a:t>
            </a:r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Training Process: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Dataset split into training and test sets</a:t>
            </a:r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Feature scaling and encoding</a:t>
            </a:r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Hyperparameter tuning via cross-validation</a:t>
            </a:r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16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Deployment: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Trained model is deployed on IBM Cloud as an API</a:t>
            </a:r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Franklin Gothic Book"/>
              </a:rPr>
              <a:t>Real-time data can be passed for predictions</a:t>
            </a:r>
            <a:endParaRPr lang="en-IN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77500" lnSpcReduction="19999"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 cap="all">
                <a:solidFill>
                  <a:schemeClr val="accent1"/>
                </a:solidFill>
                <a:uFillTx/>
                <a:latin typeface="Arial"/>
                <a:ea typeface="Franklin Gothic Demi"/>
              </a:rPr>
              <a:t>Result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0" name="Picture 229"/>
          <p:cNvPicPr/>
          <p:nvPr/>
        </p:nvPicPr>
        <p:blipFill>
          <a:blip r:embed="rId2"/>
          <a:stretch/>
        </p:blipFill>
        <p:spPr>
          <a:xfrm>
            <a:off x="720000" y="1440000"/>
            <a:ext cx="10620000" cy="36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1" name="Picture 230"/>
          <p:cNvPicPr/>
          <p:nvPr/>
        </p:nvPicPr>
        <p:blipFill>
          <a:blip r:embed="rId3"/>
          <a:stretch/>
        </p:blipFill>
        <p:spPr>
          <a:xfrm>
            <a:off x="720000" y="4320000"/>
            <a:ext cx="10620000" cy="1980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76000" y="712800"/>
            <a:ext cx="1102860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 cap="all">
                <a:solidFill>
                  <a:schemeClr val="accent1"/>
                </a:solidFill>
                <a:uFillTx/>
                <a:latin typeface="Arial"/>
                <a:ea typeface="Franklin Gothic Demi"/>
              </a:rPr>
              <a:t>Result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3" name="Picture 232"/>
          <p:cNvPicPr/>
          <p:nvPr/>
        </p:nvPicPr>
        <p:blipFill>
          <a:blip r:embed="rId2"/>
          <a:srcRect t="13971"/>
          <a:stretch/>
        </p:blipFill>
        <p:spPr>
          <a:xfrm>
            <a:off x="666360" y="1338120"/>
            <a:ext cx="7973640" cy="4421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600" cy="52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77500" lnSpcReduction="19999"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u="none" strike="noStrike" cap="all">
                <a:solidFill>
                  <a:schemeClr val="accent1"/>
                </a:solidFill>
                <a:uFillTx/>
                <a:latin typeface="Arial"/>
                <a:ea typeface="Franklin Gothic Demi"/>
              </a:rPr>
              <a:t>Conclusion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11028600" cy="467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0528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IN" sz="2000" b="0" u="none" strike="noStrike" dirty="0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The predictive maintenance model effectively anticipates equipment failures, allowing timely interventions. This leads to: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2000" b="0" u="none" strike="noStrike" dirty="0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Reduced machine downtime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2000" b="0" u="none" strike="noStrike" dirty="0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Lower maintenance costs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IN" sz="2000" b="0" u="none" strike="noStrike" dirty="0">
                <a:solidFill>
                  <a:srgbClr val="0F0F0F"/>
                </a:solidFill>
                <a:uFillTx/>
                <a:latin typeface="Franklin Gothic Book"/>
                <a:ea typeface="Franklin Gothic Book"/>
              </a:rPr>
              <a:t>Enhanced production efficiency</a:t>
            </a:r>
            <a:endParaRPr lang="en-US" sz="2000" b="0" u="none" strike="noStrike" dirty="0">
              <a:solidFill>
                <a:srgbClr val="0F0F0F"/>
              </a:solidFill>
              <a:uFillTx/>
              <a:latin typeface="Franklin Gothic Book"/>
              <a:ea typeface="Franklin Gothic Book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2000" b="1" dirty="0" err="1">
                <a:solidFill>
                  <a:srgbClr val="000000"/>
                </a:solidFill>
                <a:latin typeface="Arial"/>
              </a:rPr>
              <a:t>Github</a:t>
            </a:r>
            <a:r>
              <a:rPr lang="en-US" sz="2000" b="1">
                <a:solidFill>
                  <a:srgbClr val="000000"/>
                </a:solidFill>
                <a:latin typeface="Arial"/>
              </a:rPr>
              <a:t> Repository Link:- https://github.com/Srikumarsk/IBM-Final-project/tree/main</a:t>
            </a:r>
            <a:endParaRPr lang="en-IN" sz="2000" b="1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</a:majorFont>
      <a:minorFont>
        <a:latin typeface="Franklin Gothic Book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123</TotalTime>
  <Words>805</Words>
  <Application>Microsoft Office PowerPoint</Application>
  <PresentationFormat>Widescreen</PresentationFormat>
  <Paragraphs>65</Paragraphs>
  <Slides>15</Slides>
  <Notes>0</Notes>
  <HiddenSlides>0</HiddenSlides>
  <ScaleCrop>false</ScaleCrop>
  <HeadingPairs>
    <vt:vector size="4" baseType="variant">
      <vt:variant>
        <vt:lpstr>Theme</vt:lpstr>
      </vt:variant>
      <vt:variant>
        <vt:i4>23</vt:i4>
      </vt:variant>
      <vt:variant>
        <vt:lpstr>Slide Titles</vt:lpstr>
      </vt:variant>
      <vt:variant>
        <vt:i4>15</vt:i4>
      </vt:variant>
    </vt:vector>
  </HeadingPairs>
  <TitlesOfParts>
    <vt:vector size="38" baseType="lpstr"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subject/>
  <dc:creator>Vaibhav Ostwal</dc:creator>
  <dc:description/>
  <cp:lastModifiedBy>Sri kumar Muppidi</cp:lastModifiedBy>
  <cp:revision>35</cp:revision>
  <dcterms:created xsi:type="dcterms:W3CDTF">2021-05-26T16:50:10Z</dcterms:created>
  <dcterms:modified xsi:type="dcterms:W3CDTF">2025-08-04T17:12:03Z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