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r>
          <p:cNvPicPr>
            <a:picLocks noChangeAspect="1"/>
          </p:cNvPicPr>
          <p:nvPr/>
        </p:nvPicPr>
        <p:blipFill>
          <a:blip r:embed="rId2"/>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sp>
      <p:sp>
        <p:nvSpPr>
          <p:cNvPr id="6" name="Text 2"/>
          <p:cNvSpPr/>
          <p:nvPr/>
        </p:nvSpPr>
        <p:spPr>
          <a:xfrm>
            <a:off x="2037993" y="1876425"/>
            <a:ext cx="10554414" cy="2083118"/>
          </a:xfrm>
          <a:prstGeom prst="rect">
            <a:avLst/>
          </a:prstGeom>
          <a:noFill/>
          <a:ln/>
        </p:spPr>
        <p:txBody>
          <a:bodyPr wrap="squar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Consider Incorporation of Automated Recovery Scripts or Proactive Monitoring for Quicker Response during Disasters</a:t>
            </a:r>
            <a:endParaRPr lang="en-US" sz="4374" dirty="0"/>
          </a:p>
        </p:txBody>
      </p:sp>
      <p:sp>
        <p:nvSpPr>
          <p:cNvPr id="7" name="Text 3"/>
          <p:cNvSpPr/>
          <p:nvPr/>
        </p:nvSpPr>
        <p:spPr>
          <a:xfrm>
            <a:off x="2037993" y="4292798"/>
            <a:ext cx="10554414" cy="1421606"/>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Ensuring efficient response during disasters is crucial for business continuity. This document explores the benefits of incorporating automated recovery scripts and proactive monitoring in disaster recovery strategies. Discover how these measures can expedite response times, minimize downtime, and safeguard your business.</a:t>
            </a:r>
            <a:endParaRPr lang="en-US" sz="1750" dirty="0"/>
          </a:p>
        </p:txBody>
      </p:sp>
      <p:sp>
        <p:nvSpPr>
          <p:cNvPr id="8" name="Shape 4"/>
          <p:cNvSpPr/>
          <p:nvPr/>
        </p:nvSpPr>
        <p:spPr>
          <a:xfrm>
            <a:off x="2037993" y="5980986"/>
            <a:ext cx="355402" cy="355402"/>
          </a:xfrm>
          <a:prstGeom prst="roundRect">
            <a:avLst>
              <a:gd name="adj" fmla="val 25726039"/>
            </a:avLst>
          </a:prstGeom>
          <a:solidFill>
            <a:srgbClr val="1493E1"/>
          </a:solidFill>
          <a:ln w="7620">
            <a:solidFill>
              <a:srgbClr val="FFFFFF"/>
            </a:solidFill>
            <a:prstDash val="solid"/>
          </a:ln>
        </p:spPr>
      </p:sp>
      <p:sp>
        <p:nvSpPr>
          <p:cNvPr id="9" name="Text 5"/>
          <p:cNvSpPr/>
          <p:nvPr/>
        </p:nvSpPr>
        <p:spPr>
          <a:xfrm>
            <a:off x="2131814" y="5975866"/>
            <a:ext cx="167640" cy="365760"/>
          </a:xfrm>
          <a:prstGeom prst="rect">
            <a:avLst/>
          </a:prstGeom>
          <a:noFill/>
          <a:ln/>
        </p:spPr>
        <p:txBody>
          <a:bodyPr wrap="none" rtlCol="0" anchor="t"/>
          <a:lstStyle/>
          <a:p>
            <a:pPr algn="ctr" indent="0" marL="0">
              <a:lnSpc>
                <a:spcPts val="2880"/>
              </a:lnSpc>
              <a:buNone/>
            </a:pPr>
            <a:r>
              <a:rPr lang="en-US" sz="1152" dirty="0">
                <a:solidFill>
                  <a:srgbClr val="FFFFFF"/>
                </a:solidFill>
                <a:latin typeface="Lato" pitchFamily="34" charset="0"/>
                <a:ea typeface="Lato" pitchFamily="34" charset="-122"/>
                <a:cs typeface="Lato" pitchFamily="34" charset="-120"/>
              </a:rPr>
              <a:t>sb</a:t>
            </a:r>
            <a:endParaRPr lang="en-US" sz="1152" dirty="0"/>
          </a:p>
        </p:txBody>
      </p:sp>
      <p:sp>
        <p:nvSpPr>
          <p:cNvPr id="10" name="Text 6"/>
          <p:cNvSpPr/>
          <p:nvPr/>
        </p:nvSpPr>
        <p:spPr>
          <a:xfrm>
            <a:off x="2504480" y="5964317"/>
            <a:ext cx="1775460" cy="388858"/>
          </a:xfrm>
          <a:prstGeom prst="rect">
            <a:avLst/>
          </a:prstGeom>
          <a:noFill/>
          <a:ln/>
        </p:spPr>
        <p:txBody>
          <a:bodyPr wrap="none" rtlCol="0" anchor="t"/>
          <a:lstStyle/>
          <a:p>
            <a:pPr algn="l" indent="0" marL="0">
              <a:lnSpc>
                <a:spcPts val="3062"/>
              </a:lnSpc>
              <a:buNone/>
            </a:pPr>
            <a:r>
              <a:rPr lang="en-US" sz="2187" b="1" dirty="0">
                <a:solidFill>
                  <a:srgbClr val="272525"/>
                </a:solidFill>
                <a:latin typeface="Lato" pitchFamily="34" charset="0"/>
                <a:ea typeface="Lato" pitchFamily="34" charset="-122"/>
                <a:cs typeface="Lato" pitchFamily="34" charset="-120"/>
              </a:rPr>
              <a:t>by srila baskar</a:t>
            </a:r>
            <a:endParaRPr lang="en-US" sz="2187"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2834640"/>
            <a:ext cx="4443889"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Introduction</a:t>
            </a:r>
            <a:endParaRPr lang="en-US" sz="4374" dirty="0"/>
          </a:p>
        </p:txBody>
      </p:sp>
      <p:sp>
        <p:nvSpPr>
          <p:cNvPr id="5" name="Text 2"/>
          <p:cNvSpPr/>
          <p:nvPr/>
        </p:nvSpPr>
        <p:spPr>
          <a:xfrm>
            <a:off x="2037993" y="3973354"/>
            <a:ext cx="10554414" cy="1421606"/>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In today's fast-paced business landscape, the importance of disaster recovery cannot be emphasized enough. Disruptions caused by natural disasters, cyberattacks, or hardware failures can result in significant financial losses and damage to reputation. To mitigate these risks, businesses need efficient response mechanisms to swiftly recover from such events.</a:t>
            </a:r>
            <a:endParaRPr lang="en-US" sz="1750"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2834640"/>
            <a:ext cx="6957060"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Automated Recovery Scripts</a:t>
            </a:r>
            <a:endParaRPr lang="en-US" sz="4374" dirty="0"/>
          </a:p>
        </p:txBody>
      </p:sp>
      <p:sp>
        <p:nvSpPr>
          <p:cNvPr id="5" name="Text 2"/>
          <p:cNvSpPr/>
          <p:nvPr/>
        </p:nvSpPr>
        <p:spPr>
          <a:xfrm>
            <a:off x="2037993" y="3973354"/>
            <a:ext cx="10554414" cy="1421606"/>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Automated recovery scripts are predefined sets of instructions that enable systems to automatically restore critical functionalities in the event of a disaster. By automating the recovery process, businesses can minimize human error, reduce downtime, and restore operations quickly. Examples include database replication, failover systems, and automated data backup and restoration.</a:t>
            </a:r>
            <a:endParaRPr lang="en-US" sz="1750"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371124"/>
            <a:ext cx="10554414" cy="1388745"/>
          </a:xfrm>
          <a:prstGeom prst="rect">
            <a:avLst/>
          </a:prstGeom>
          <a:noFill/>
          <a:ln/>
        </p:spPr>
        <p:txBody>
          <a:bodyPr wrap="squar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Benefits of Incorporating Automated Recovery Scripts</a:t>
            </a:r>
            <a:endParaRPr lang="en-US" sz="4374" dirty="0"/>
          </a:p>
        </p:txBody>
      </p:sp>
      <p:sp>
        <p:nvSpPr>
          <p:cNvPr id="5" name="Shape 2"/>
          <p:cNvSpPr/>
          <p:nvPr/>
        </p:nvSpPr>
        <p:spPr>
          <a:xfrm>
            <a:off x="2037993" y="3377803"/>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3419475"/>
            <a:ext cx="144780" cy="416481"/>
          </a:xfrm>
          <a:prstGeom prst="rect">
            <a:avLst/>
          </a:prstGeom>
          <a:noFill/>
          <a:ln/>
        </p:spPr>
        <p:txBody>
          <a:bodyPr wrap="none" rtlCol="0" anchor="t"/>
          <a:lstStyle/>
          <a:p>
            <a:pPr algn="ctr" indent="0" marL="0">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7" name="Text 4"/>
          <p:cNvSpPr/>
          <p:nvPr/>
        </p:nvSpPr>
        <p:spPr>
          <a:xfrm>
            <a:off x="2760107" y="3454122"/>
            <a:ext cx="248412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Enhanced Efficiency</a:t>
            </a:r>
            <a:endParaRPr lang="en-US" sz="2187" dirty="0"/>
          </a:p>
        </p:txBody>
      </p:sp>
      <p:sp>
        <p:nvSpPr>
          <p:cNvPr id="8" name="Text 5"/>
          <p:cNvSpPr/>
          <p:nvPr/>
        </p:nvSpPr>
        <p:spPr>
          <a:xfrm>
            <a:off x="2760107" y="4023479"/>
            <a:ext cx="2647950" cy="2487811"/>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Automating the recovery process eliminates manual intervention, reducing the time required to restore business operations. This enables teams to focus on other critical tasks.</a:t>
            </a:r>
            <a:endParaRPr lang="en-US" sz="1750" dirty="0"/>
          </a:p>
        </p:txBody>
      </p:sp>
      <p:sp>
        <p:nvSpPr>
          <p:cNvPr id="9" name="Shape 6"/>
          <p:cNvSpPr/>
          <p:nvPr/>
        </p:nvSpPr>
        <p:spPr>
          <a:xfrm>
            <a:off x="5630228" y="3377803"/>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3419475"/>
            <a:ext cx="190500" cy="416481"/>
          </a:xfrm>
          <a:prstGeom prst="rect">
            <a:avLst/>
          </a:prstGeom>
          <a:noFill/>
          <a:ln/>
        </p:spPr>
        <p:txBody>
          <a:bodyPr wrap="none" rtlCol="0" anchor="t"/>
          <a:lstStyle/>
          <a:p>
            <a:pPr algn="ctr" indent="0" marL="0">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1" name="Text 8"/>
          <p:cNvSpPr/>
          <p:nvPr/>
        </p:nvSpPr>
        <p:spPr>
          <a:xfrm>
            <a:off x="6352342" y="3454122"/>
            <a:ext cx="2647950" cy="694373"/>
          </a:xfrm>
          <a:prstGeom prst="rect">
            <a:avLst/>
          </a:prstGeom>
          <a:noFill/>
          <a:ln/>
        </p:spPr>
        <p:txBody>
          <a:bodyPr wrap="squar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Minimized Downtime</a:t>
            </a:r>
            <a:endParaRPr lang="en-US" sz="2187" dirty="0"/>
          </a:p>
        </p:txBody>
      </p:sp>
      <p:sp>
        <p:nvSpPr>
          <p:cNvPr id="12" name="Text 9"/>
          <p:cNvSpPr/>
          <p:nvPr/>
        </p:nvSpPr>
        <p:spPr>
          <a:xfrm>
            <a:off x="6352342" y="4370665"/>
            <a:ext cx="2647950" cy="2487811"/>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With automated recovery scripts, systems can be brought back online swiftly, minimizing the impact of disruptions and reducing financial losses associated with downtime.</a:t>
            </a:r>
            <a:endParaRPr lang="en-US" sz="1750" dirty="0"/>
          </a:p>
        </p:txBody>
      </p:sp>
      <p:sp>
        <p:nvSpPr>
          <p:cNvPr id="13" name="Shape 10"/>
          <p:cNvSpPr/>
          <p:nvPr/>
        </p:nvSpPr>
        <p:spPr>
          <a:xfrm>
            <a:off x="9222462" y="3377803"/>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3419475"/>
            <a:ext cx="182880" cy="416481"/>
          </a:xfrm>
          <a:prstGeom prst="rect">
            <a:avLst/>
          </a:prstGeom>
          <a:noFill/>
          <a:ln/>
        </p:spPr>
        <p:txBody>
          <a:bodyPr wrap="none" rtlCol="0" anchor="t"/>
          <a:lstStyle/>
          <a:p>
            <a:pPr algn="ctr" indent="0" marL="0">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5" name="Text 12"/>
          <p:cNvSpPr/>
          <p:nvPr/>
        </p:nvSpPr>
        <p:spPr>
          <a:xfrm>
            <a:off x="9944576" y="3454122"/>
            <a:ext cx="2506980" cy="347186"/>
          </a:xfrm>
          <a:prstGeom prst="rect">
            <a:avLst/>
          </a:prstGeom>
          <a:noFill/>
          <a:ln/>
        </p:spPr>
        <p:txBody>
          <a:bodyPr wrap="none" rtlCol="0" anchor="t"/>
          <a:lstStyle/>
          <a:p>
            <a:pPr indent="0" marL="0">
              <a:lnSpc>
                <a:spcPts val="2734"/>
              </a:lnSpc>
              <a:buNone/>
            </a:pPr>
            <a:r>
              <a:rPr lang="en-US" sz="2187" dirty="0">
                <a:solidFill>
                  <a:srgbClr val="272525"/>
                </a:solidFill>
                <a:latin typeface="Gelasio" pitchFamily="34" charset="0"/>
                <a:ea typeface="Gelasio" pitchFamily="34" charset="-122"/>
                <a:cs typeface="Gelasio" pitchFamily="34" charset="-120"/>
              </a:rPr>
              <a:t>Improved Reliability</a:t>
            </a:r>
            <a:endParaRPr lang="en-US" sz="2187" dirty="0"/>
          </a:p>
        </p:txBody>
      </p:sp>
      <p:sp>
        <p:nvSpPr>
          <p:cNvPr id="16" name="Text 13"/>
          <p:cNvSpPr/>
          <p:nvPr/>
        </p:nvSpPr>
        <p:spPr>
          <a:xfrm>
            <a:off x="9944576" y="4023479"/>
            <a:ext cx="2647950" cy="2487811"/>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Automation ensures consistency in recovery procedures, reducing the risk of errors and ensuring that operations are restored to a known working state.</a:t>
            </a:r>
            <a:endParaRPr lang="en-US" sz="1750"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3012281"/>
            <a:ext cx="5219700"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Proactive Monitoring</a:t>
            </a:r>
            <a:endParaRPr lang="en-US" sz="4374" dirty="0"/>
          </a:p>
        </p:txBody>
      </p:sp>
      <p:sp>
        <p:nvSpPr>
          <p:cNvPr id="5" name="Text 2"/>
          <p:cNvSpPr/>
          <p:nvPr/>
        </p:nvSpPr>
        <p:spPr>
          <a:xfrm>
            <a:off x="2037993" y="4150995"/>
            <a:ext cx="10554414" cy="1066205"/>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Proactive monitoring involves continuously monitoring systems, network infrastructure, and applications to identify potential issues before they escalate into disasters. By monitoring crucial metrics and setting up alerts, businesses can detect early warning signs and take proactive measures to prevent damage.</a:t>
            </a:r>
            <a:endParaRPr lang="en-US" sz="1750"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271230"/>
            <a:ext cx="10554414" cy="1388745"/>
          </a:xfrm>
          <a:prstGeom prst="rect">
            <a:avLst/>
          </a:prstGeom>
          <a:noFill/>
          <a:ln/>
        </p:spPr>
        <p:txBody>
          <a:bodyPr wrap="squar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Benefits of Proactive Monitoring in Disaster Recovery</a:t>
            </a:r>
            <a:endParaRPr lang="en-US" sz="4374" dirty="0"/>
          </a:p>
        </p:txBody>
      </p:sp>
      <p:sp>
        <p:nvSpPr>
          <p:cNvPr id="5" name="Text 2"/>
          <p:cNvSpPr/>
          <p:nvPr/>
        </p:nvSpPr>
        <p:spPr>
          <a:xfrm>
            <a:off x="2037993" y="3215402"/>
            <a:ext cx="3156347" cy="832961"/>
          </a:xfrm>
          <a:prstGeom prst="rect">
            <a:avLst/>
          </a:prstGeom>
          <a:noFill/>
          <a:ln/>
        </p:spPr>
        <p:txBody>
          <a:bodyPr wrap="square" rtlCol="0" anchor="t"/>
          <a:lstStyle/>
          <a:p>
            <a:pPr indent="0" marL="0">
              <a:lnSpc>
                <a:spcPts val="3281"/>
              </a:lnSpc>
              <a:buNone/>
            </a:pPr>
            <a:r>
              <a:rPr lang="en-US" sz="2624" dirty="0">
                <a:solidFill>
                  <a:srgbClr val="312F2B"/>
                </a:solidFill>
                <a:latin typeface="Gelasio" pitchFamily="34" charset="0"/>
                <a:ea typeface="Gelasio" pitchFamily="34" charset="-122"/>
                <a:cs typeface="Gelasio" pitchFamily="34" charset="-120"/>
              </a:rPr>
              <a:t>Early Issue Detection</a:t>
            </a:r>
            <a:endParaRPr lang="en-US" sz="2624" dirty="0"/>
          </a:p>
        </p:txBody>
      </p:sp>
      <p:sp>
        <p:nvSpPr>
          <p:cNvPr id="6" name="Text 3"/>
          <p:cNvSpPr/>
          <p:nvPr/>
        </p:nvSpPr>
        <p:spPr>
          <a:xfrm>
            <a:off x="2037993" y="4270534"/>
            <a:ext cx="3156347" cy="2487811"/>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Proactive monitoring enables businesses to identify potential problems before they evolve into full-blown disasters. By detecting anomalies early on, prompt action can be taken to minimize the impact.</a:t>
            </a:r>
            <a:endParaRPr lang="en-US" sz="1750" dirty="0"/>
          </a:p>
        </p:txBody>
      </p:sp>
      <p:sp>
        <p:nvSpPr>
          <p:cNvPr id="7" name="Text 4"/>
          <p:cNvSpPr/>
          <p:nvPr/>
        </p:nvSpPr>
        <p:spPr>
          <a:xfrm>
            <a:off x="5743932" y="3215402"/>
            <a:ext cx="3156347" cy="832961"/>
          </a:xfrm>
          <a:prstGeom prst="rect">
            <a:avLst/>
          </a:prstGeom>
          <a:noFill/>
          <a:ln/>
        </p:spPr>
        <p:txBody>
          <a:bodyPr wrap="square" rtlCol="0" anchor="t"/>
          <a:lstStyle/>
          <a:p>
            <a:pPr indent="0" marL="0">
              <a:lnSpc>
                <a:spcPts val="3281"/>
              </a:lnSpc>
              <a:buNone/>
            </a:pPr>
            <a:r>
              <a:rPr lang="en-US" sz="2624" dirty="0">
                <a:solidFill>
                  <a:srgbClr val="312F2B"/>
                </a:solidFill>
                <a:latin typeface="Gelasio" pitchFamily="34" charset="0"/>
                <a:ea typeface="Gelasio" pitchFamily="34" charset="-122"/>
                <a:cs typeface="Gelasio" pitchFamily="34" charset="-120"/>
              </a:rPr>
              <a:t>Reduced Recovery Time</a:t>
            </a:r>
            <a:endParaRPr lang="en-US" sz="2624" dirty="0"/>
          </a:p>
        </p:txBody>
      </p:sp>
      <p:sp>
        <p:nvSpPr>
          <p:cNvPr id="8" name="Text 5"/>
          <p:cNvSpPr/>
          <p:nvPr/>
        </p:nvSpPr>
        <p:spPr>
          <a:xfrm>
            <a:off x="5743932" y="4270534"/>
            <a:ext cx="3156347" cy="2487811"/>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With proactive monitoring, issues can be addressed proactively, leading to faster response times during disasters. This results in reduced recovery time and minimized business interruption.</a:t>
            </a:r>
            <a:endParaRPr lang="en-US" sz="1750" dirty="0"/>
          </a:p>
        </p:txBody>
      </p:sp>
      <p:sp>
        <p:nvSpPr>
          <p:cNvPr id="9" name="Text 6"/>
          <p:cNvSpPr/>
          <p:nvPr/>
        </p:nvSpPr>
        <p:spPr>
          <a:xfrm>
            <a:off x="9449872" y="3215402"/>
            <a:ext cx="3156347" cy="832961"/>
          </a:xfrm>
          <a:prstGeom prst="rect">
            <a:avLst/>
          </a:prstGeom>
          <a:noFill/>
          <a:ln/>
        </p:spPr>
        <p:txBody>
          <a:bodyPr wrap="square" rtlCol="0" anchor="t"/>
          <a:lstStyle/>
          <a:p>
            <a:pPr indent="0" marL="0">
              <a:lnSpc>
                <a:spcPts val="3281"/>
              </a:lnSpc>
              <a:buNone/>
            </a:pPr>
            <a:r>
              <a:rPr lang="en-US" sz="2624" dirty="0">
                <a:solidFill>
                  <a:srgbClr val="312F2B"/>
                </a:solidFill>
                <a:latin typeface="Gelasio" pitchFamily="34" charset="0"/>
                <a:ea typeface="Gelasio" pitchFamily="34" charset="-122"/>
                <a:cs typeface="Gelasio" pitchFamily="34" charset="-120"/>
              </a:rPr>
              <a:t>Preventive Maintenance</a:t>
            </a:r>
            <a:endParaRPr lang="en-US" sz="2624" dirty="0"/>
          </a:p>
        </p:txBody>
      </p:sp>
      <p:sp>
        <p:nvSpPr>
          <p:cNvPr id="10" name="Text 7"/>
          <p:cNvSpPr/>
          <p:nvPr/>
        </p:nvSpPr>
        <p:spPr>
          <a:xfrm>
            <a:off x="9449872" y="4270534"/>
            <a:ext cx="3156347" cy="2487811"/>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By monitoring system health and performance, businesses can perform preventive maintenance, reducing the likelihood of downtime and ensuring the continuous operation of critical systems.</a:t>
            </a:r>
            <a:endParaRPr lang="en-US" sz="1750"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2237542"/>
            <a:ext cx="10554414" cy="1388745"/>
          </a:xfrm>
          <a:prstGeom prst="rect">
            <a:avLst/>
          </a:prstGeom>
          <a:noFill/>
          <a:ln/>
        </p:spPr>
        <p:txBody>
          <a:bodyPr wrap="squar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Strategies for Implementing Proactive Monitoring</a:t>
            </a:r>
            <a:endParaRPr lang="en-US" sz="4374" dirty="0"/>
          </a:p>
        </p:txBody>
      </p:sp>
      <p:sp>
        <p:nvSpPr>
          <p:cNvPr id="5" name="Text 2"/>
          <p:cNvSpPr/>
          <p:nvPr/>
        </p:nvSpPr>
        <p:spPr>
          <a:xfrm>
            <a:off x="2371249" y="4320540"/>
            <a:ext cx="10221158" cy="1421606"/>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Implementing proactive monitoring requires a systematic approach. Start by identifying the critical components and key performance indicators to monitor. Use monitoring tools to collect relevant data and establish thresholds for triggering alerts. Finally, ensure a well-defined incident response plan to address issues swiftly and effectively.</a:t>
            </a:r>
            <a:endParaRPr lang="en-US" sz="1750" dirty="0"/>
          </a:p>
        </p:txBody>
      </p:sp>
      <p:sp>
        <p:nvSpPr>
          <p:cNvPr id="6" name="Shape 3"/>
          <p:cNvSpPr/>
          <p:nvPr/>
        </p:nvSpPr>
        <p:spPr>
          <a:xfrm>
            <a:off x="2037993" y="4070628"/>
            <a:ext cx="44410" cy="1921431"/>
          </a:xfrm>
          <a:prstGeom prst="rect">
            <a:avLst/>
          </a:prstGeom>
          <a:solidFill>
            <a:srgbClr val="E5E5E0"/>
          </a:solidFill>
          <a:ln/>
        </p:spPr>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2834640"/>
            <a:ext cx="4443889" cy="694373"/>
          </a:xfrm>
          <a:prstGeom prst="rect">
            <a:avLst/>
          </a:prstGeom>
          <a:noFill/>
          <a:ln/>
        </p:spPr>
        <p:txBody>
          <a:bodyPr wrap="none" rtlCol="0" anchor="t"/>
          <a:lstStyle/>
          <a:p>
            <a:pPr indent="0" marL="0">
              <a:lnSpc>
                <a:spcPts val="5468"/>
              </a:lnSpc>
              <a:buNone/>
            </a:pPr>
            <a:r>
              <a:rPr lang="en-US" sz="4374" dirty="0">
                <a:solidFill>
                  <a:srgbClr val="312F2B"/>
                </a:solidFill>
                <a:latin typeface="Gelasio" pitchFamily="34" charset="0"/>
                <a:ea typeface="Gelasio" pitchFamily="34" charset="-122"/>
                <a:cs typeface="Gelasio" pitchFamily="34" charset="-120"/>
              </a:rPr>
              <a:t>Conclusion</a:t>
            </a:r>
            <a:endParaRPr lang="en-US" sz="4374" dirty="0"/>
          </a:p>
        </p:txBody>
      </p:sp>
      <p:sp>
        <p:nvSpPr>
          <p:cNvPr id="5" name="Text 2"/>
          <p:cNvSpPr/>
          <p:nvPr/>
        </p:nvSpPr>
        <p:spPr>
          <a:xfrm>
            <a:off x="2037993" y="3973354"/>
            <a:ext cx="10554414" cy="1421606"/>
          </a:xfrm>
          <a:prstGeom prst="rect">
            <a:avLst/>
          </a:prstGeom>
          <a:noFill/>
          <a:ln/>
        </p:spPr>
        <p:txBody>
          <a:bodyPr wrap="square" rtlCol="0" anchor="t"/>
          <a:lstStyle/>
          <a:p>
            <a:pPr indent="0" marL="0">
              <a:lnSpc>
                <a:spcPts val="2799"/>
              </a:lnSpc>
              <a:buNone/>
            </a:pPr>
            <a:r>
              <a:rPr lang="en-US" sz="1750" dirty="0">
                <a:solidFill>
                  <a:srgbClr val="272525"/>
                </a:solidFill>
                <a:latin typeface="Lato" pitchFamily="34" charset="0"/>
                <a:ea typeface="Lato" pitchFamily="34" charset="-122"/>
                <a:cs typeface="Lato" pitchFamily="34" charset="-120"/>
              </a:rPr>
              <a:t>Incorporating automated recovery scripts and proactive monitoring in your disaster recovery strategy can significantly enhance your organization's resilience. By embracing these measures, businesses can minimize the impact of disasters, maintain operations with minimal downtime, and ensure a seamless transition to normalcy.</a:t>
            </a:r>
            <a:endParaRPr lang="en-US" sz="1750" dirty="0"/>
          </a:p>
        </p:txBody>
      </p:sp>
      <p:pic>
        <p:nvPicPr>
          <p:cNvPr id="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2023-10-08T12:24:25Z</dcterms:created>
  <dcterms:modified xsi:type="dcterms:W3CDTF">2023-10-08T12:24:25Z</dcterms:modified>
</cp:coreProperties>
</file>