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4" r:id="rId4"/>
    <p:sldId id="261" r:id="rId5"/>
    <p:sldId id="275" r:id="rId6"/>
    <p:sldId id="276" r:id="rId7"/>
    <p:sldId id="262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0" r:id="rId16"/>
    <p:sldId id="285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4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04864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104864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5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10485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10486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8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76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48577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4857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104857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858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</a:t>
            </a:r>
            <a:r>
              <a:rPr lang="en-US" sz="4800" dirty="0"/>
              <a:t>Credit Card 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Fraud Detection</a:t>
            </a:r>
          </a:p>
        </p:txBody>
      </p:sp>
      <p:pic>
        <p:nvPicPr>
          <p:cNvPr id="2097153" name="Content Placeholder 3" descr="them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377" y="1009576"/>
            <a:ext cx="9147810" cy="57518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9FEF-9C03-474D-86EF-C564E649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Contd..…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84C611-BB2A-44A9-9B62-4417447141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173837"/>
            <a:ext cx="5384800" cy="332133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43D493-D49E-4988-A5E5-91C33C4DBC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1" y="1228943"/>
            <a:ext cx="5384800" cy="321111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9A13D-2AA8-4F75-887F-1CF7FB08E402}"/>
              </a:ext>
            </a:extLst>
          </p:cNvPr>
          <p:cNvSpPr txBox="1"/>
          <p:nvPr/>
        </p:nvSpPr>
        <p:spPr>
          <a:xfrm>
            <a:off x="2942702" y="489039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algorithm helps to isolate 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61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8E1E-384C-4A56-84B2-64CB83A1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087884"/>
          </a:xfrm>
        </p:spPr>
        <p:txBody>
          <a:bodyPr/>
          <a:lstStyle/>
          <a:p>
            <a:pPr algn="ctr"/>
            <a:r>
              <a:rPr lang="en-US" b="1" dirty="0"/>
              <a:t>   </a:t>
            </a:r>
            <a:r>
              <a:rPr lang="en-US" sz="3600" b="1" dirty="0"/>
              <a:t>Local Outlier Factor: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0C7037-4ADE-4EF1-8132-11AD3FB3A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62470"/>
            <a:ext cx="10972800" cy="4565280"/>
          </a:xfrm>
        </p:spPr>
        <p:txBody>
          <a:bodyPr/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This algorithm is an unsupervised outlier detection method which computes the local density deviation of a given data point with respect to its neighbors.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It considers as outlier samples that have a substantially lower density than their neighbors.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The number of neighbors considered, (parameter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n_neighbors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) is typically chosen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1) greater than the minimum number of objects a cluster has to contain, so that other objects can be local outliers relative to this cluster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2) smaller than the maximum number of close by objects that can potentially    be local outliers. In practice, such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informations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are generally not available, and taking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n_neighbors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=20 appears to work well in general.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8385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90FF9-13A5-477F-8093-ADDF9C07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…..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DF8F41-8F87-4A17-8961-CAAEB523E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" r="816"/>
          <a:stretch/>
        </p:blipFill>
        <p:spPr>
          <a:xfrm>
            <a:off x="1162974" y="1207363"/>
            <a:ext cx="3817399" cy="3431573"/>
          </a:xfrm>
          <a:ln>
            <a:solidFill>
              <a:schemeClr val="tx1"/>
            </a:solidFill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61CE29-AA0B-4D60-A8CF-8D8057B97F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3" t="4570" r="6513" b="1613"/>
          <a:stretch/>
        </p:blipFill>
        <p:spPr>
          <a:xfrm>
            <a:off x="6096000" y="1207363"/>
            <a:ext cx="3986073" cy="336463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03D050-3096-4F9B-8E29-B65A40518788}"/>
              </a:ext>
            </a:extLst>
          </p:cNvPr>
          <p:cNvSpPr txBox="1"/>
          <p:nvPr/>
        </p:nvSpPr>
        <p:spPr>
          <a:xfrm>
            <a:off x="2279342" y="5139170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Indication of ‘o’ - {o1,o2,o3,o4} are 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63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A8A94A-A0A1-412C-AA5A-F78BD6A2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4" y="190500"/>
            <a:ext cx="10972800" cy="582613"/>
          </a:xfrm>
        </p:spPr>
        <p:txBody>
          <a:bodyPr/>
          <a:lstStyle/>
          <a:p>
            <a:pPr algn="ctr"/>
            <a:r>
              <a:rPr lang="en-US" dirty="0"/>
              <a:t> Output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69EE6F-EF88-47DE-863F-8EF63370C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99" y="1407110"/>
            <a:ext cx="6249879" cy="4590242"/>
          </a:xfrm>
          <a:ln>
            <a:solidFill>
              <a:schemeClr val="accent4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B968C3-2CFE-4DF5-9A67-09D2A3261DD9}"/>
              </a:ext>
            </a:extLst>
          </p:cNvPr>
          <p:cNvSpPr txBox="1"/>
          <p:nvPr/>
        </p:nvSpPr>
        <p:spPr>
          <a:xfrm>
            <a:off x="1349404" y="1648572"/>
            <a:ext cx="2157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IN" dirty="0" err="1"/>
              <a:t>ccuracy</a:t>
            </a:r>
            <a:r>
              <a:rPr lang="en-IN" dirty="0"/>
              <a:t> : 99.75%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467E37-8F2F-4E00-B790-EE5C1CF506ED}"/>
              </a:ext>
            </a:extLst>
          </p:cNvPr>
          <p:cNvSpPr txBox="1"/>
          <p:nvPr/>
        </p:nvSpPr>
        <p:spPr>
          <a:xfrm>
            <a:off x="1349404" y="3952782"/>
            <a:ext cx="2157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IN" dirty="0" err="1"/>
              <a:t>ccuracy</a:t>
            </a:r>
            <a:r>
              <a:rPr lang="en-IN" dirty="0"/>
              <a:t> : 99.65%</a:t>
            </a:r>
          </a:p>
        </p:txBody>
      </p:sp>
    </p:spTree>
    <p:extLst>
      <p:ext uri="{BB962C8B-B14F-4D97-AF65-F5344CB8AC3E}">
        <p14:creationId xmlns:p14="http://schemas.microsoft.com/office/powerpoint/2010/main" val="144599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59BE-E922-4389-B2F5-AB3368B1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0C19-D3C8-4B51-BB86-D72F2054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Isolation Forest detected 71 errors and 99.75%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Local Outlier Factor detected 97 errors and 99.65%accuracy.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When comparing error precision &amp; recall for 2 models , the Isolation Forest performed much better than the LOF.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he detection of fraud cases is around 27% vs LOF detection of just 2%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So overall Isolation Forest Method performed much better in determining the fraud cases which is around 30%.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7061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840105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Conclusion</a:t>
            </a: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We can also improve on this accuracy by increasing the sample size or use deep learning algorithms however at the cost of computational expense.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We can also use complex anomaly detection models to get better accuracy in determining more fraudulent cases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5CAC-8F35-4993-A164-2185CFAE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E244-7AA1-4934-8BE5-22AD4748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>
              <a:latin typeface="Helvetica Neue"/>
            </a:endParaRPr>
          </a:p>
          <a:p>
            <a:r>
              <a:rPr lang="en-US" sz="2400" dirty="0">
                <a:latin typeface="Helvetica Neue"/>
              </a:rPr>
              <a:t>After detecting the fraudulent transaction, it has to be notify the customer.</a:t>
            </a:r>
          </a:p>
          <a:p>
            <a:endParaRPr lang="en-US" sz="2400" dirty="0">
              <a:latin typeface="Helvetica Neue"/>
            </a:endParaRPr>
          </a:p>
          <a:p>
            <a:r>
              <a:rPr lang="en-US" sz="2400" dirty="0">
                <a:latin typeface="Helvetica Neue"/>
              </a:rPr>
              <a:t>For a fraudulent cases, the user get notified via receiving the mail or message for the registered account number.</a:t>
            </a:r>
            <a:endParaRPr lang="en-IN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547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1364615" y="620268"/>
            <a:ext cx="8229600" cy="2572512"/>
          </a:xfrm>
        </p:spPr>
        <p:txBody>
          <a:bodyPr>
            <a:normAutofit/>
          </a:bodyPr>
          <a:lstStyle/>
          <a:p>
            <a:r>
              <a:rPr lang="en-US" sz="4400" dirty="0"/>
              <a:t>	         </a:t>
            </a:r>
            <a:r>
              <a:rPr lang="en-US" sz="4000" dirty="0"/>
              <a:t>Team members</a:t>
            </a:r>
            <a:br>
              <a:rPr lang="en-US" sz="4400" dirty="0"/>
            </a:br>
            <a:r>
              <a:rPr lang="en-US" sz="4400" dirty="0"/>
              <a:t>		</a:t>
            </a:r>
            <a:r>
              <a:rPr lang="en-US" sz="4400" dirty="0">
                <a:solidFill>
                  <a:schemeClr val="tx1"/>
                </a:solidFill>
              </a:rPr>
              <a:t>     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P.Jyothi</a:t>
            </a:r>
            <a:r>
              <a:rPr lang="en-US" sz="2800" dirty="0">
                <a:solidFill>
                  <a:schemeClr val="tx1"/>
                </a:solidFill>
              </a:rPr>
              <a:t> – N150463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	     </a:t>
            </a:r>
            <a:r>
              <a:rPr lang="en-US" sz="2800" dirty="0" err="1">
                <a:solidFill>
                  <a:schemeClr val="tx1"/>
                </a:solidFill>
              </a:rPr>
              <a:t>V.Sushma</a:t>
            </a:r>
            <a:r>
              <a:rPr lang="en-US" sz="2800" dirty="0">
                <a:solidFill>
                  <a:schemeClr val="tx1"/>
                </a:solidFill>
              </a:rPr>
              <a:t> – N150303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	     </a:t>
            </a:r>
            <a:r>
              <a:rPr lang="en-US" sz="2800" dirty="0" err="1">
                <a:solidFill>
                  <a:schemeClr val="tx1"/>
                </a:solidFill>
              </a:rPr>
              <a:t>K.Srilahari</a:t>
            </a:r>
            <a:r>
              <a:rPr lang="en-US" sz="2800" dirty="0">
                <a:solidFill>
                  <a:schemeClr val="tx1"/>
                </a:solidFill>
              </a:rPr>
              <a:t> – N150063</a:t>
            </a:r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189230" y="3581400"/>
            <a:ext cx="7049770" cy="2773680"/>
          </a:xfrm>
        </p:spPr>
        <p:txBody>
          <a:bodyPr/>
          <a:lstStyle/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sz="2800" dirty="0"/>
              <a:t>  Under the guidance of</a:t>
            </a:r>
          </a:p>
          <a:p>
            <a:pPr>
              <a:buNone/>
            </a:pPr>
            <a:r>
              <a:rPr lang="en-US" sz="2800" dirty="0"/>
              <a:t>    </a:t>
            </a:r>
            <a:r>
              <a:rPr lang="en-US" sz="2800" dirty="0" err="1"/>
              <a:t>P.Shravani</a:t>
            </a:r>
            <a:r>
              <a:rPr lang="en-US" sz="2800" dirty="0"/>
              <a:t>(Assistant professor)</a:t>
            </a:r>
          </a:p>
        </p:txBody>
      </p:sp>
      <p:pic>
        <p:nvPicPr>
          <p:cNvPr id="209715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39317" y="4527709"/>
            <a:ext cx="13049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9" name="Content Placeholder 5" descr="thank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" y="-18415"/>
            <a:ext cx="12180570" cy="6894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F041-288B-4571-92FB-55824732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9378"/>
            <a:ext cx="10972800" cy="582613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D1ED8-4A62-4A62-AFE2-6C383B63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Fraud detection</a:t>
            </a:r>
          </a:p>
          <a:p>
            <a:r>
              <a:rPr lang="en-US" sz="2400" dirty="0"/>
              <a:t>Dataset</a:t>
            </a:r>
          </a:p>
          <a:p>
            <a:r>
              <a:rPr lang="en-US" sz="2400" dirty="0"/>
              <a:t>Software &amp; Libraries</a:t>
            </a:r>
          </a:p>
          <a:p>
            <a:r>
              <a:rPr lang="en-US" sz="2400" dirty="0"/>
              <a:t>Algorithms</a:t>
            </a:r>
          </a:p>
          <a:p>
            <a:r>
              <a:rPr lang="en-US" sz="2400" dirty="0"/>
              <a:t>Output</a:t>
            </a:r>
          </a:p>
          <a:p>
            <a:r>
              <a:rPr lang="en-US" sz="2400" dirty="0"/>
              <a:t>Observations</a:t>
            </a:r>
          </a:p>
          <a:p>
            <a:r>
              <a:rPr lang="en-US" sz="2400" dirty="0"/>
              <a:t>Conclusions</a:t>
            </a:r>
          </a:p>
          <a:p>
            <a:r>
              <a:rPr lang="en-US" sz="2400" dirty="0"/>
              <a:t>Future scope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72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43-C3C8-47A1-AAEB-7129F00A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F706-7ABC-43AE-BEC1-0FEFDAD81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Credit card:- It is a small plastic card issued by a bank and used for online transactions.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Fraud:- Criminal deception intended to result in financial or personal gain.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Credit card fraud:- It is a fraud committed using a payment card.</a:t>
            </a:r>
          </a:p>
          <a:p>
            <a:pPr marL="0" indent="0">
              <a:buNone/>
            </a:pPr>
            <a:r>
              <a:rPr lang="en-US" sz="2400" dirty="0"/>
              <a:t>		            The purpose may be to obtain goods or services etc.</a:t>
            </a:r>
          </a:p>
          <a:p>
            <a:pPr marL="0" indent="0">
              <a:buNone/>
            </a:pPr>
            <a:r>
              <a:rPr lang="en-US" sz="2400" dirty="0"/>
              <a:t>	Inner card fraud:- Done by using false identity.</a:t>
            </a:r>
          </a:p>
          <a:p>
            <a:pPr marL="0" indent="0">
              <a:buNone/>
            </a:pPr>
            <a:r>
              <a:rPr lang="en-US" sz="2400" dirty="0"/>
              <a:t>	Outer card fraud:-Done by using stolen credit card.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6988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609600" y="321945"/>
            <a:ext cx="10972800" cy="95885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How Frauds are recognized?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609600" y="1445260"/>
            <a:ext cx="10972800" cy="4682490"/>
          </a:xfrm>
        </p:spPr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Frequency:</a:t>
            </a:r>
            <a:r>
              <a:rPr lang="en-US" sz="2400" dirty="0"/>
              <a:t> Make a large number of transactions in short period of time.</a:t>
            </a:r>
          </a:p>
          <a:p>
            <a:r>
              <a:rPr lang="en-US" sz="2400" b="1" dirty="0"/>
              <a:t>Amount:</a:t>
            </a:r>
            <a:r>
              <a:rPr lang="en-US" sz="2400" dirty="0"/>
              <a:t> Suddenly if the costly items are purchased.</a:t>
            </a:r>
          </a:p>
          <a:p>
            <a:r>
              <a:rPr lang="en-US" sz="2400" b="1" dirty="0"/>
              <a:t>Items you buy:</a:t>
            </a:r>
            <a:r>
              <a:rPr lang="en-US" sz="2400" dirty="0"/>
              <a:t> If you deviate from your regular buying pattern or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13DD-3C46-465D-9E0F-50ECCC45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 Card Fraud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BEB-562D-4DCD-9574-280C0D0B9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/>
          </a:p>
          <a:p>
            <a:r>
              <a:rPr lang="en-US" sz="2400" b="1" dirty="0"/>
              <a:t>Supervised</a:t>
            </a:r>
            <a:r>
              <a:rPr lang="en-US" sz="2400" dirty="0"/>
              <a:t>: Models are estimated based on samples of fraudulent or valid transactions to classify new transactions as fraud or valid.</a:t>
            </a:r>
          </a:p>
          <a:p>
            <a:endParaRPr lang="en-US" sz="2400" dirty="0"/>
          </a:p>
          <a:p>
            <a:r>
              <a:rPr lang="en-US" sz="2400" b="1" dirty="0"/>
              <a:t>Unsupervised: </a:t>
            </a:r>
            <a:r>
              <a:rPr lang="en-US" sz="2400" dirty="0"/>
              <a:t>The outliers transactions are considered as potential instance of fraud.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201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D8FF-8F63-4D30-8C63-D498C084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7637"/>
            <a:ext cx="10972800" cy="582613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0E94-EA94-48EB-BC38-1FBCA3BCA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0932"/>
            <a:ext cx="10972800" cy="5106818"/>
          </a:xfrm>
        </p:spPr>
        <p:txBody>
          <a:bodyPr/>
          <a:lstStyle/>
          <a:p>
            <a:pPr algn="l" fontAlgn="base"/>
            <a:r>
              <a:rPr lang="en-US" sz="2400" b="0" i="0" dirty="0">
                <a:effectLst/>
                <a:latin typeface="Inter"/>
              </a:rPr>
              <a:t>This dataset have 492 frauds out of 284,807 transactions means 0.172% fraud cases.</a:t>
            </a:r>
          </a:p>
          <a:p>
            <a:pPr algn="l" fontAlgn="base"/>
            <a:r>
              <a:rPr lang="en-US" sz="2400" b="0" i="0" dirty="0">
                <a:effectLst/>
                <a:latin typeface="Inter"/>
              </a:rPr>
              <a:t>The dataset is highly unbalanced.</a:t>
            </a:r>
          </a:p>
          <a:p>
            <a:r>
              <a:rPr lang="en-US" sz="2400" b="0" i="0" dirty="0">
                <a:effectLst/>
                <a:latin typeface="Inter"/>
              </a:rPr>
              <a:t>It contains only numerical input variables which are the result of a PCA transformation. </a:t>
            </a:r>
          </a:p>
          <a:p>
            <a:r>
              <a:rPr lang="en-US" sz="2400" b="0" i="0" dirty="0">
                <a:effectLst/>
                <a:latin typeface="Inter"/>
              </a:rPr>
              <a:t>Due to confidentiality issues, we cannot provide the original features and more background information about the data. </a:t>
            </a:r>
          </a:p>
          <a:p>
            <a:r>
              <a:rPr lang="en-US" sz="2400" b="0" i="0" dirty="0">
                <a:effectLst/>
                <a:latin typeface="Inter"/>
              </a:rPr>
              <a:t>Features V1, V2, … V28 are the principal components obtained with PCA.</a:t>
            </a:r>
          </a:p>
          <a:p>
            <a:r>
              <a:rPr lang="en-US" sz="2400" b="0" i="0" dirty="0">
                <a:effectLst/>
                <a:latin typeface="Inter"/>
              </a:rPr>
              <a:t>'Time' and 'Amount’  are not transformed with PCA.</a:t>
            </a:r>
          </a:p>
          <a:p>
            <a:r>
              <a:rPr lang="en-US" sz="2400" b="0" i="0" dirty="0">
                <a:effectLst/>
                <a:latin typeface="Inter"/>
              </a:rPr>
              <a:t>Time :- The seconds elapsed between each transaction and the first transaction in the dataset. </a:t>
            </a:r>
          </a:p>
          <a:p>
            <a:r>
              <a:rPr lang="en-US" sz="2400" b="0" i="0" dirty="0">
                <a:effectLst/>
                <a:latin typeface="Inter"/>
              </a:rPr>
              <a:t>Amount</a:t>
            </a:r>
            <a:r>
              <a:rPr lang="en-US" sz="2400" dirty="0">
                <a:latin typeface="Inter"/>
              </a:rPr>
              <a:t>:-</a:t>
            </a:r>
            <a:r>
              <a:rPr lang="en-US" sz="2400" b="0" i="0" dirty="0">
                <a:effectLst/>
                <a:latin typeface="Inter"/>
              </a:rPr>
              <a:t> It is the transaction Amount.</a:t>
            </a:r>
          </a:p>
          <a:p>
            <a:r>
              <a:rPr lang="en-US" sz="2400" b="0" i="0" dirty="0">
                <a:effectLst/>
                <a:latin typeface="Inter"/>
              </a:rPr>
              <a:t>Class:- The response variable and it takes value 1 in case of fraud and 0 otherwise.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11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334273" y="0"/>
            <a:ext cx="10972800" cy="1179830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US" b="1" dirty="0"/>
              <a:t>   Software &amp; Libraries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609600" y="1521460"/>
            <a:ext cx="10972800" cy="46062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effectLst/>
              </a:rPr>
              <a:t>python 3.4.7(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Jupyter</a:t>
            </a:r>
            <a:r>
              <a:rPr lang="en-US" sz="2400" dirty="0">
                <a:solidFill>
                  <a:schemeClr val="tx1"/>
                </a:solidFill>
                <a:effectLst/>
              </a:rPr>
              <a:t> notebook)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numpy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pandas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seaborn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scipy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Sklearn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/>
              <a:t>Matplotlib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7898-8646-48AF-8056-C17FD600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7D37-147D-41C3-B8FA-BB908FDA4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Appropriate algorithms 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Isolation 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Local Outlier Factor</a:t>
            </a:r>
          </a:p>
          <a:p>
            <a:pPr marL="0" indent="0">
              <a:buNone/>
            </a:pPr>
            <a:r>
              <a:rPr lang="en-US" sz="2400" dirty="0"/>
              <a:t>		</a:t>
            </a:r>
          </a:p>
          <a:p>
            <a:pPr marL="0" indent="0">
              <a:buNone/>
            </a:pPr>
            <a:r>
              <a:rPr lang="en-US" sz="2400" dirty="0"/>
              <a:t>	These algorithms are used to find the outliers in the dataset with better accuracy.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0803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ED4A-3D9A-4C11-8DD5-D72000F2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176661"/>
          </a:xfrm>
        </p:spPr>
        <p:txBody>
          <a:bodyPr/>
          <a:lstStyle/>
          <a:p>
            <a:pPr algn="ctr"/>
            <a:r>
              <a:rPr lang="en-US" sz="3600" b="1" dirty="0"/>
              <a:t>Isolation Forest: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BAAF-A8FD-44CD-8F20-6E267512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56" y="1367160"/>
            <a:ext cx="10972800" cy="4538339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his is an algorithm with a low linear time complexity and a small memory requirement.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It builds a good performing model with a small number of trees using small sub-samples of fixed size, regardless of the size of a data set.</a:t>
            </a:r>
            <a:endParaRPr lang="en-US" sz="2400" b="1" dirty="0"/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The Isolation Forest algorithm isolates observations by randomly selecting a feature and then randomly selecting a split value between the maximum and minimum values of the selected feature.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Helvetica Neue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solating anomaly observations is easier because only a few conditions are needed to separate those cases from the normal observations. 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Isolating normal observations require more conditions. 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Therefore, an anomaly score can be calculated as the number of conditions required to separate a given observation.</a:t>
            </a:r>
          </a:p>
          <a:p>
            <a:pPr marL="0" indent="0" algn="just">
              <a:buNone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58227916"/>
      </p:ext>
    </p:extLst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851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Helvetica Neue</vt:lpstr>
      <vt:lpstr>Inter</vt:lpstr>
      <vt:lpstr>Wingdings</vt:lpstr>
      <vt:lpstr>Blue Waves</vt:lpstr>
      <vt:lpstr>  Credit Card Fraud Detection</vt:lpstr>
      <vt:lpstr>Outline</vt:lpstr>
      <vt:lpstr>Introduction</vt:lpstr>
      <vt:lpstr>How Frauds are recognized?</vt:lpstr>
      <vt:lpstr>Credit Card Fraud Detection</vt:lpstr>
      <vt:lpstr>Dataset</vt:lpstr>
      <vt:lpstr>                      Software &amp; Libraries</vt:lpstr>
      <vt:lpstr>Algorithms</vt:lpstr>
      <vt:lpstr>Isolation Forest:</vt:lpstr>
      <vt:lpstr>Contd..…</vt:lpstr>
      <vt:lpstr>   Local Outlier Factor:</vt:lpstr>
      <vt:lpstr>Contd…..</vt:lpstr>
      <vt:lpstr> Output</vt:lpstr>
      <vt:lpstr>Observations:</vt:lpstr>
      <vt:lpstr>                         Conclusion</vt:lpstr>
      <vt:lpstr>Future Scope</vt:lpstr>
      <vt:lpstr>          Team members         P.Jyothi – N150463        V.Sushma – N150303        K.Srilahari – N150063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Detection,Prevention and Control.</dc:title>
  <dc:creator>SM-E700H</dc:creator>
  <cp:lastModifiedBy>Kancharla Phani Surya Kusuma Srilahari</cp:lastModifiedBy>
  <cp:revision>23</cp:revision>
  <dcterms:created xsi:type="dcterms:W3CDTF">2020-07-15T04:25:00Z</dcterms:created>
  <dcterms:modified xsi:type="dcterms:W3CDTF">2020-10-07T05:44:23Z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