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8" r:id="rId7"/>
    <p:sldId id="259" r:id="rId8"/>
    <p:sldId id="261" r:id="rId9"/>
    <p:sldId id="262" r:id="rId10"/>
    <p:sldId id="263" r:id="rId11"/>
    <p:sldId id="264"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7E3BC-D535-4055-894A-F4D590A93D6D}" v="90" dt="2024-02-27T20:40:28.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58" d="100"/>
          <a:sy n="58" d="100"/>
        </p:scale>
        <p:origin x="52"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791-BF2A-E153-DA6E-7A46B704C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7CBB0-F823-C88E-30FD-5975EE73E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5D406D-1E36-3EA5-B97B-16FA2258F5A2}"/>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E74B4242-EDA1-A8F1-2C40-E50B59C34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31E9E-3E00-7CF3-77B5-A53EF94679E9}"/>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95663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67E2-C91B-446F-346C-760CDBB396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34729-ABD9-B51F-E72A-079E91D82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44E6F-1FFC-C86C-311F-9B1E64B77CFF}"/>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9F8DCE1B-649C-15BA-E7F9-D2A74CA07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A3666-5571-B913-BA71-B1C1125D4CA8}"/>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14147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3AC81-4E2F-0732-40B4-2AE8E41183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9B16D-D8F7-AAC7-3A9C-2CE8A9D59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D0EC0-2AAC-9C75-33F2-F47C7C267CDE}"/>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33E54736-9DC9-270F-B6AE-4A55BF2FE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B13EC-1452-9A02-0489-7CD08C8BDC52}"/>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1323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1D87-522B-ADF2-2243-4001A6358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BF340-D4A9-B3CB-63BB-604E8CB7B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DF245-DDBA-71CC-9989-5F0997D18775}"/>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7765467B-8B35-6A03-6F3D-FF1981062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73856-649D-8F12-422D-799B8BB66603}"/>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94327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DC2F-75E5-265B-45DD-B03769963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F41C2B-A0B2-ED0B-534E-7231F611B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404DD5-031F-6827-270C-B1574C611F03}"/>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35B86CF8-D54A-DC2B-D695-66203D040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17FEB-89D1-BDCF-E551-E3B53B51A03C}"/>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191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B52C-0342-F6AB-D81F-F7337FF8A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FAAA5-2D55-7213-2BA1-96C3C9F55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E8FDF-F973-B896-88DF-F632BB27D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383F3-CE29-0354-EBAD-B5B61395C31E}"/>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6" name="Footer Placeholder 5">
            <a:extLst>
              <a:ext uri="{FF2B5EF4-FFF2-40B4-BE49-F238E27FC236}">
                <a16:creationId xmlns:a16="http://schemas.microsoft.com/office/drawing/2014/main" id="{B44B043E-D139-4473-85A2-657937D1C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45959-E0FD-56CE-2D7D-E4602B20BBE6}"/>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63723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86E2-2B2E-BBFA-6CB9-D810C328A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A8793-CD29-7363-176A-A5AAD62DF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07FD1-07DC-6379-287A-2B9A89DB0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D8AAE8-47FF-5C7C-CD6B-12F62FDFD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50465-6CEA-38CE-CAE7-3AFD33D54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44C5D-C90C-7CFE-207E-72092A703F6D}"/>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8" name="Footer Placeholder 7">
            <a:extLst>
              <a:ext uri="{FF2B5EF4-FFF2-40B4-BE49-F238E27FC236}">
                <a16:creationId xmlns:a16="http://schemas.microsoft.com/office/drawing/2014/main" id="{D6217404-0A23-9C94-68D9-4C5AF34CBA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8216C3-23EE-1F33-A92A-FD0D38B204AB}"/>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46506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981A-751F-E052-A6A7-B3326693F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6C1FB-3211-3DCF-C91A-7B74C7055F93}"/>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4" name="Footer Placeholder 3">
            <a:extLst>
              <a:ext uri="{FF2B5EF4-FFF2-40B4-BE49-F238E27FC236}">
                <a16:creationId xmlns:a16="http://schemas.microsoft.com/office/drawing/2014/main" id="{CF829DD3-2ABD-941B-E9BC-DA5DE7427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16C22-03B4-1EF8-DB3B-AC978303144C}"/>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3970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9FA8-6A42-9048-7962-A3A744950B57}"/>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3" name="Footer Placeholder 2">
            <a:extLst>
              <a:ext uri="{FF2B5EF4-FFF2-40B4-BE49-F238E27FC236}">
                <a16:creationId xmlns:a16="http://schemas.microsoft.com/office/drawing/2014/main" id="{D732211B-89F8-ECEF-50C0-0C5338B31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739577-9265-4314-3D44-54A7536E71EE}"/>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74644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5A30-5CF9-66E9-96F5-1E0EDDF94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A4B36-41DB-7CA9-C5A1-796915B52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DEFD1-F4B3-032B-FCDD-FEBA16AF7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74697-3137-D095-5AA0-FF81DC0A0B2C}"/>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6" name="Footer Placeholder 5">
            <a:extLst>
              <a:ext uri="{FF2B5EF4-FFF2-40B4-BE49-F238E27FC236}">
                <a16:creationId xmlns:a16="http://schemas.microsoft.com/office/drawing/2014/main" id="{9D83C4FD-D238-E836-35E3-8CD4FCC7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88E9C-2F63-271D-CFD9-3528C2A4BDB8}"/>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25886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9336-A334-40E7-B336-6428CB05F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76259-F26A-B576-824A-20DD498FD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E3067-FCE0-5F69-0FA5-5C826D3BB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9EBA2-6F16-92A1-5196-7EE6D7959D62}"/>
              </a:ext>
            </a:extLst>
          </p:cNvPr>
          <p:cNvSpPr>
            <a:spLocks noGrp="1"/>
          </p:cNvSpPr>
          <p:nvPr>
            <p:ph type="dt" sz="half" idx="10"/>
          </p:nvPr>
        </p:nvSpPr>
        <p:spPr/>
        <p:txBody>
          <a:bodyPr/>
          <a:lstStyle/>
          <a:p>
            <a:fld id="{DB67F29E-F508-48E0-899A-7A7B04CB0210}" type="datetimeFigureOut">
              <a:rPr lang="en-US" smtClean="0"/>
              <a:t>2/26/2024</a:t>
            </a:fld>
            <a:endParaRPr lang="en-US"/>
          </a:p>
        </p:txBody>
      </p:sp>
      <p:sp>
        <p:nvSpPr>
          <p:cNvPr id="6" name="Footer Placeholder 5">
            <a:extLst>
              <a:ext uri="{FF2B5EF4-FFF2-40B4-BE49-F238E27FC236}">
                <a16:creationId xmlns:a16="http://schemas.microsoft.com/office/drawing/2014/main" id="{AAF4BC59-15B5-8521-8318-D8538D969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344B5-A0FC-4C31-168A-804D0919381F}"/>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11048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7FA6E-2720-E182-6E2A-37F1EC6B0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B4715-5CE0-AF0D-A210-3FC83E92E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45A98-1D37-8199-74D8-C27BBB320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7F29E-F508-48E0-899A-7A7B04CB0210}" type="datetimeFigureOut">
              <a:rPr lang="en-US" smtClean="0"/>
              <a:t>2/26/2024</a:t>
            </a:fld>
            <a:endParaRPr lang="en-US"/>
          </a:p>
        </p:txBody>
      </p:sp>
      <p:sp>
        <p:nvSpPr>
          <p:cNvPr id="5" name="Footer Placeholder 4">
            <a:extLst>
              <a:ext uri="{FF2B5EF4-FFF2-40B4-BE49-F238E27FC236}">
                <a16:creationId xmlns:a16="http://schemas.microsoft.com/office/drawing/2014/main" id="{A2ECC2EB-7DAC-261E-B6E4-FFE0452DA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1170CF-7878-6803-EDC7-CFC30C49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A39F3-8D90-4CD5-B003-D948787018C4}" type="slidenum">
              <a:rPr lang="en-US" smtClean="0"/>
              <a:t>‹#›</a:t>
            </a:fld>
            <a:endParaRPr lang="en-US"/>
          </a:p>
        </p:txBody>
      </p:sp>
    </p:spTree>
    <p:extLst>
      <p:ext uri="{BB962C8B-B14F-4D97-AF65-F5344CB8AC3E}">
        <p14:creationId xmlns:p14="http://schemas.microsoft.com/office/powerpoint/2010/main" val="412960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vpress.com/journals/IJRIA/vol8_no1/vol8_no1_2020_03.html" TargetMode="External"/><Relationship Id="rId2" Type="http://schemas.openxmlformats.org/officeDocument/2006/relationships/hyperlink" Target="https://arxiv.org/abs/2002.00838" TargetMode="External"/><Relationship Id="rId1" Type="http://schemas.openxmlformats.org/officeDocument/2006/relationships/slideLayout" Target="../slideLayouts/slideLayout2.xml"/><Relationship Id="rId4" Type="http://schemas.openxmlformats.org/officeDocument/2006/relationships/hyperlink" Target="https://mau.diva-portal.org/smash/record.jsf?pid=diva2%3A1479925&amp;dswid=251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therealsampat/fake-news-detection/in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85401C0-E713-9677-DB5A-42CA09A65555}"/>
              </a:ext>
            </a:extLst>
          </p:cNvPr>
          <p:cNvPicPr>
            <a:picLocks noChangeAspect="1"/>
          </p:cNvPicPr>
          <p:nvPr/>
        </p:nvPicPr>
        <p:blipFill rotWithShape="1">
          <a:blip r:embed="rId2"/>
          <a:srcRect r="15313" b="2"/>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10834C-B5FD-DABC-01C1-D033A13F9A50}"/>
              </a:ext>
            </a:extLst>
          </p:cNvPr>
          <p:cNvSpPr>
            <a:spLocks noGrp="1"/>
          </p:cNvSpPr>
          <p:nvPr>
            <p:ph type="ctrTitle"/>
          </p:nvPr>
        </p:nvSpPr>
        <p:spPr>
          <a:xfrm>
            <a:off x="477981" y="1122363"/>
            <a:ext cx="4023360" cy="3204134"/>
          </a:xfrm>
        </p:spPr>
        <p:txBody>
          <a:bodyPr anchor="b">
            <a:normAutofit/>
          </a:bodyPr>
          <a:lstStyle/>
          <a:p>
            <a:pPr algn="l"/>
            <a:r>
              <a:rPr lang="en-US" sz="3400" b="1" dirty="0"/>
              <a:t>Enhancing Information Integrity</a:t>
            </a:r>
            <a:br>
              <a:rPr lang="en-US" sz="3400" b="1" dirty="0"/>
            </a:br>
            <a:r>
              <a:rPr lang="en-US" sz="3400" b="1" dirty="0"/>
              <a:t>A Machine Learning and NLP Approach to Fake News Detection</a:t>
            </a:r>
          </a:p>
        </p:txBody>
      </p:sp>
      <p:sp>
        <p:nvSpPr>
          <p:cNvPr id="3" name="Subtitle 2">
            <a:extLst>
              <a:ext uri="{FF2B5EF4-FFF2-40B4-BE49-F238E27FC236}">
                <a16:creationId xmlns:a16="http://schemas.microsoft.com/office/drawing/2014/main" id="{7B3AD893-CD97-30EB-9555-2DA5C931E0A1}"/>
              </a:ext>
            </a:extLst>
          </p:cNvPr>
          <p:cNvSpPr>
            <a:spLocks noGrp="1"/>
          </p:cNvSpPr>
          <p:nvPr>
            <p:ph type="subTitle" idx="1"/>
          </p:nvPr>
        </p:nvSpPr>
        <p:spPr>
          <a:xfrm>
            <a:off x="477980" y="4546920"/>
            <a:ext cx="4023359" cy="2099997"/>
          </a:xfrm>
        </p:spPr>
        <p:txBody>
          <a:bodyPr>
            <a:noAutofit/>
          </a:bodyPr>
          <a:lstStyle/>
          <a:p>
            <a:pPr algn="l"/>
            <a:endParaRPr lang="en-US" sz="1600" b="1" dirty="0"/>
          </a:p>
          <a:p>
            <a:pPr algn="l"/>
            <a:r>
              <a:rPr lang="en-US" sz="1600" b="1" dirty="0"/>
              <a:t>Phase 1 Presentation</a:t>
            </a:r>
          </a:p>
          <a:p>
            <a:pPr algn="l"/>
            <a:r>
              <a:rPr lang="en-US" sz="1600" b="1" dirty="0"/>
              <a:t>Srilakshmi Yelamacharla</a:t>
            </a:r>
          </a:p>
          <a:p>
            <a:pPr algn="l"/>
            <a:r>
              <a:rPr lang="en-US" sz="1600" b="1" dirty="0"/>
              <a:t>Pranay Kumar Pokala</a:t>
            </a:r>
          </a:p>
          <a:p>
            <a:pPr algn="l"/>
            <a:r>
              <a:rPr lang="en-US" sz="1600" b="1" dirty="0"/>
              <a:t>Hima chandrika kondisetty</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47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5FA6-5FA8-4EAF-3045-F8AF34A7B995}"/>
              </a:ext>
            </a:extLst>
          </p:cNvPr>
          <p:cNvSpPr>
            <a:spLocks noGrp="1"/>
          </p:cNvSpPr>
          <p:nvPr>
            <p:ph type="title"/>
          </p:nvPr>
        </p:nvSpPr>
        <p:spPr/>
        <p:txBody>
          <a:bodyPr/>
          <a:lstStyle/>
          <a:p>
            <a:r>
              <a:rPr lang="en-US" dirty="0"/>
              <a:t>Timeline of Fake and Real News Articles</a:t>
            </a:r>
          </a:p>
        </p:txBody>
      </p:sp>
      <p:pic>
        <p:nvPicPr>
          <p:cNvPr id="5" name="Content Placeholder 4">
            <a:extLst>
              <a:ext uri="{FF2B5EF4-FFF2-40B4-BE49-F238E27FC236}">
                <a16:creationId xmlns:a16="http://schemas.microsoft.com/office/drawing/2014/main" id="{5AE44099-D1F5-939C-829C-979A3A5AC4BB}"/>
              </a:ext>
            </a:extLst>
          </p:cNvPr>
          <p:cNvPicPr>
            <a:picLocks noGrp="1" noChangeAspect="1"/>
          </p:cNvPicPr>
          <p:nvPr>
            <p:ph idx="1"/>
          </p:nvPr>
        </p:nvPicPr>
        <p:blipFill>
          <a:blip r:embed="rId2"/>
          <a:stretch>
            <a:fillRect/>
          </a:stretch>
        </p:blipFill>
        <p:spPr>
          <a:xfrm>
            <a:off x="1714500" y="1847850"/>
            <a:ext cx="7867650" cy="4067175"/>
          </a:xfrm>
        </p:spPr>
      </p:pic>
    </p:spTree>
    <p:extLst>
      <p:ext uri="{BB962C8B-B14F-4D97-AF65-F5344CB8AC3E}">
        <p14:creationId xmlns:p14="http://schemas.microsoft.com/office/powerpoint/2010/main" val="333356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EDE7-840B-2C41-E784-955E6D192BEC}"/>
              </a:ext>
            </a:extLst>
          </p:cNvPr>
          <p:cNvSpPr>
            <a:spLocks noGrp="1"/>
          </p:cNvSpPr>
          <p:nvPr>
            <p:ph type="title"/>
          </p:nvPr>
        </p:nvSpPr>
        <p:spPr/>
        <p:txBody>
          <a:bodyPr/>
          <a:lstStyle/>
          <a:p>
            <a:r>
              <a:rPr lang="en-US" dirty="0"/>
              <a:t>News Reported per year</a:t>
            </a:r>
            <a:br>
              <a:rPr lang="en-US" dirty="0"/>
            </a:br>
            <a:endParaRPr lang="en-US" dirty="0"/>
          </a:p>
        </p:txBody>
      </p:sp>
      <p:pic>
        <p:nvPicPr>
          <p:cNvPr id="5" name="Content Placeholder 4">
            <a:extLst>
              <a:ext uri="{FF2B5EF4-FFF2-40B4-BE49-F238E27FC236}">
                <a16:creationId xmlns:a16="http://schemas.microsoft.com/office/drawing/2014/main" id="{87E5DE40-92FE-E4F9-8CA5-BD99D151D118}"/>
              </a:ext>
            </a:extLst>
          </p:cNvPr>
          <p:cNvPicPr>
            <a:picLocks noGrp="1" noChangeAspect="1"/>
          </p:cNvPicPr>
          <p:nvPr>
            <p:ph idx="1"/>
          </p:nvPr>
        </p:nvPicPr>
        <p:blipFill>
          <a:blip r:embed="rId2"/>
          <a:stretch>
            <a:fillRect/>
          </a:stretch>
        </p:blipFill>
        <p:spPr>
          <a:xfrm>
            <a:off x="1990165" y="1825625"/>
            <a:ext cx="8211669" cy="4351338"/>
          </a:xfrm>
        </p:spPr>
      </p:pic>
    </p:spTree>
    <p:extLst>
      <p:ext uri="{BB962C8B-B14F-4D97-AF65-F5344CB8AC3E}">
        <p14:creationId xmlns:p14="http://schemas.microsoft.com/office/powerpoint/2010/main" val="414988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1920-C36B-475F-756E-6F4C185E168C}"/>
              </a:ext>
            </a:extLst>
          </p:cNvPr>
          <p:cNvSpPr>
            <a:spLocks noGrp="1"/>
          </p:cNvSpPr>
          <p:nvPr>
            <p:ph type="title"/>
          </p:nvPr>
        </p:nvSpPr>
        <p:spPr/>
        <p:txBody>
          <a:bodyPr/>
          <a:lstStyle/>
          <a:p>
            <a:r>
              <a:rPr lang="en-US" dirty="0"/>
              <a:t>References</a:t>
            </a:r>
            <a:br>
              <a:rPr lang="en-US" dirty="0"/>
            </a:br>
            <a:endParaRPr lang="en-US" dirty="0"/>
          </a:p>
        </p:txBody>
      </p:sp>
      <p:sp>
        <p:nvSpPr>
          <p:cNvPr id="4" name="Content Placeholder 3">
            <a:extLst>
              <a:ext uri="{FF2B5EF4-FFF2-40B4-BE49-F238E27FC236}">
                <a16:creationId xmlns:a16="http://schemas.microsoft.com/office/drawing/2014/main" id="{E39282A3-3703-6BF0-6610-4DE31C13670E}"/>
              </a:ext>
            </a:extLst>
          </p:cNvPr>
          <p:cNvSpPr>
            <a:spLocks noGrp="1"/>
          </p:cNvSpPr>
          <p:nvPr>
            <p:ph idx="1"/>
          </p:nvPr>
        </p:nvSpPr>
        <p:spPr/>
        <p:txBody>
          <a:bodyPr/>
          <a:lstStyle/>
          <a:p>
            <a:r>
              <a:rPr lang="en-US" dirty="0">
                <a:hlinkClick r:id="rId2"/>
              </a:rPr>
              <a:t>https://arxiv.org/abs/2002.00838</a:t>
            </a:r>
            <a:endParaRPr lang="en-US" dirty="0"/>
          </a:p>
          <a:p>
            <a:r>
              <a:rPr lang="en-US" dirty="0">
                <a:hlinkClick r:id="rId3"/>
              </a:rPr>
              <a:t>https://gvpress.com/journals/IJRIA/vol8_no1/vol8_no1_2020_03.html</a:t>
            </a:r>
            <a:endParaRPr lang="en-US" dirty="0"/>
          </a:p>
          <a:p>
            <a:r>
              <a:rPr lang="en-US" dirty="0">
                <a:hlinkClick r:id="rId4"/>
              </a:rPr>
              <a:t>https://mau.diva-portal.org/smash/record.jsf?pid=diva2%3A1479925&amp;dswid=2519</a:t>
            </a:r>
            <a:endParaRPr lang="en-US" dirty="0"/>
          </a:p>
          <a:p>
            <a:endParaRPr lang="en-US" dirty="0"/>
          </a:p>
        </p:txBody>
      </p:sp>
    </p:spTree>
    <p:extLst>
      <p:ext uri="{BB962C8B-B14F-4D97-AF65-F5344CB8AC3E}">
        <p14:creationId xmlns:p14="http://schemas.microsoft.com/office/powerpoint/2010/main" val="397233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B242A3C-8F39-04EC-0CAB-3030ECE8FEB6}"/>
              </a:ext>
            </a:extLst>
          </p:cNvPr>
          <p:cNvSpPr>
            <a:spLocks noGrp="1"/>
          </p:cNvSpPr>
          <p:nvPr>
            <p:ph type="title"/>
          </p:nvPr>
        </p:nvSpPr>
        <p:spPr>
          <a:xfrm>
            <a:off x="556532" y="643467"/>
            <a:ext cx="11210925" cy="744836"/>
          </a:xfrm>
        </p:spPr>
        <p:txBody>
          <a:bodyPr>
            <a:normAutofit/>
          </a:bodyPr>
          <a:lstStyle/>
          <a:p>
            <a:pPr algn="ctr"/>
            <a:r>
              <a:rPr lang="en-US" sz="2200">
                <a:solidFill>
                  <a:schemeClr val="bg1"/>
                </a:solidFill>
              </a:rPr>
              <a:t>Thank you</a:t>
            </a:r>
            <a:br>
              <a:rPr lang="en-US" sz="2200">
                <a:solidFill>
                  <a:schemeClr val="bg1"/>
                </a:solidFill>
              </a:rPr>
            </a:br>
            <a:endParaRPr lang="en-US" sz="2200">
              <a:solidFill>
                <a:schemeClr val="bg1"/>
              </a:solidFill>
            </a:endParaRPr>
          </a:p>
        </p:txBody>
      </p:sp>
      <p:pic>
        <p:nvPicPr>
          <p:cNvPr id="10" name="Graphic 9" descr="Smiling Face with No Fill">
            <a:extLst>
              <a:ext uri="{FF2B5EF4-FFF2-40B4-BE49-F238E27FC236}">
                <a16:creationId xmlns:a16="http://schemas.microsoft.com/office/drawing/2014/main" id="{0D319C99-9EE1-A247-9859-9E82647CE6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8900" y="1675227"/>
            <a:ext cx="4394199" cy="4394199"/>
          </a:xfrm>
          <a:prstGeom prst="rect">
            <a:avLst/>
          </a:prstGeom>
        </p:spPr>
      </p:pic>
    </p:spTree>
    <p:extLst>
      <p:ext uri="{BB962C8B-B14F-4D97-AF65-F5344CB8AC3E}">
        <p14:creationId xmlns:p14="http://schemas.microsoft.com/office/powerpoint/2010/main" val="35396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BF76-092E-9437-5599-0D3596E10E7C}"/>
              </a:ext>
            </a:extLst>
          </p:cNvPr>
          <p:cNvSpPr>
            <a:spLocks noGrp="1"/>
          </p:cNvSpPr>
          <p:nvPr>
            <p:ph type="title"/>
          </p:nvPr>
        </p:nvSpPr>
        <p:spPr>
          <a:xfrm>
            <a:off x="838200" y="436562"/>
            <a:ext cx="10515600" cy="1325563"/>
          </a:xfrm>
        </p:spPr>
        <p:txBody>
          <a:bodyPr/>
          <a:lstStyle/>
          <a:p>
            <a:r>
              <a:rPr lang="en-US" dirty="0"/>
              <a:t>Literature Review</a:t>
            </a:r>
          </a:p>
        </p:txBody>
      </p:sp>
      <p:sp>
        <p:nvSpPr>
          <p:cNvPr id="3" name="Content Placeholder 2">
            <a:extLst>
              <a:ext uri="{FF2B5EF4-FFF2-40B4-BE49-F238E27FC236}">
                <a16:creationId xmlns:a16="http://schemas.microsoft.com/office/drawing/2014/main" id="{102E23A6-A073-CC06-2DC2-B2B4CEE4DE6D}"/>
              </a:ext>
            </a:extLst>
          </p:cNvPr>
          <p:cNvSpPr>
            <a:spLocks noGrp="1"/>
          </p:cNvSpPr>
          <p:nvPr>
            <p:ph idx="1"/>
          </p:nvPr>
        </p:nvSpPr>
        <p:spPr>
          <a:xfrm>
            <a:off x="838200" y="1695451"/>
            <a:ext cx="10515600" cy="4929188"/>
          </a:xfrm>
        </p:spPr>
        <p:txBody>
          <a:bodyPr>
            <a:normAutofit/>
          </a:bodyPr>
          <a:lstStyle/>
          <a:p>
            <a:r>
              <a:rPr lang="en-US" sz="2000" dirty="0"/>
              <a:t>Detecting fake news has become increasingly important in today's digital age, where misinformation can spread rapidly and have significant consequences. Here's a brief literature review highlighting some key studies and approaches in the field of fake news detection:</a:t>
            </a:r>
          </a:p>
          <a:p>
            <a:pPr marL="0" indent="0">
              <a:buNone/>
            </a:pPr>
            <a:r>
              <a:rPr lang="en-US" sz="2000" b="1" i="0" dirty="0">
                <a:solidFill>
                  <a:srgbClr val="0D0D0D"/>
                </a:solidFill>
                <a:effectLst/>
                <a:latin typeface="Söhne"/>
              </a:rPr>
              <a:t>      "Fake News Detection on Social Media: A Data Mining Perspective" by Shu et al. (2017)</a:t>
            </a:r>
            <a:r>
              <a:rPr lang="en-US" sz="2000" b="0" i="0" dirty="0">
                <a:solidFill>
                  <a:srgbClr val="0D0D0D"/>
                </a:solidFill>
                <a:effectLst/>
                <a:latin typeface="Söhne"/>
              </a:rPr>
              <a:t>:</a:t>
            </a:r>
          </a:p>
          <a:p>
            <a:pPr marL="457200" lvl="1" indent="0" algn="l">
              <a:buNone/>
            </a:pPr>
            <a:r>
              <a:rPr lang="en-US" sz="2000" b="0" i="0" dirty="0">
                <a:solidFill>
                  <a:srgbClr val="0D0D0D"/>
                </a:solidFill>
                <a:effectLst/>
                <a:latin typeface="Söhne"/>
              </a:rPr>
              <a:t>This study proposes a framework for detecting fake news on social media using data mining techniques. They explore features such as linguistic characteristics, user engagement, and propagation patterns to distinguish between fake and real news.</a:t>
            </a:r>
          </a:p>
          <a:p>
            <a:pPr marL="457200" lvl="1" indent="0" algn="l">
              <a:buNone/>
            </a:pPr>
            <a:r>
              <a:rPr lang="en-US" sz="1600" b="1" dirty="0">
                <a:solidFill>
                  <a:srgbClr val="0D0D0D"/>
                </a:solidFill>
                <a:latin typeface="Söhne"/>
              </a:rPr>
              <a:t>Used Logistic Regression and NLP Technique(Term Frequency-Inverse Document Frequency)</a:t>
            </a:r>
          </a:p>
          <a:p>
            <a:pPr marL="457200" lvl="1" indent="0" algn="l">
              <a:buNone/>
            </a:pPr>
            <a:r>
              <a:rPr lang="en-US" sz="2000" b="1" i="0" dirty="0">
                <a:solidFill>
                  <a:srgbClr val="0D0D0D"/>
                </a:solidFill>
                <a:effectLst/>
                <a:latin typeface="Söhne"/>
              </a:rPr>
              <a:t>"Fake News Detection: A Deep Learning Approach" by Patel et al. (2018)</a:t>
            </a:r>
            <a:r>
              <a:rPr lang="en-US" sz="2000" b="0" i="0" dirty="0">
                <a:solidFill>
                  <a:srgbClr val="0D0D0D"/>
                </a:solidFill>
                <a:effectLst/>
                <a:latin typeface="Söhne"/>
              </a:rPr>
              <a:t>:</a:t>
            </a:r>
          </a:p>
          <a:p>
            <a:pPr marL="457200" lvl="1" indent="0" algn="l">
              <a:buNone/>
            </a:pPr>
            <a:r>
              <a:rPr lang="en-US" sz="2000" b="0" i="0" dirty="0">
                <a:solidFill>
                  <a:srgbClr val="0D0D0D"/>
                </a:solidFill>
                <a:effectLst/>
                <a:latin typeface="Söhne"/>
              </a:rPr>
              <a:t>Patel et al. propose a deep learning-based approach for fake news detection, leveraging techniques such as Convolutional Neural Networks (CNNs) and Long Short-Term Memory (LSTM) networks. They demonstrate the effectiveness of their approach on a large dataset of news articles.</a:t>
            </a:r>
          </a:p>
          <a:p>
            <a:pPr marL="457200" lvl="1" indent="0" algn="l">
              <a:buNone/>
            </a:pPr>
            <a:r>
              <a:rPr lang="en-US" sz="1600" b="1" dirty="0">
                <a:solidFill>
                  <a:srgbClr val="0D0D0D"/>
                </a:solidFill>
                <a:latin typeface="Söhne"/>
              </a:rPr>
              <a:t>Used Multi Layer Perceptron and NLP Technique(Stance Detection)</a:t>
            </a:r>
            <a:endParaRPr lang="en-US" sz="1600" b="1" i="0" dirty="0">
              <a:solidFill>
                <a:srgbClr val="0D0D0D"/>
              </a:solidFill>
              <a:effectLst/>
              <a:latin typeface="Söhne"/>
            </a:endParaRPr>
          </a:p>
          <a:p>
            <a:pPr marL="0" indent="0">
              <a:buNone/>
            </a:pPr>
            <a:endParaRPr lang="en-US" sz="2000" dirty="0"/>
          </a:p>
        </p:txBody>
      </p:sp>
    </p:spTree>
    <p:extLst>
      <p:ext uri="{BB962C8B-B14F-4D97-AF65-F5344CB8AC3E}">
        <p14:creationId xmlns:p14="http://schemas.microsoft.com/office/powerpoint/2010/main" val="267018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A675-FC64-C2EC-4A2A-C95070A81335}"/>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6C74A258-DE12-04D3-59C1-868D10BC5FEE}"/>
              </a:ext>
            </a:extLst>
          </p:cNvPr>
          <p:cNvSpPr>
            <a:spLocks noGrp="1"/>
          </p:cNvSpPr>
          <p:nvPr>
            <p:ph idx="1"/>
          </p:nvPr>
        </p:nvSpPr>
        <p:spPr>
          <a:xfrm>
            <a:off x="838200" y="1690688"/>
            <a:ext cx="10515600" cy="4919662"/>
          </a:xfrm>
        </p:spPr>
        <p:txBody>
          <a:bodyPr>
            <a:normAutofit/>
          </a:bodyPr>
          <a:lstStyle/>
          <a:p>
            <a:pPr marL="0" indent="0" algn="l">
              <a:buNone/>
            </a:pPr>
            <a:r>
              <a:rPr lang="en-US" sz="2000" b="1" i="0" dirty="0">
                <a:solidFill>
                  <a:srgbClr val="0D0D0D"/>
                </a:solidFill>
                <a:effectLst/>
                <a:latin typeface="Söhne"/>
              </a:rPr>
              <a:t>"Detection of Fake News in Social Media Networks" by Wang et al. (2018)</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Wang et al. present a comprehensive survey of fake news detection techniques in social media networks. They discuss various approaches, including content-based, user-based, and propagation-based methods, highlighting their strengths and limitations.</a:t>
            </a:r>
          </a:p>
          <a:p>
            <a:pPr marL="457200" lvl="1" indent="0" algn="l">
              <a:buNone/>
            </a:pPr>
            <a:r>
              <a:rPr lang="en-US" sz="1600" b="1" i="0" dirty="0">
                <a:solidFill>
                  <a:srgbClr val="0D0D0D"/>
                </a:solidFill>
                <a:effectLst/>
                <a:latin typeface="Söhne"/>
              </a:rPr>
              <a:t>      Used Classification Algorithms, Python script, and statistical methods</a:t>
            </a:r>
          </a:p>
          <a:p>
            <a:pPr marL="0" indent="0" algn="l">
              <a:buNone/>
            </a:pPr>
            <a:r>
              <a:rPr lang="en-US" sz="2000" b="1" i="0" dirty="0">
                <a:solidFill>
                  <a:srgbClr val="0D0D0D"/>
                </a:solidFill>
                <a:effectLst/>
                <a:latin typeface="Söhne"/>
              </a:rPr>
              <a:t>"A Survey of Fake News Detection Methods" by Sharma et al. (2019)</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Sharma et al. provide an extensive survey of fake news detection methods, categorizing them into linguistic, network-based, and hybrid approaches. They discuss the challenges associated with each approach and identify future research directions.</a:t>
            </a:r>
          </a:p>
          <a:p>
            <a:pPr marL="457200" lvl="1" indent="0" algn="l">
              <a:buNone/>
            </a:pPr>
            <a:r>
              <a:rPr lang="en-US" sz="1600" b="1" dirty="0">
                <a:solidFill>
                  <a:srgbClr val="0D0D0D"/>
                </a:solidFill>
                <a:latin typeface="Söhne"/>
              </a:rPr>
              <a:t>      Survey on all previous approaches (Solutions or Mitigation Techniques)</a:t>
            </a:r>
            <a:endParaRPr lang="en-US" sz="1600" b="1" i="0" dirty="0">
              <a:solidFill>
                <a:srgbClr val="0D0D0D"/>
              </a:solidFill>
              <a:effectLst/>
              <a:latin typeface="Söhne"/>
            </a:endParaRPr>
          </a:p>
          <a:p>
            <a:pPr marL="0" indent="0" algn="l">
              <a:buNone/>
            </a:pPr>
            <a:r>
              <a:rPr lang="en-US" sz="2000" b="1" i="0" dirty="0">
                <a:solidFill>
                  <a:srgbClr val="0D0D0D"/>
                </a:solidFill>
                <a:effectLst/>
                <a:latin typeface="Söhne"/>
              </a:rPr>
              <a:t>"Fake News Detection Using Natural Language Processing" by Jin et al. (2020)</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Jin et al. propose a fake news detection framework based on Natural Language Processing (NLP) techniques. They extract linguistic features from news articles and use machine learning algorithms to classify them as fake or real</a:t>
            </a:r>
          </a:p>
          <a:p>
            <a:pPr marL="457200" lvl="1" indent="0" algn="l">
              <a:buNone/>
            </a:pPr>
            <a:r>
              <a:rPr lang="en-US" sz="2000" b="0" i="0" dirty="0">
                <a:solidFill>
                  <a:srgbClr val="0D0D0D"/>
                </a:solidFill>
                <a:effectLst/>
                <a:latin typeface="Söhne"/>
              </a:rPr>
              <a:t>      </a:t>
            </a:r>
            <a:r>
              <a:rPr lang="en-US" sz="1600" b="1" i="0" dirty="0">
                <a:solidFill>
                  <a:srgbClr val="0D0D0D"/>
                </a:solidFill>
                <a:effectLst/>
                <a:latin typeface="Söhne"/>
              </a:rPr>
              <a:t>Used NLP Techniques and Logistic Regression(Count Vectorizer)</a:t>
            </a:r>
          </a:p>
          <a:p>
            <a:endParaRPr lang="en-US" sz="2000" dirty="0"/>
          </a:p>
        </p:txBody>
      </p:sp>
    </p:spTree>
    <p:extLst>
      <p:ext uri="{BB962C8B-B14F-4D97-AF65-F5344CB8AC3E}">
        <p14:creationId xmlns:p14="http://schemas.microsoft.com/office/powerpoint/2010/main" val="162690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20DF-D845-A9B8-679A-E25E04301467}"/>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E275AA57-888D-85F7-FB46-1C3E0936F9DC}"/>
              </a:ext>
            </a:extLst>
          </p:cNvPr>
          <p:cNvSpPr>
            <a:spLocks noGrp="1"/>
          </p:cNvSpPr>
          <p:nvPr>
            <p:ph idx="1"/>
          </p:nvPr>
        </p:nvSpPr>
        <p:spPr>
          <a:xfrm>
            <a:off x="838200" y="1609725"/>
            <a:ext cx="10515600" cy="4567238"/>
          </a:xfrm>
        </p:spPr>
        <p:txBody>
          <a:bodyPr/>
          <a:lstStyle/>
          <a:p>
            <a:r>
              <a:rPr lang="en-US" sz="2800" dirty="0"/>
              <a:t>The dataset is a collection of news articles</a:t>
            </a:r>
          </a:p>
          <a:p>
            <a:r>
              <a:rPr lang="en-US" sz="2800" dirty="0">
                <a:hlinkClick r:id="rId2"/>
              </a:rPr>
              <a:t>https://www.kaggle.com/code/therealsampat/fake-news-detection/input</a:t>
            </a:r>
            <a:br>
              <a:rPr lang="en-US" sz="2800" dirty="0"/>
            </a:br>
            <a:r>
              <a:rPr lang="en-US" sz="2800" dirty="0"/>
              <a:t>Number of files: 2 Total size: 116.37 MB</a:t>
            </a:r>
          </a:p>
          <a:p>
            <a:r>
              <a:rPr lang="en-US" sz="2800" dirty="0"/>
              <a:t>Document 1: Fake.csv Size: 62.79MB</a:t>
            </a:r>
          </a:p>
          <a:p>
            <a:r>
              <a:rPr lang="en-US" sz="2800" dirty="0"/>
              <a:t>Number of rows: 23481 Number of columns: 4</a:t>
            </a:r>
          </a:p>
          <a:p>
            <a:r>
              <a:rPr lang="en-US" sz="2800" dirty="0"/>
              <a:t>Document 2: True.csv Size: 53.58MB</a:t>
            </a:r>
          </a:p>
          <a:p>
            <a:r>
              <a:rPr lang="en-US" sz="2800" dirty="0"/>
              <a:t>Number of rows: 21417 Number of columns: 4</a:t>
            </a:r>
          </a:p>
          <a:p>
            <a:endParaRPr lang="en-US" dirty="0"/>
          </a:p>
        </p:txBody>
      </p:sp>
    </p:spTree>
    <p:extLst>
      <p:ext uri="{BB962C8B-B14F-4D97-AF65-F5344CB8AC3E}">
        <p14:creationId xmlns:p14="http://schemas.microsoft.com/office/powerpoint/2010/main" val="148313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3FB5D-E200-DFA9-A7DB-A2CB859A2B1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Our Approach</a:t>
            </a:r>
          </a:p>
        </p:txBody>
      </p:sp>
      <p:pic>
        <p:nvPicPr>
          <p:cNvPr id="9" name="Content Placeholder 8">
            <a:extLst>
              <a:ext uri="{FF2B5EF4-FFF2-40B4-BE49-F238E27FC236}">
                <a16:creationId xmlns:a16="http://schemas.microsoft.com/office/drawing/2014/main" id="{C4F8C903-1D6D-2EB2-4AA8-CA1B1477A28C}"/>
              </a:ext>
            </a:extLst>
          </p:cNvPr>
          <p:cNvPicPr>
            <a:picLocks noGrp="1" noChangeAspect="1"/>
          </p:cNvPicPr>
          <p:nvPr>
            <p:ph idx="1"/>
          </p:nvPr>
        </p:nvPicPr>
        <p:blipFill>
          <a:blip r:embed="rId2"/>
          <a:stretch>
            <a:fillRect/>
          </a:stretch>
        </p:blipFill>
        <p:spPr>
          <a:xfrm>
            <a:off x="2708799" y="1624427"/>
            <a:ext cx="7709121" cy="4394199"/>
          </a:xfrm>
          <a:prstGeom prst="rect">
            <a:avLst/>
          </a:prstGeom>
        </p:spPr>
      </p:pic>
    </p:spTree>
    <p:extLst>
      <p:ext uri="{BB962C8B-B14F-4D97-AF65-F5344CB8AC3E}">
        <p14:creationId xmlns:p14="http://schemas.microsoft.com/office/powerpoint/2010/main" val="30629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8222-CC64-E3EA-8ABC-BE866B9ADC29}"/>
              </a:ext>
            </a:extLst>
          </p:cNvPr>
          <p:cNvSpPr>
            <a:spLocks noGrp="1"/>
          </p:cNvSpPr>
          <p:nvPr>
            <p:ph type="title"/>
          </p:nvPr>
        </p:nvSpPr>
        <p:spPr/>
        <p:txBody>
          <a:bodyPr/>
          <a:lstStyle/>
          <a:p>
            <a:r>
              <a:rPr lang="en-US" dirty="0"/>
              <a:t>What’s New</a:t>
            </a:r>
          </a:p>
        </p:txBody>
      </p:sp>
      <p:sp>
        <p:nvSpPr>
          <p:cNvPr id="3" name="Content Placeholder 2">
            <a:extLst>
              <a:ext uri="{FF2B5EF4-FFF2-40B4-BE49-F238E27FC236}">
                <a16:creationId xmlns:a16="http://schemas.microsoft.com/office/drawing/2014/main" id="{F5DECC34-A691-0CD3-DDC2-BD2CCB1D9D4B}"/>
              </a:ext>
            </a:extLst>
          </p:cNvPr>
          <p:cNvSpPr>
            <a:spLocks noGrp="1"/>
          </p:cNvSpPr>
          <p:nvPr>
            <p:ph idx="1"/>
          </p:nvPr>
        </p:nvSpPr>
        <p:spPr/>
        <p:txBody>
          <a:bodyPr>
            <a:normAutofit/>
          </a:bodyPr>
          <a:lstStyle/>
          <a:p>
            <a:r>
              <a:rPr lang="en-US" dirty="0"/>
              <a:t>Integrating NLP Techniques while pre-processing</a:t>
            </a:r>
          </a:p>
          <a:p>
            <a:r>
              <a:rPr lang="en-US" dirty="0"/>
              <a:t>Using Word2Vec Embedding Technique for capturing semantic relationships between words</a:t>
            </a:r>
          </a:p>
          <a:p>
            <a:r>
              <a:rPr lang="en-US" dirty="0"/>
              <a:t>Using Parallel Processing to improve Efficiency</a:t>
            </a:r>
          </a:p>
          <a:p>
            <a:r>
              <a:rPr lang="en-US" dirty="0"/>
              <a:t>Using </a:t>
            </a:r>
            <a:r>
              <a:rPr lang="en-US" dirty="0" err="1"/>
              <a:t>Streamlit</a:t>
            </a:r>
            <a:r>
              <a:rPr lang="en-US" dirty="0"/>
              <a:t> interface</a:t>
            </a:r>
          </a:p>
          <a:p>
            <a:endParaRPr lang="en-US" dirty="0"/>
          </a:p>
          <a:p>
            <a:endParaRPr lang="en-US" dirty="0"/>
          </a:p>
          <a:p>
            <a:pPr marL="0" indent="0">
              <a:buNone/>
            </a:pP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55607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B097-2968-5B97-826E-E6972C41692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1EFD2B0-FA6D-5354-CFA1-232136C61AF9}"/>
              </a:ext>
            </a:extLst>
          </p:cNvPr>
          <p:cNvSpPr>
            <a:spLocks noGrp="1"/>
          </p:cNvSpPr>
          <p:nvPr>
            <p:ph idx="1"/>
          </p:nvPr>
        </p:nvSpPr>
        <p:spPr>
          <a:xfrm>
            <a:off x="838200" y="1581150"/>
            <a:ext cx="10515600" cy="4614863"/>
          </a:xfrm>
        </p:spPr>
        <p:txBody>
          <a:bodyPr/>
          <a:lstStyle/>
          <a:p>
            <a:r>
              <a:rPr lang="en-US" dirty="0"/>
              <a:t>Combined two datasets real and fake</a:t>
            </a:r>
          </a:p>
          <a:p>
            <a:r>
              <a:rPr lang="en-US" dirty="0"/>
              <a:t>Created a target variable in each dataset </a:t>
            </a:r>
            <a:r>
              <a:rPr lang="en-US" dirty="0" err="1"/>
              <a:t>i.e</a:t>
            </a:r>
            <a:r>
              <a:rPr lang="en-US" dirty="0"/>
              <a:t> 1 for real data and 0 for fake data</a:t>
            </a:r>
          </a:p>
          <a:p>
            <a:r>
              <a:rPr lang="en-US" dirty="0"/>
              <a:t>Ensured that there are no null values</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39232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E9E3-3627-6092-5BB1-A950D8D44EBF}"/>
              </a:ext>
            </a:extLst>
          </p:cNvPr>
          <p:cNvSpPr>
            <a:spLocks noGrp="1"/>
          </p:cNvSpPr>
          <p:nvPr>
            <p:ph type="title"/>
          </p:nvPr>
        </p:nvSpPr>
        <p:spPr/>
        <p:txBody>
          <a:bodyPr/>
          <a:lstStyle/>
          <a:p>
            <a:r>
              <a:rPr lang="en-US" dirty="0"/>
              <a:t>Data Visualization</a:t>
            </a:r>
            <a:br>
              <a:rPr lang="en-US" dirty="0"/>
            </a:br>
            <a:r>
              <a:rPr lang="en-US" sz="3200" dirty="0"/>
              <a:t>Frequency of Subjects</a:t>
            </a:r>
          </a:p>
        </p:txBody>
      </p:sp>
      <p:pic>
        <p:nvPicPr>
          <p:cNvPr id="5" name="Content Placeholder 4">
            <a:extLst>
              <a:ext uri="{FF2B5EF4-FFF2-40B4-BE49-F238E27FC236}">
                <a16:creationId xmlns:a16="http://schemas.microsoft.com/office/drawing/2014/main" id="{5F6E7C38-8707-ABCB-B979-F2C9B0E2DBB6}"/>
              </a:ext>
            </a:extLst>
          </p:cNvPr>
          <p:cNvPicPr>
            <a:picLocks noGrp="1" noChangeAspect="1"/>
          </p:cNvPicPr>
          <p:nvPr>
            <p:ph idx="1"/>
          </p:nvPr>
        </p:nvPicPr>
        <p:blipFill>
          <a:blip r:embed="rId2"/>
          <a:stretch>
            <a:fillRect/>
          </a:stretch>
        </p:blipFill>
        <p:spPr>
          <a:xfrm>
            <a:off x="2052136" y="1825625"/>
            <a:ext cx="8087728" cy="4351338"/>
          </a:xfrm>
        </p:spPr>
      </p:pic>
    </p:spTree>
    <p:extLst>
      <p:ext uri="{BB962C8B-B14F-4D97-AF65-F5344CB8AC3E}">
        <p14:creationId xmlns:p14="http://schemas.microsoft.com/office/powerpoint/2010/main" val="93055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F78F2-A86F-B836-1AA7-F10BBF8A9A8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Pie Chart depicting Target variable </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B61A13B9-93C9-A96E-729B-0BC3721CE46C}"/>
              </a:ext>
            </a:extLst>
          </p:cNvPr>
          <p:cNvPicPr>
            <a:picLocks noGrp="1" noChangeAspect="1"/>
          </p:cNvPicPr>
          <p:nvPr>
            <p:ph idx="1"/>
          </p:nvPr>
        </p:nvPicPr>
        <p:blipFill>
          <a:blip r:embed="rId2"/>
          <a:stretch>
            <a:fillRect/>
          </a:stretch>
        </p:blipFill>
        <p:spPr>
          <a:xfrm>
            <a:off x="4864608" y="683291"/>
            <a:ext cx="6846363" cy="5340163"/>
          </a:xfrm>
          <a:prstGeom prst="rect">
            <a:avLst/>
          </a:prstGeom>
        </p:spPr>
      </p:pic>
    </p:spTree>
    <p:extLst>
      <p:ext uri="{BB962C8B-B14F-4D97-AF65-F5344CB8AC3E}">
        <p14:creationId xmlns:p14="http://schemas.microsoft.com/office/powerpoint/2010/main" val="3485907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637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Enhancing Information Integrity A Machine Learning and NLP Approach to Fake News Detection</vt:lpstr>
      <vt:lpstr>Literature Review</vt:lpstr>
      <vt:lpstr>Literature Review</vt:lpstr>
      <vt:lpstr>Our Dataset</vt:lpstr>
      <vt:lpstr>Our Approach</vt:lpstr>
      <vt:lpstr>What’s New</vt:lpstr>
      <vt:lpstr>Data Preprocessing</vt:lpstr>
      <vt:lpstr>Data Visualization Frequency of Subjects</vt:lpstr>
      <vt:lpstr>Pie Chart depicting Target variable </vt:lpstr>
      <vt:lpstr>Timeline of Fake and Real News Articles</vt:lpstr>
      <vt:lpstr>News Reported per year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Hima chandrika kondisetty</dc:creator>
  <cp:lastModifiedBy>Hima chandrika kondisetty</cp:lastModifiedBy>
  <cp:revision>2</cp:revision>
  <dcterms:created xsi:type="dcterms:W3CDTF">2024-02-26T20:09:00Z</dcterms:created>
  <dcterms:modified xsi:type="dcterms:W3CDTF">2024-02-27T20:42:38Z</dcterms:modified>
</cp:coreProperties>
</file>