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7394ce2a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7394ce2a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7394ce2a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7394ce2a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7394ce2a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7394ce2a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7394ce2a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7394ce2a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7394ce2a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7394ce2a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7394ce2a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7394ce2a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7394ce2a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7394ce2a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7394ce2a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7394ce2a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7394ce2a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7394ce2a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7394ce2a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7394ce2a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9275ed6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29275ed6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bdc58f6b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bdc58f6b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7394ce2a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7394ce2a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7394ce2a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7394ce2a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7394ce2a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7394ce2a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7394ce2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7394ce2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7394ce2a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7394ce2a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7394ce2a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7394ce2a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7394ce2a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7394ce2a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7394ce2a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7394ce2a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7394ce2a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7394ce2a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7394ce2a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7394ce2a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23400" y="-145375"/>
            <a:ext cx="8520600" cy="31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600">
                <a:solidFill>
                  <a:schemeClr val="dk2"/>
                </a:solidFill>
                <a:latin typeface="Georgia"/>
                <a:ea typeface="Georgia"/>
                <a:cs typeface="Georgia"/>
                <a:sym typeface="Georgia"/>
              </a:rPr>
              <a:t>Improving Performance of Distributed Systems through Frequent Block Access Pattern-Based Prefetching Algorithm</a:t>
            </a:r>
            <a:endParaRPr sz="3600">
              <a:solidFill>
                <a:schemeClr val="dk2"/>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102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Calculating Support For File and Confidence for block access patterns</a:t>
            </a:r>
            <a:endParaRPr b="1">
              <a:latin typeface="Georgia"/>
              <a:ea typeface="Georgia"/>
              <a:cs typeface="Georgia"/>
              <a:sym typeface="Georgia"/>
            </a:endParaRPr>
          </a:p>
          <a:p>
            <a:pPr indent="0" lvl="0" marL="0" rtl="0" algn="l">
              <a:spcBef>
                <a:spcPts val="0"/>
              </a:spcBef>
              <a:spcAft>
                <a:spcPts val="0"/>
              </a:spcAft>
              <a:buNone/>
            </a:pPr>
            <a:r>
              <a:t/>
            </a:r>
            <a:endParaRPr b="1">
              <a:latin typeface="Georgia"/>
              <a:ea typeface="Georgia"/>
              <a:cs typeface="Georgia"/>
              <a:sym typeface="Georgia"/>
            </a:endParaRPr>
          </a:p>
        </p:txBody>
      </p:sp>
      <p:sp>
        <p:nvSpPr>
          <p:cNvPr id="114" name="Google Shape;114;p22"/>
          <p:cNvSpPr txBox="1"/>
          <p:nvPr>
            <p:ph idx="1" type="body"/>
          </p:nvPr>
        </p:nvSpPr>
        <p:spPr>
          <a:xfrm>
            <a:off x="311700" y="1471025"/>
            <a:ext cx="8520600" cy="3097800"/>
          </a:xfrm>
          <a:prstGeom prst="rect">
            <a:avLst/>
          </a:prstGeom>
        </p:spPr>
        <p:txBody>
          <a:bodyPr anchorCtr="0" anchor="t" bIns="91425" lIns="91425" spcFirstLastPara="1" rIns="91425" wrap="square" tIns="91425">
            <a:normAutofit fontScale="70000" lnSpcReduction="10000"/>
          </a:bodyPr>
          <a:lstStyle/>
          <a:p>
            <a:pPr indent="-335280" lvl="0" marL="457200" rtl="0" algn="just">
              <a:spcBef>
                <a:spcPts val="600"/>
              </a:spcBef>
              <a:spcAft>
                <a:spcPts val="0"/>
              </a:spcAft>
              <a:buClr>
                <a:srgbClr val="000000"/>
              </a:buClr>
              <a:buSzPct val="100000"/>
              <a:buFont typeface="Georgia"/>
              <a:buChar char="●"/>
            </a:pPr>
            <a:r>
              <a:rPr lang="en" sz="2400">
                <a:solidFill>
                  <a:srgbClr val="000000"/>
                </a:solidFill>
                <a:latin typeface="Georgia"/>
                <a:ea typeface="Georgia"/>
                <a:cs typeface="Georgia"/>
                <a:sym typeface="Georgia"/>
              </a:rPr>
              <a:t>Logs are maintained in all DNs which record details of file block requests issued by client application programs.</a:t>
            </a:r>
            <a:endParaRPr sz="2400">
              <a:solidFill>
                <a:srgbClr val="000000"/>
              </a:solidFill>
              <a:latin typeface="Georgia"/>
              <a:ea typeface="Georgia"/>
              <a:cs typeface="Georgia"/>
              <a:sym typeface="Georgia"/>
            </a:endParaRPr>
          </a:p>
          <a:p>
            <a:pPr indent="-335280" lvl="0" marL="457200" rtl="0" algn="just">
              <a:spcBef>
                <a:spcPts val="0"/>
              </a:spcBef>
              <a:spcAft>
                <a:spcPts val="0"/>
              </a:spcAft>
              <a:buClr>
                <a:srgbClr val="000000"/>
              </a:buClr>
              <a:buSzPct val="100000"/>
              <a:buFont typeface="Georgia"/>
              <a:buChar char="●"/>
            </a:pPr>
            <a:r>
              <a:rPr lang="en" sz="2400">
                <a:solidFill>
                  <a:srgbClr val="000000"/>
                </a:solidFill>
                <a:latin typeface="Georgia"/>
                <a:ea typeface="Georgia"/>
                <a:cs typeface="Georgia"/>
                <a:sym typeface="Georgia"/>
              </a:rPr>
              <a:t>From the log entries, support values for the files and confidence for block access patterns(BAPs) are calculated.</a:t>
            </a:r>
            <a:endParaRPr sz="2400">
              <a:solidFill>
                <a:srgbClr val="000000"/>
              </a:solidFill>
              <a:latin typeface="Georgia"/>
              <a:ea typeface="Georgia"/>
              <a:cs typeface="Georgia"/>
              <a:sym typeface="Georgia"/>
            </a:endParaRPr>
          </a:p>
          <a:p>
            <a:pPr indent="-335280" lvl="0" marL="457200" rtl="0" algn="just">
              <a:spcBef>
                <a:spcPts val="0"/>
              </a:spcBef>
              <a:spcAft>
                <a:spcPts val="0"/>
              </a:spcAft>
              <a:buClr>
                <a:srgbClr val="000000"/>
              </a:buClr>
              <a:buSzPct val="100000"/>
              <a:buFont typeface="Georgia"/>
              <a:buChar char="●"/>
            </a:pPr>
            <a:r>
              <a:rPr lang="en" sz="2400">
                <a:solidFill>
                  <a:srgbClr val="000000"/>
                </a:solidFill>
                <a:latin typeface="Georgia"/>
                <a:ea typeface="Georgia"/>
                <a:cs typeface="Georgia"/>
                <a:sym typeface="Georgia"/>
              </a:rPr>
              <a:t>Support for a file F1= no. of entries of F1/ total log entries.</a:t>
            </a:r>
            <a:endParaRPr sz="2400">
              <a:solidFill>
                <a:srgbClr val="000000"/>
              </a:solidFill>
              <a:latin typeface="Georgia"/>
              <a:ea typeface="Georgia"/>
              <a:cs typeface="Georgia"/>
              <a:sym typeface="Georgia"/>
            </a:endParaRPr>
          </a:p>
          <a:p>
            <a:pPr indent="-335280" lvl="0" marL="457200" rtl="0" algn="just">
              <a:spcBef>
                <a:spcPts val="0"/>
              </a:spcBef>
              <a:spcAft>
                <a:spcPts val="0"/>
              </a:spcAft>
              <a:buClr>
                <a:srgbClr val="000000"/>
              </a:buClr>
              <a:buSzPct val="100000"/>
              <a:buFont typeface="Georgia"/>
              <a:buChar char="●"/>
            </a:pPr>
            <a:r>
              <a:rPr lang="en" sz="2400">
                <a:solidFill>
                  <a:srgbClr val="000000"/>
                </a:solidFill>
                <a:latin typeface="Georgia"/>
                <a:ea typeface="Georgia"/>
                <a:cs typeface="Georgia"/>
                <a:sym typeface="Georgia"/>
              </a:rPr>
              <a:t>Confidence for Block Access Patterns of [F1B1B2] = no.of times F1B1B2 appears/total no.of times F1B1 appears</a:t>
            </a:r>
            <a:endParaRPr sz="2400">
              <a:solidFill>
                <a:srgbClr val="000000"/>
              </a:solidFill>
              <a:latin typeface="Georgia"/>
              <a:ea typeface="Georgia"/>
              <a:cs typeface="Georgia"/>
              <a:sym typeface="Georgia"/>
            </a:endParaRPr>
          </a:p>
          <a:p>
            <a:pPr indent="-335280" lvl="0" marL="457200" rtl="0" algn="just">
              <a:spcBef>
                <a:spcPts val="0"/>
              </a:spcBef>
              <a:spcAft>
                <a:spcPts val="0"/>
              </a:spcAft>
              <a:buClr>
                <a:srgbClr val="000000"/>
              </a:buClr>
              <a:buSzPct val="100000"/>
              <a:buFont typeface="Georgia"/>
              <a:buChar char="●"/>
            </a:pPr>
            <a:r>
              <a:rPr lang="en" sz="2400">
                <a:solidFill>
                  <a:srgbClr val="000000"/>
                </a:solidFill>
                <a:latin typeface="Georgia"/>
                <a:ea typeface="Georgia"/>
                <a:cs typeface="Georgia"/>
                <a:sym typeface="Georgia"/>
              </a:rPr>
              <a:t>All BAPs for F1 are arranged in descending order and the top (fap_th) percent of BAPs are considered as FBAP s for F1.</a:t>
            </a:r>
            <a:endParaRPr sz="2400">
              <a:solidFill>
                <a:srgbClr val="000000"/>
              </a:solidFill>
              <a:latin typeface="Georgia"/>
              <a:ea typeface="Georgia"/>
              <a:cs typeface="Georgia"/>
              <a:sym typeface="Georgia"/>
            </a:endParaRPr>
          </a:p>
          <a:p>
            <a:pPr indent="0" lvl="0" marL="0" rtl="0" algn="l">
              <a:spcBef>
                <a:spcPts val="600"/>
              </a:spcBef>
              <a:spcAft>
                <a:spcPts val="0"/>
              </a:spcAft>
              <a:buClr>
                <a:schemeClr val="dk1"/>
              </a:buClr>
              <a:buSzPct val="57894"/>
              <a:buFont typeface="Arial"/>
              <a:buNone/>
            </a:pPr>
            <a:r>
              <a:t/>
            </a:r>
            <a:endParaRPr sz="1900">
              <a:solidFill>
                <a:srgbClr val="000000"/>
              </a:solidFill>
              <a:latin typeface="Georgia"/>
              <a:ea typeface="Georgia"/>
              <a:cs typeface="Georgia"/>
              <a:sym typeface="Georgia"/>
            </a:endParaRPr>
          </a:p>
          <a:p>
            <a:pPr indent="0" lvl="0" marL="0" rtl="0" algn="l">
              <a:spcBef>
                <a:spcPts val="0"/>
              </a:spcBef>
              <a:spcAft>
                <a:spcPts val="1200"/>
              </a:spcAft>
              <a:buNone/>
            </a:pPr>
            <a:r>
              <a:t/>
            </a:r>
            <a:endParaRPr>
              <a:solidFill>
                <a:srgbClr val="000000"/>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Procedure For Prefetching and filling</a:t>
            </a:r>
            <a:endParaRPr b="1">
              <a:latin typeface="Georgia"/>
              <a:ea typeface="Georgia"/>
              <a:cs typeface="Georgia"/>
              <a:sym typeface="Georgia"/>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46710" lvl="0" marL="457200" rtl="0" algn="just">
              <a:spcBef>
                <a:spcPts val="600"/>
              </a:spcBef>
              <a:spcAft>
                <a:spcPts val="0"/>
              </a:spcAft>
              <a:buClr>
                <a:schemeClr val="dk1"/>
              </a:buClr>
              <a:buSzPct val="100000"/>
              <a:buFont typeface="Georgia"/>
              <a:buChar char="●"/>
            </a:pPr>
            <a:r>
              <a:rPr lang="en" sz="2400">
                <a:solidFill>
                  <a:schemeClr val="dk1"/>
                </a:solidFill>
                <a:latin typeface="Georgia"/>
                <a:ea typeface="Georgia"/>
                <a:cs typeface="Georgia"/>
                <a:sym typeface="Georgia"/>
              </a:rPr>
              <a:t>Support values are calculated for each file present in the log.</a:t>
            </a:r>
            <a:endParaRPr sz="2400">
              <a:solidFill>
                <a:schemeClr val="dk1"/>
              </a:solidFill>
              <a:latin typeface="Georgia"/>
              <a:ea typeface="Georgia"/>
              <a:cs typeface="Georgia"/>
              <a:sym typeface="Georgia"/>
            </a:endParaRPr>
          </a:p>
          <a:p>
            <a:pPr indent="-346710" lvl="0" marL="457200" rtl="0" algn="just">
              <a:spcBef>
                <a:spcPts val="0"/>
              </a:spcBef>
              <a:spcAft>
                <a:spcPts val="0"/>
              </a:spcAft>
              <a:buClr>
                <a:schemeClr val="dk1"/>
              </a:buClr>
              <a:buSzPct val="100000"/>
              <a:buFont typeface="Georgia"/>
              <a:buChar char="●"/>
            </a:pPr>
            <a:r>
              <a:rPr lang="en" sz="2400">
                <a:solidFill>
                  <a:schemeClr val="dk1"/>
                </a:solidFill>
                <a:latin typeface="Georgia"/>
                <a:ea typeface="Georgia"/>
                <a:cs typeface="Georgia"/>
                <a:sym typeface="Georgia"/>
              </a:rPr>
              <a:t>Confidence values for BAPs of each file are calculated.</a:t>
            </a:r>
            <a:endParaRPr sz="2400">
              <a:solidFill>
                <a:schemeClr val="dk1"/>
              </a:solidFill>
              <a:latin typeface="Georgia"/>
              <a:ea typeface="Georgia"/>
              <a:cs typeface="Georgia"/>
              <a:sym typeface="Georgia"/>
            </a:endParaRPr>
          </a:p>
          <a:p>
            <a:pPr indent="-346710" lvl="0" marL="457200" rtl="0" algn="just">
              <a:spcBef>
                <a:spcPts val="0"/>
              </a:spcBef>
              <a:spcAft>
                <a:spcPts val="0"/>
              </a:spcAft>
              <a:buClr>
                <a:schemeClr val="dk1"/>
              </a:buClr>
              <a:buSzPct val="100000"/>
              <a:buFont typeface="Georgia"/>
              <a:buChar char="●"/>
            </a:pPr>
            <a:r>
              <a:rPr lang="en" sz="2400">
                <a:solidFill>
                  <a:schemeClr val="dk1"/>
                </a:solidFill>
                <a:latin typeface="Georgia"/>
                <a:ea typeface="Georgia"/>
                <a:cs typeface="Georgia"/>
                <a:sym typeface="Georgia"/>
              </a:rPr>
              <a:t>The list of BAPs are sorted in descending order based on confidence value.</a:t>
            </a:r>
            <a:endParaRPr sz="2400">
              <a:solidFill>
                <a:schemeClr val="dk1"/>
              </a:solidFill>
              <a:latin typeface="Georgia"/>
              <a:ea typeface="Georgia"/>
              <a:cs typeface="Georgia"/>
              <a:sym typeface="Georgia"/>
            </a:endParaRPr>
          </a:p>
          <a:p>
            <a:pPr indent="-346710" lvl="0" marL="457200" rtl="0" algn="just">
              <a:spcBef>
                <a:spcPts val="0"/>
              </a:spcBef>
              <a:spcAft>
                <a:spcPts val="0"/>
              </a:spcAft>
              <a:buClr>
                <a:schemeClr val="dk1"/>
              </a:buClr>
              <a:buSzPct val="100000"/>
              <a:buFont typeface="Georgia"/>
              <a:buChar char="●"/>
            </a:pPr>
            <a:r>
              <a:rPr lang="en" sz="2400">
                <a:solidFill>
                  <a:schemeClr val="dk1"/>
                </a:solidFill>
                <a:latin typeface="Georgia"/>
                <a:ea typeface="Georgia"/>
                <a:cs typeface="Georgia"/>
                <a:sym typeface="Georgia"/>
              </a:rPr>
              <a:t>From this sorted list, the local cache and SSD cache of a data node are filled according their respective size.</a:t>
            </a:r>
            <a:endParaRPr sz="2400">
              <a:solidFill>
                <a:schemeClr val="dk1"/>
              </a:solidFill>
              <a:latin typeface="Georgia"/>
              <a:ea typeface="Georgia"/>
              <a:cs typeface="Georgia"/>
              <a:sym typeface="Georgia"/>
            </a:endParaRPr>
          </a:p>
          <a:p>
            <a:pPr indent="-346710" lvl="0" marL="457200" rtl="0" algn="just">
              <a:spcBef>
                <a:spcPts val="0"/>
              </a:spcBef>
              <a:spcAft>
                <a:spcPts val="0"/>
              </a:spcAft>
              <a:buClr>
                <a:schemeClr val="dk1"/>
              </a:buClr>
              <a:buSzPct val="100000"/>
              <a:buFont typeface="Georgia"/>
              <a:buChar char="●"/>
            </a:pPr>
            <a:r>
              <a:rPr lang="en" sz="2400">
                <a:solidFill>
                  <a:schemeClr val="dk1"/>
                </a:solidFill>
                <a:latin typeface="Georgia"/>
                <a:ea typeface="Georgia"/>
                <a:cs typeface="Georgia"/>
                <a:sym typeface="Georgia"/>
              </a:rPr>
              <a:t>The same procedure is followed for prefetching and filling the global cache node local cache and SSD cache by considering the confidence value w.r.t all DNs.</a:t>
            </a:r>
            <a:endParaRPr sz="2400">
              <a:solidFill>
                <a:schemeClr val="dk1"/>
              </a:solidFill>
              <a:latin typeface="Georgia"/>
              <a:ea typeface="Georgia"/>
              <a:cs typeface="Georgia"/>
              <a:sym typeface="Georgia"/>
            </a:endParaRPr>
          </a:p>
          <a:p>
            <a:pPr indent="-346710" lvl="0" marL="457200" rtl="0" algn="just">
              <a:spcBef>
                <a:spcPts val="0"/>
              </a:spcBef>
              <a:spcAft>
                <a:spcPts val="0"/>
              </a:spcAft>
              <a:buClr>
                <a:schemeClr val="dk1"/>
              </a:buClr>
              <a:buSzPct val="100000"/>
              <a:buFont typeface="Georgia"/>
              <a:buChar char="●"/>
            </a:pPr>
            <a:r>
              <a:rPr lang="en" sz="2400">
                <a:solidFill>
                  <a:schemeClr val="dk1"/>
                </a:solidFill>
                <a:latin typeface="Georgia"/>
                <a:ea typeface="Georgia"/>
                <a:cs typeface="Georgia"/>
                <a:sym typeface="Georgia"/>
              </a:rPr>
              <a:t>A fresh prefetching is initiated when hit ratio falls below the threshold and this will not affect the regular operations of the system. </a:t>
            </a:r>
            <a:endParaRPr sz="2400">
              <a:solidFill>
                <a:schemeClr val="dk1"/>
              </a:solidFill>
              <a:latin typeface="Georgia"/>
              <a:ea typeface="Georgia"/>
              <a:cs typeface="Georgia"/>
              <a:sym typeface="Georgia"/>
            </a:endParaRPr>
          </a:p>
          <a:p>
            <a:pPr indent="0" lvl="0" marL="0" rtl="0" algn="l">
              <a:spcBef>
                <a:spcPts val="0"/>
              </a:spcBef>
              <a:spcAft>
                <a:spcPts val="1200"/>
              </a:spcAft>
              <a:buNone/>
            </a:pPr>
            <a:r>
              <a:t/>
            </a:r>
            <a:endParaRPr>
              <a:solidFill>
                <a:schemeClr val="dk1"/>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Procedure for Reading From the DFS</a:t>
            </a:r>
            <a:endParaRPr b="1">
              <a:latin typeface="Georgia"/>
              <a:ea typeface="Georgia"/>
              <a:cs typeface="Georgia"/>
              <a:sym typeface="Georgia"/>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1630" lvl="0" marL="457200" rtl="0" algn="just">
              <a:spcBef>
                <a:spcPts val="600"/>
              </a:spcBef>
              <a:spcAft>
                <a:spcPts val="0"/>
              </a:spcAft>
              <a:buClr>
                <a:srgbClr val="000000"/>
              </a:buClr>
              <a:buSzPts val="1780"/>
              <a:buFont typeface="Georgia"/>
              <a:buChar char="●"/>
            </a:pPr>
            <a:r>
              <a:rPr b="1" lang="en" sz="1779">
                <a:solidFill>
                  <a:srgbClr val="000000"/>
                </a:solidFill>
                <a:latin typeface="Georgia"/>
                <a:ea typeface="Georgia"/>
                <a:cs typeface="Georgia"/>
                <a:sym typeface="Georgia"/>
              </a:rPr>
              <a:t>A client application program (CAP) which is executing in a particular DN has to read a file block (FB) by using the following procedure.</a:t>
            </a:r>
            <a:endParaRPr b="1" sz="1500">
              <a:solidFill>
                <a:srgbClr val="000000"/>
              </a:solidFill>
              <a:latin typeface="Georgia"/>
              <a:ea typeface="Georgia"/>
              <a:cs typeface="Georgia"/>
              <a:sym typeface="Georgia"/>
            </a:endParaRPr>
          </a:p>
          <a:p>
            <a:pPr indent="0" lvl="0" marL="457200" rtl="0" algn="just">
              <a:spcBef>
                <a:spcPts val="600"/>
              </a:spcBef>
              <a:spcAft>
                <a:spcPts val="0"/>
              </a:spcAft>
              <a:buSzPts val="770"/>
              <a:buNone/>
            </a:pPr>
            <a:r>
              <a:rPr lang="en" sz="1500">
                <a:solidFill>
                  <a:srgbClr val="000000"/>
                </a:solidFill>
                <a:latin typeface="Georgia"/>
                <a:ea typeface="Georgia"/>
                <a:cs typeface="Georgia"/>
                <a:sym typeface="Georgia"/>
              </a:rPr>
              <a:t>  </a:t>
            </a:r>
            <a:r>
              <a:rPr lang="en" sz="1500">
                <a:solidFill>
                  <a:srgbClr val="000000"/>
                </a:solidFill>
                <a:latin typeface="Georgia"/>
                <a:ea typeface="Georgia"/>
                <a:cs typeface="Georgia"/>
                <a:sym typeface="Georgia"/>
              </a:rPr>
              <a:t>◦</a:t>
            </a:r>
            <a:r>
              <a:rPr lang="en" sz="1500">
                <a:solidFill>
                  <a:srgbClr val="000000"/>
                </a:solidFill>
                <a:latin typeface="Georgia"/>
                <a:ea typeface="Georgia"/>
                <a:cs typeface="Georgia"/>
                <a:sym typeface="Georgia"/>
              </a:rPr>
              <a:t>Checks local cache of the DN where it is requested and can be read directly. (if not available)</a:t>
            </a:r>
            <a:endParaRPr sz="1500">
              <a:solidFill>
                <a:srgbClr val="000000"/>
              </a:solidFill>
              <a:latin typeface="Georgia"/>
              <a:ea typeface="Georgia"/>
              <a:cs typeface="Georgia"/>
              <a:sym typeface="Georgia"/>
            </a:endParaRPr>
          </a:p>
          <a:p>
            <a:pPr indent="0" lvl="0" marL="0" rtl="0" algn="just">
              <a:spcBef>
                <a:spcPts val="600"/>
              </a:spcBef>
              <a:spcAft>
                <a:spcPts val="0"/>
              </a:spcAft>
              <a:buClr>
                <a:schemeClr val="dk1"/>
              </a:buClr>
              <a:buSzPts val="770"/>
              <a:buFont typeface="Arial"/>
              <a:buNone/>
            </a:pPr>
            <a:r>
              <a:rPr lang="en" sz="1500">
                <a:solidFill>
                  <a:srgbClr val="000000"/>
                </a:solidFill>
                <a:latin typeface="Georgia"/>
                <a:ea typeface="Georgia"/>
                <a:cs typeface="Georgia"/>
                <a:sym typeface="Georgia"/>
              </a:rPr>
              <a:t>       ◦Checks local cache of GCN. If it is available, then BAP with FB is transferred to the local cache                                              of   DN where it is requested. (if not available)</a:t>
            </a:r>
            <a:endParaRPr sz="1500">
              <a:solidFill>
                <a:srgbClr val="000000"/>
              </a:solidFill>
              <a:latin typeface="Georgia"/>
              <a:ea typeface="Georgia"/>
              <a:cs typeface="Georgia"/>
              <a:sym typeface="Georgia"/>
            </a:endParaRPr>
          </a:p>
          <a:p>
            <a:pPr indent="0" lvl="0" marL="0" rtl="0" algn="just">
              <a:spcBef>
                <a:spcPts val="600"/>
              </a:spcBef>
              <a:spcAft>
                <a:spcPts val="0"/>
              </a:spcAft>
              <a:buClr>
                <a:schemeClr val="dk1"/>
              </a:buClr>
              <a:buSzPts val="770"/>
              <a:buFont typeface="Arial"/>
              <a:buNone/>
            </a:pPr>
            <a:r>
              <a:rPr lang="en" sz="1500">
                <a:solidFill>
                  <a:srgbClr val="000000"/>
                </a:solidFill>
                <a:latin typeface="Georgia"/>
                <a:ea typeface="Georgia"/>
                <a:cs typeface="Georgia"/>
                <a:sym typeface="Georgia"/>
              </a:rPr>
              <a:t>      ◦Checks SSDcache of DN where it is requested and copy BAP with FB to local cache. (if not available)</a:t>
            </a:r>
            <a:endParaRPr sz="1500">
              <a:solidFill>
                <a:srgbClr val="000000"/>
              </a:solidFill>
              <a:latin typeface="Georgia"/>
              <a:ea typeface="Georgia"/>
              <a:cs typeface="Georgia"/>
              <a:sym typeface="Georgia"/>
            </a:endParaRPr>
          </a:p>
          <a:p>
            <a:pPr indent="0" lvl="0" marL="0" rtl="0" algn="just">
              <a:spcBef>
                <a:spcPts val="600"/>
              </a:spcBef>
              <a:spcAft>
                <a:spcPts val="0"/>
              </a:spcAft>
              <a:buClr>
                <a:schemeClr val="dk1"/>
              </a:buClr>
              <a:buSzPts val="770"/>
              <a:buFont typeface="Arial"/>
              <a:buNone/>
            </a:pPr>
            <a:r>
              <a:rPr lang="en" sz="1500">
                <a:solidFill>
                  <a:srgbClr val="000000"/>
                </a:solidFill>
                <a:latin typeface="Georgia"/>
                <a:ea typeface="Georgia"/>
                <a:cs typeface="Georgia"/>
                <a:sym typeface="Georgia"/>
              </a:rPr>
              <a:t>        ◦Checks SSDcache SSD of GCN. If it is available, then BAP with FB is transferred to the local cache of DN where it is requested. (if not available)</a:t>
            </a:r>
            <a:endParaRPr sz="1500">
              <a:solidFill>
                <a:srgbClr val="000000"/>
              </a:solidFill>
              <a:latin typeface="Georgia"/>
              <a:ea typeface="Georgia"/>
              <a:cs typeface="Georgia"/>
              <a:sym typeface="Georgia"/>
            </a:endParaRPr>
          </a:p>
          <a:p>
            <a:pPr indent="0" lvl="0" marL="0" rtl="0" algn="just">
              <a:spcBef>
                <a:spcPts val="600"/>
              </a:spcBef>
              <a:spcAft>
                <a:spcPts val="0"/>
              </a:spcAft>
              <a:buClr>
                <a:schemeClr val="dk1"/>
              </a:buClr>
              <a:buSzPts val="770"/>
              <a:buFont typeface="Arial"/>
              <a:buNone/>
            </a:pPr>
            <a:r>
              <a:rPr lang="en" sz="1500">
                <a:solidFill>
                  <a:srgbClr val="000000"/>
                </a:solidFill>
                <a:latin typeface="Georgia"/>
                <a:ea typeface="Georgia"/>
                <a:cs typeface="Georgia"/>
                <a:sym typeface="Georgia"/>
              </a:rPr>
              <a:t>          ◦Checks in the file system.</a:t>
            </a:r>
            <a:endParaRPr sz="1500">
              <a:solidFill>
                <a:srgbClr val="000000"/>
              </a:solidFill>
              <a:latin typeface="Georgia"/>
              <a:ea typeface="Georgia"/>
              <a:cs typeface="Georgia"/>
              <a:sym typeface="Georgia"/>
            </a:endParaRPr>
          </a:p>
          <a:p>
            <a:pPr indent="0" lvl="0" marL="0" rtl="0" algn="l">
              <a:spcBef>
                <a:spcPts val="600"/>
              </a:spcBef>
              <a:spcAft>
                <a:spcPts val="0"/>
              </a:spcAft>
              <a:buClr>
                <a:schemeClr val="dk1"/>
              </a:buClr>
              <a:buSzPts val="770"/>
              <a:buFont typeface="Arial"/>
              <a:buNone/>
            </a:pPr>
            <a:r>
              <a:t/>
            </a:r>
            <a:endParaRPr sz="1430">
              <a:solidFill>
                <a:srgbClr val="000000"/>
              </a:solidFill>
              <a:latin typeface="Georgia"/>
              <a:ea typeface="Georgia"/>
              <a:cs typeface="Georgia"/>
              <a:sym typeface="Georgia"/>
            </a:endParaRPr>
          </a:p>
          <a:p>
            <a:pPr indent="0" lvl="0" marL="0" rtl="0" algn="l">
              <a:spcBef>
                <a:spcPts val="0"/>
              </a:spcBef>
              <a:spcAft>
                <a:spcPts val="1200"/>
              </a:spcAft>
              <a:buSzPts val="770"/>
              <a:buNone/>
            </a:pPr>
            <a:r>
              <a:t/>
            </a:r>
            <a:endParaRPr sz="1360">
              <a:solidFill>
                <a:srgbClr val="000000"/>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Procedure for writing to the DFS</a:t>
            </a:r>
            <a:endParaRPr b="1">
              <a:latin typeface="Georgia"/>
              <a:ea typeface="Georgia"/>
              <a:cs typeface="Georgia"/>
              <a:sym typeface="Georgia"/>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just">
              <a:spcBef>
                <a:spcPts val="600"/>
              </a:spcBef>
              <a:spcAft>
                <a:spcPts val="0"/>
              </a:spcAft>
              <a:buClr>
                <a:srgbClr val="000000"/>
              </a:buClr>
              <a:buSzPts val="2400"/>
              <a:buFont typeface="Georgia"/>
              <a:buChar char="●"/>
            </a:pPr>
            <a:r>
              <a:rPr b="1" lang="en" sz="2400">
                <a:solidFill>
                  <a:srgbClr val="000000"/>
                </a:solidFill>
                <a:latin typeface="Georgia"/>
                <a:ea typeface="Georgia"/>
                <a:cs typeface="Georgia"/>
                <a:sym typeface="Georgia"/>
              </a:rPr>
              <a:t>A CAP running in DN may write a FB to the DFS by using the following procedure.</a:t>
            </a:r>
            <a:endParaRPr b="1" sz="2400">
              <a:solidFill>
                <a:srgbClr val="000000"/>
              </a:solidFill>
              <a:latin typeface="Georgia"/>
              <a:ea typeface="Georgia"/>
              <a:cs typeface="Georgia"/>
              <a:sym typeface="Georgia"/>
            </a:endParaRPr>
          </a:p>
          <a:p>
            <a:pPr indent="0" lvl="0" marL="0" rtl="0" algn="just">
              <a:spcBef>
                <a:spcPts val="600"/>
              </a:spcBef>
              <a:spcAft>
                <a:spcPts val="0"/>
              </a:spcAft>
              <a:buClr>
                <a:schemeClr val="dk1"/>
              </a:buClr>
              <a:buSzPts val="1100"/>
              <a:buFont typeface="Arial"/>
              <a:buNone/>
            </a:pPr>
            <a:r>
              <a:rPr lang="en" sz="2000">
                <a:solidFill>
                  <a:srgbClr val="000000"/>
                </a:solidFill>
                <a:latin typeface="Georgia"/>
                <a:ea typeface="Georgia"/>
                <a:cs typeface="Georgia"/>
                <a:sym typeface="Georgia"/>
              </a:rPr>
              <a:t>          ◦Invalidating all the entries of existing block.</a:t>
            </a:r>
            <a:endParaRPr sz="2000">
              <a:solidFill>
                <a:srgbClr val="000000"/>
              </a:solidFill>
              <a:latin typeface="Georgia"/>
              <a:ea typeface="Georgia"/>
              <a:cs typeface="Georgia"/>
              <a:sym typeface="Georgia"/>
            </a:endParaRPr>
          </a:p>
          <a:p>
            <a:pPr indent="0" lvl="0" marL="0" rtl="0" algn="just">
              <a:spcBef>
                <a:spcPts val="600"/>
              </a:spcBef>
              <a:spcAft>
                <a:spcPts val="0"/>
              </a:spcAft>
              <a:buClr>
                <a:schemeClr val="dk1"/>
              </a:buClr>
              <a:buSzPts val="1100"/>
              <a:buFont typeface="Arial"/>
              <a:buNone/>
            </a:pPr>
            <a:r>
              <a:rPr lang="en" sz="2000">
                <a:solidFill>
                  <a:srgbClr val="000000"/>
                </a:solidFill>
                <a:latin typeface="Georgia"/>
                <a:ea typeface="Georgia"/>
                <a:cs typeface="Georgia"/>
                <a:sym typeface="Georgia"/>
              </a:rPr>
              <a:t>          ◦Writing a new block which doesn’t exist.</a:t>
            </a:r>
            <a:endParaRPr sz="2000">
              <a:solidFill>
                <a:srgbClr val="000000"/>
              </a:solidFill>
              <a:latin typeface="Georgia"/>
              <a:ea typeface="Georgia"/>
              <a:cs typeface="Georgia"/>
              <a:sym typeface="Georgia"/>
            </a:endParaRPr>
          </a:p>
          <a:p>
            <a:pPr indent="0" lvl="0" marL="0" rtl="0" algn="l">
              <a:spcBef>
                <a:spcPts val="0"/>
              </a:spcBef>
              <a:spcAft>
                <a:spcPts val="1200"/>
              </a:spcAft>
              <a:buNone/>
            </a:pPr>
            <a:r>
              <a:t/>
            </a:r>
            <a:endParaRPr>
              <a:solidFill>
                <a:srgbClr val="000000"/>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Outline</a:t>
            </a:r>
            <a:endParaRPr b="1">
              <a:latin typeface="Georgia"/>
              <a:ea typeface="Georgia"/>
              <a:cs typeface="Georgia"/>
              <a:sym typeface="Georgia"/>
            </a:endParaRPr>
          </a:p>
          <a:p>
            <a:pPr indent="0" lvl="0" marL="0" rtl="0" algn="l">
              <a:spcBef>
                <a:spcPts val="0"/>
              </a:spcBef>
              <a:spcAft>
                <a:spcPts val="0"/>
              </a:spcAft>
              <a:buNone/>
            </a:pPr>
            <a:r>
              <a:t/>
            </a:r>
            <a:endParaRPr b="1"/>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Introduction</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Architecture of the DFS</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Proposed Algorithm</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b="1" lang="en">
                <a:solidFill>
                  <a:schemeClr val="dk1"/>
                </a:solidFill>
                <a:latin typeface="Georgia"/>
                <a:ea typeface="Georgia"/>
                <a:cs typeface="Georgia"/>
                <a:sym typeface="Georgia"/>
              </a:rPr>
              <a:t>Simulation Results</a:t>
            </a:r>
            <a:endParaRPr b="1">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Conclusion</a:t>
            </a:r>
            <a:endParaRPr>
              <a:solidFill>
                <a:schemeClr val="dk1"/>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Simulation Experiments</a:t>
            </a:r>
            <a:endParaRPr b="1">
              <a:latin typeface="Georgia"/>
              <a:ea typeface="Georgia"/>
              <a:cs typeface="Georgia"/>
              <a:sym typeface="Georgia"/>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4962" lvl="0" marL="457200" rtl="0" algn="just">
              <a:lnSpc>
                <a:spcPct val="95000"/>
              </a:lnSpc>
              <a:spcBef>
                <a:spcPts val="600"/>
              </a:spcBef>
              <a:spcAft>
                <a:spcPts val="0"/>
              </a:spcAft>
              <a:buClr>
                <a:schemeClr val="dk1"/>
              </a:buClr>
              <a:buSzPts val="1675"/>
              <a:buFont typeface="Georgia"/>
              <a:buChar char="●"/>
            </a:pPr>
            <a:r>
              <a:rPr lang="en" sz="1675">
                <a:solidFill>
                  <a:schemeClr val="dk1"/>
                </a:solidFill>
                <a:latin typeface="Georgia"/>
                <a:ea typeface="Georgia"/>
                <a:cs typeface="Georgia"/>
                <a:sym typeface="Georgia"/>
              </a:rPr>
              <a:t>We have considered</a:t>
            </a:r>
            <a:endParaRPr sz="1675">
              <a:solidFill>
                <a:schemeClr val="dk1"/>
              </a:solidFill>
              <a:latin typeface="Georgia"/>
              <a:ea typeface="Georgia"/>
              <a:cs typeface="Georgia"/>
              <a:sym typeface="Georgia"/>
            </a:endParaRPr>
          </a:p>
          <a:p>
            <a:pPr indent="0" lvl="0" marL="0" rtl="0" algn="just">
              <a:lnSpc>
                <a:spcPct val="95000"/>
              </a:lnSpc>
              <a:spcBef>
                <a:spcPts val="600"/>
              </a:spcBef>
              <a:spcAft>
                <a:spcPts val="0"/>
              </a:spcAft>
              <a:buClr>
                <a:schemeClr val="dk1"/>
              </a:buClr>
              <a:buSzPts val="688"/>
              <a:buFont typeface="Arial"/>
              <a:buNone/>
            </a:pPr>
            <a:r>
              <a:rPr lang="en" sz="1487">
                <a:solidFill>
                  <a:schemeClr val="dk1"/>
                </a:solidFill>
                <a:latin typeface="Georgia"/>
                <a:ea typeface="Georgia"/>
                <a:cs typeface="Georgia"/>
                <a:sym typeface="Georgia"/>
              </a:rPr>
              <a:t>                    ◦Ten racks (R1 to R10).</a:t>
            </a:r>
            <a:endParaRPr sz="1487">
              <a:solidFill>
                <a:schemeClr val="dk1"/>
              </a:solidFill>
              <a:latin typeface="Georgia"/>
              <a:ea typeface="Georgia"/>
              <a:cs typeface="Georgia"/>
              <a:sym typeface="Georgia"/>
            </a:endParaRPr>
          </a:p>
          <a:p>
            <a:pPr indent="0" lvl="0" marL="0" rtl="0" algn="just">
              <a:lnSpc>
                <a:spcPct val="95000"/>
              </a:lnSpc>
              <a:spcBef>
                <a:spcPts val="600"/>
              </a:spcBef>
              <a:spcAft>
                <a:spcPts val="0"/>
              </a:spcAft>
              <a:buClr>
                <a:schemeClr val="dk1"/>
              </a:buClr>
              <a:buSzPts val="688"/>
              <a:buFont typeface="Arial"/>
              <a:buNone/>
            </a:pPr>
            <a:r>
              <a:rPr lang="en" sz="1487">
                <a:solidFill>
                  <a:schemeClr val="dk1"/>
                </a:solidFill>
                <a:latin typeface="Georgia"/>
                <a:ea typeface="Georgia"/>
                <a:cs typeface="Georgia"/>
                <a:sym typeface="Georgia"/>
              </a:rPr>
              <a:t>                    ◦Ten data nodes (DN1 –DN10) for each rack.</a:t>
            </a:r>
            <a:endParaRPr sz="1487">
              <a:solidFill>
                <a:schemeClr val="dk1"/>
              </a:solidFill>
              <a:latin typeface="Georgia"/>
              <a:ea typeface="Georgia"/>
              <a:cs typeface="Georgia"/>
              <a:sym typeface="Georgia"/>
            </a:endParaRPr>
          </a:p>
          <a:p>
            <a:pPr indent="0" lvl="0" marL="0" rtl="0" algn="just">
              <a:lnSpc>
                <a:spcPct val="95000"/>
              </a:lnSpc>
              <a:spcBef>
                <a:spcPts val="600"/>
              </a:spcBef>
              <a:spcAft>
                <a:spcPts val="0"/>
              </a:spcAft>
              <a:buClr>
                <a:schemeClr val="dk1"/>
              </a:buClr>
              <a:buSzPts val="688"/>
              <a:buFont typeface="Arial"/>
              <a:buNone/>
            </a:pPr>
            <a:r>
              <a:rPr lang="en" sz="1487">
                <a:solidFill>
                  <a:schemeClr val="dk1"/>
                </a:solidFill>
                <a:latin typeface="Georgia"/>
                <a:ea typeface="Georgia"/>
                <a:cs typeface="Georgia"/>
                <a:sym typeface="Georgia"/>
              </a:rPr>
              <a:t>                    ◦Log with 1000000 entries of read requests.</a:t>
            </a:r>
            <a:endParaRPr sz="1487">
              <a:solidFill>
                <a:schemeClr val="dk1"/>
              </a:solidFill>
              <a:latin typeface="Georgia"/>
              <a:ea typeface="Georgia"/>
              <a:cs typeface="Georgia"/>
              <a:sym typeface="Georgia"/>
            </a:endParaRPr>
          </a:p>
          <a:p>
            <a:pPr indent="0" lvl="0" marL="0" rtl="0" algn="just">
              <a:lnSpc>
                <a:spcPct val="95000"/>
              </a:lnSpc>
              <a:spcBef>
                <a:spcPts val="600"/>
              </a:spcBef>
              <a:spcAft>
                <a:spcPts val="0"/>
              </a:spcAft>
              <a:buClr>
                <a:schemeClr val="dk1"/>
              </a:buClr>
              <a:buSzPts val="688"/>
              <a:buFont typeface="Arial"/>
              <a:buNone/>
            </a:pPr>
            <a:r>
              <a:rPr lang="en" sz="1487">
                <a:solidFill>
                  <a:schemeClr val="dk1"/>
                </a:solidFill>
                <a:latin typeface="Georgia"/>
                <a:ea typeface="Georgia"/>
                <a:cs typeface="Georgia"/>
                <a:sym typeface="Georgia"/>
              </a:rPr>
              <a:t>                    ◦10000 files are present in the DFS environment.</a:t>
            </a:r>
            <a:endParaRPr sz="1487">
              <a:solidFill>
                <a:schemeClr val="dk1"/>
              </a:solidFill>
              <a:latin typeface="Georgia"/>
              <a:ea typeface="Georgia"/>
              <a:cs typeface="Georgia"/>
              <a:sym typeface="Georgia"/>
            </a:endParaRPr>
          </a:p>
          <a:p>
            <a:pPr indent="0" lvl="0" marL="0" rtl="0" algn="just">
              <a:lnSpc>
                <a:spcPct val="95000"/>
              </a:lnSpc>
              <a:spcBef>
                <a:spcPts val="600"/>
              </a:spcBef>
              <a:spcAft>
                <a:spcPts val="0"/>
              </a:spcAft>
              <a:buClr>
                <a:schemeClr val="dk1"/>
              </a:buClr>
              <a:buSzPts val="688"/>
              <a:buFont typeface="Arial"/>
              <a:buNone/>
            </a:pPr>
            <a:r>
              <a:rPr lang="en" sz="1487">
                <a:solidFill>
                  <a:schemeClr val="dk1"/>
                </a:solidFill>
                <a:latin typeface="Georgia"/>
                <a:ea typeface="Georgia"/>
                <a:cs typeface="Georgia"/>
                <a:sym typeface="Georgia"/>
              </a:rPr>
              <a:t>                    ◦Each file consists of 100 blocks.</a:t>
            </a:r>
            <a:endParaRPr sz="1487">
              <a:solidFill>
                <a:schemeClr val="dk1"/>
              </a:solidFill>
              <a:latin typeface="Georgia"/>
              <a:ea typeface="Georgia"/>
              <a:cs typeface="Georgia"/>
              <a:sym typeface="Georgia"/>
            </a:endParaRPr>
          </a:p>
          <a:p>
            <a:pPr indent="0" lvl="0" marL="0" rtl="0" algn="just">
              <a:lnSpc>
                <a:spcPct val="95000"/>
              </a:lnSpc>
              <a:spcBef>
                <a:spcPts val="600"/>
              </a:spcBef>
              <a:spcAft>
                <a:spcPts val="0"/>
              </a:spcAft>
              <a:buClr>
                <a:schemeClr val="dk1"/>
              </a:buClr>
              <a:buSzPts val="688"/>
              <a:buFont typeface="Arial"/>
              <a:buNone/>
            </a:pPr>
            <a:r>
              <a:rPr lang="en" sz="1487">
                <a:solidFill>
                  <a:schemeClr val="dk1"/>
                </a:solidFill>
                <a:latin typeface="Georgia"/>
                <a:ea typeface="Georgia"/>
                <a:cs typeface="Georgia"/>
                <a:sym typeface="Georgia"/>
              </a:rPr>
              <a:t>                    ◦Block size 4kb.</a:t>
            </a:r>
            <a:endParaRPr sz="1487">
              <a:solidFill>
                <a:schemeClr val="dk1"/>
              </a:solidFill>
              <a:latin typeface="Georgia"/>
              <a:ea typeface="Georgia"/>
              <a:cs typeface="Georgia"/>
              <a:sym typeface="Georgia"/>
            </a:endParaRPr>
          </a:p>
          <a:p>
            <a:pPr indent="0" lvl="0" marL="0" rtl="0" algn="just">
              <a:lnSpc>
                <a:spcPct val="95000"/>
              </a:lnSpc>
              <a:spcBef>
                <a:spcPts val="600"/>
              </a:spcBef>
              <a:spcAft>
                <a:spcPts val="0"/>
              </a:spcAft>
              <a:buClr>
                <a:schemeClr val="dk1"/>
              </a:buClr>
              <a:buSzPts val="688"/>
              <a:buFont typeface="Arial"/>
              <a:buNone/>
            </a:pPr>
            <a:r>
              <a:rPr lang="en" sz="1487">
                <a:solidFill>
                  <a:schemeClr val="dk1"/>
                </a:solidFill>
                <a:latin typeface="Georgia"/>
                <a:ea typeface="Georgia"/>
                <a:cs typeface="Georgia"/>
                <a:sym typeface="Georgia"/>
              </a:rPr>
              <a:t>                    ◦Each request length varies from 5 to 15 blocks.</a:t>
            </a:r>
            <a:endParaRPr sz="1487">
              <a:solidFill>
                <a:schemeClr val="dk1"/>
              </a:solidFill>
              <a:latin typeface="Georgia"/>
              <a:ea typeface="Georgia"/>
              <a:cs typeface="Georgia"/>
              <a:sym typeface="Georgia"/>
            </a:endParaRPr>
          </a:p>
          <a:p>
            <a:pPr indent="-334962" lvl="0" marL="457200" rtl="0" algn="just">
              <a:lnSpc>
                <a:spcPct val="95000"/>
              </a:lnSpc>
              <a:spcBef>
                <a:spcPts val="600"/>
              </a:spcBef>
              <a:spcAft>
                <a:spcPts val="0"/>
              </a:spcAft>
              <a:buClr>
                <a:schemeClr val="dk1"/>
              </a:buClr>
              <a:buSzPts val="1675"/>
              <a:buFont typeface="Georgia"/>
              <a:buChar char="●"/>
            </a:pPr>
            <a:r>
              <a:rPr lang="en" sz="1675">
                <a:solidFill>
                  <a:schemeClr val="dk1"/>
                </a:solidFill>
                <a:latin typeface="Georgia"/>
                <a:ea typeface="Georgia"/>
                <a:cs typeface="Georgia"/>
                <a:sym typeface="Georgia"/>
              </a:rPr>
              <a:t>We have implemented support-based (SBMS) algorithm and frequent block access pattern-based (FBAP) algorithm and compared the performance of both.</a:t>
            </a:r>
            <a:endParaRPr sz="1675">
              <a:solidFill>
                <a:schemeClr val="dk1"/>
              </a:solidFill>
              <a:latin typeface="Georgia"/>
              <a:ea typeface="Georgia"/>
              <a:cs typeface="Georgia"/>
              <a:sym typeface="Georgia"/>
            </a:endParaRPr>
          </a:p>
          <a:p>
            <a:pPr indent="-334962" lvl="0" marL="457200" rtl="0" algn="just">
              <a:lnSpc>
                <a:spcPct val="95000"/>
              </a:lnSpc>
              <a:spcBef>
                <a:spcPts val="0"/>
              </a:spcBef>
              <a:spcAft>
                <a:spcPts val="0"/>
              </a:spcAft>
              <a:buClr>
                <a:schemeClr val="dk1"/>
              </a:buClr>
              <a:buSzPts val="1675"/>
              <a:buFont typeface="Georgia"/>
              <a:buChar char="●"/>
            </a:pPr>
            <a:r>
              <a:rPr lang="en" sz="1675">
                <a:solidFill>
                  <a:schemeClr val="dk1"/>
                </a:solidFill>
                <a:latin typeface="Georgia"/>
                <a:ea typeface="Georgia"/>
                <a:cs typeface="Georgia"/>
                <a:sym typeface="Georgia"/>
              </a:rPr>
              <a:t>We first calculated support for all the files in the log.</a:t>
            </a:r>
            <a:endParaRPr sz="1675">
              <a:solidFill>
                <a:schemeClr val="dk1"/>
              </a:solidFill>
              <a:latin typeface="Georgia"/>
              <a:ea typeface="Georgia"/>
              <a:cs typeface="Georgia"/>
              <a:sym typeface="Georgia"/>
            </a:endParaRPr>
          </a:p>
          <a:p>
            <a:pPr indent="-334962" lvl="0" marL="457200" rtl="0" algn="just">
              <a:lnSpc>
                <a:spcPct val="95000"/>
              </a:lnSpc>
              <a:spcBef>
                <a:spcPts val="0"/>
              </a:spcBef>
              <a:spcAft>
                <a:spcPts val="0"/>
              </a:spcAft>
              <a:buClr>
                <a:schemeClr val="dk1"/>
              </a:buClr>
              <a:buSzPts val="1675"/>
              <a:buFont typeface="Georgia"/>
              <a:buChar char="●"/>
            </a:pPr>
            <a:r>
              <a:rPr lang="en" sz="1675">
                <a:solidFill>
                  <a:schemeClr val="dk1"/>
                </a:solidFill>
                <a:latin typeface="Georgia"/>
                <a:ea typeface="Georgia"/>
                <a:cs typeface="Georgia"/>
                <a:sym typeface="Georgia"/>
              </a:rPr>
              <a:t>For every file we extracted file block access patterns by calculating confidence values.</a:t>
            </a:r>
            <a:endParaRPr sz="1675">
              <a:solidFill>
                <a:schemeClr val="dk1"/>
              </a:solidFill>
              <a:latin typeface="Georgia"/>
              <a:ea typeface="Georgia"/>
              <a:cs typeface="Georgia"/>
              <a:sym typeface="Georgia"/>
            </a:endParaRPr>
          </a:p>
          <a:p>
            <a:pPr indent="0" lvl="0" marL="0" rtl="0" algn="l">
              <a:lnSpc>
                <a:spcPct val="95000"/>
              </a:lnSpc>
              <a:spcBef>
                <a:spcPts val="600"/>
              </a:spcBef>
              <a:spcAft>
                <a:spcPts val="0"/>
              </a:spcAft>
              <a:buClr>
                <a:schemeClr val="dk1"/>
              </a:buClr>
              <a:buSzPts val="688"/>
              <a:buFont typeface="Arial"/>
              <a:buNone/>
            </a:pPr>
            <a:r>
              <a:t/>
            </a:r>
            <a:endParaRPr sz="1393">
              <a:solidFill>
                <a:schemeClr val="dk1"/>
              </a:solidFill>
              <a:latin typeface="Georgia"/>
              <a:ea typeface="Georgia"/>
              <a:cs typeface="Georgia"/>
              <a:sym typeface="Georgia"/>
            </a:endParaRPr>
          </a:p>
          <a:p>
            <a:pPr indent="0" lvl="0" marL="0" rtl="0" algn="l">
              <a:lnSpc>
                <a:spcPct val="95000"/>
              </a:lnSpc>
              <a:spcBef>
                <a:spcPts val="0"/>
              </a:spcBef>
              <a:spcAft>
                <a:spcPts val="1200"/>
              </a:spcAft>
              <a:buSzPts val="688"/>
              <a:buNone/>
            </a:pPr>
            <a:r>
              <a:t/>
            </a:r>
            <a:endParaRPr sz="1425">
              <a:solidFill>
                <a:schemeClr val="dk1"/>
              </a:solidFill>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Simulation Experiments contd….</a:t>
            </a:r>
            <a:endParaRPr b="1">
              <a:latin typeface="Georgia"/>
              <a:ea typeface="Georgia"/>
              <a:cs typeface="Georgia"/>
              <a:sym typeface="Georgia"/>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46710" lvl="0" marL="457200" rtl="0" algn="just">
              <a:spcBef>
                <a:spcPts val="600"/>
              </a:spcBef>
              <a:spcAft>
                <a:spcPts val="0"/>
              </a:spcAft>
              <a:buClr>
                <a:schemeClr val="dk1"/>
              </a:buClr>
              <a:buSzPct val="100000"/>
              <a:buFont typeface="Georgia"/>
              <a:buChar char="●"/>
            </a:pPr>
            <a:r>
              <a:rPr lang="en" sz="2400">
                <a:solidFill>
                  <a:schemeClr val="dk1"/>
                </a:solidFill>
                <a:latin typeface="Georgia"/>
                <a:ea typeface="Georgia"/>
                <a:cs typeface="Georgia"/>
                <a:sym typeface="Georgia"/>
              </a:rPr>
              <a:t>we have placed the file block access patterns in main memory and SSDs as per the procedure discussed above.</a:t>
            </a:r>
            <a:endParaRPr sz="2400">
              <a:solidFill>
                <a:schemeClr val="dk1"/>
              </a:solidFill>
              <a:latin typeface="Georgia"/>
              <a:ea typeface="Georgia"/>
              <a:cs typeface="Georgia"/>
              <a:sym typeface="Georgia"/>
            </a:endParaRPr>
          </a:p>
          <a:p>
            <a:pPr indent="-346710" lvl="0" marL="457200" rtl="0" algn="just">
              <a:spcBef>
                <a:spcPts val="0"/>
              </a:spcBef>
              <a:spcAft>
                <a:spcPts val="0"/>
              </a:spcAft>
              <a:buClr>
                <a:schemeClr val="dk1"/>
              </a:buClr>
              <a:buSzPct val="100000"/>
              <a:buFont typeface="Georgia"/>
              <a:buChar char="●"/>
            </a:pPr>
            <a:r>
              <a:rPr lang="en" sz="2400">
                <a:solidFill>
                  <a:schemeClr val="dk1"/>
                </a:solidFill>
                <a:latin typeface="Georgia"/>
                <a:ea typeface="Georgia"/>
                <a:cs typeface="Georgia"/>
                <a:sym typeface="Georgia"/>
              </a:rPr>
              <a:t>For every run in simulation, we examined 10000 sessions of read and write requests.</a:t>
            </a:r>
            <a:endParaRPr sz="2400">
              <a:solidFill>
                <a:schemeClr val="dk1"/>
              </a:solidFill>
              <a:latin typeface="Georgia"/>
              <a:ea typeface="Georgia"/>
              <a:cs typeface="Georgia"/>
              <a:sym typeface="Georgia"/>
            </a:endParaRPr>
          </a:p>
          <a:p>
            <a:pPr indent="-346710" lvl="0" marL="457200" rtl="0" algn="just">
              <a:spcBef>
                <a:spcPts val="0"/>
              </a:spcBef>
              <a:spcAft>
                <a:spcPts val="0"/>
              </a:spcAft>
              <a:buClr>
                <a:schemeClr val="dk1"/>
              </a:buClr>
              <a:buSzPct val="100000"/>
              <a:buFont typeface="Georgia"/>
              <a:buChar char="●"/>
            </a:pPr>
            <a:r>
              <a:rPr lang="en" sz="2400">
                <a:solidFill>
                  <a:schemeClr val="dk1"/>
                </a:solidFill>
                <a:latin typeface="Georgia"/>
                <a:ea typeface="Georgia"/>
                <a:cs typeface="Georgia"/>
                <a:sym typeface="Georgia"/>
              </a:rPr>
              <a:t>Calculated the average read access time for every run.</a:t>
            </a:r>
            <a:endParaRPr sz="2400">
              <a:solidFill>
                <a:schemeClr val="dk1"/>
              </a:solidFill>
              <a:latin typeface="Georgia"/>
              <a:ea typeface="Georgia"/>
              <a:cs typeface="Georgia"/>
              <a:sym typeface="Georgia"/>
            </a:endParaRPr>
          </a:p>
          <a:p>
            <a:pPr indent="-346710" lvl="0" marL="457200" rtl="0" algn="just">
              <a:spcBef>
                <a:spcPts val="0"/>
              </a:spcBef>
              <a:spcAft>
                <a:spcPts val="0"/>
              </a:spcAft>
              <a:buClr>
                <a:schemeClr val="dk1"/>
              </a:buClr>
              <a:buSzPct val="100000"/>
              <a:buFont typeface="Georgia"/>
              <a:buChar char="●"/>
            </a:pPr>
            <a:r>
              <a:rPr lang="en" sz="2400">
                <a:solidFill>
                  <a:schemeClr val="dk1"/>
                </a:solidFill>
                <a:latin typeface="Georgia"/>
                <a:ea typeface="Georgia"/>
                <a:cs typeface="Georgia"/>
                <a:sym typeface="Georgia"/>
              </a:rPr>
              <a:t>We have observed the performance by varying the local cache size from 100 to 500 blocks and fixed the global cache size as 3000 and 5000 blocks.</a:t>
            </a:r>
            <a:endParaRPr sz="2400">
              <a:solidFill>
                <a:schemeClr val="dk1"/>
              </a:solidFill>
              <a:latin typeface="Georgia"/>
              <a:ea typeface="Georgia"/>
              <a:cs typeface="Georgia"/>
              <a:sym typeface="Georgia"/>
            </a:endParaRPr>
          </a:p>
          <a:p>
            <a:pPr indent="-346710" lvl="0" marL="457200" rtl="0" algn="just">
              <a:spcBef>
                <a:spcPts val="0"/>
              </a:spcBef>
              <a:spcAft>
                <a:spcPts val="0"/>
              </a:spcAft>
              <a:buClr>
                <a:schemeClr val="dk1"/>
              </a:buClr>
              <a:buSzPct val="100000"/>
              <a:buFont typeface="Georgia"/>
              <a:buChar char="●"/>
            </a:pPr>
            <a:r>
              <a:rPr lang="en" sz="2400">
                <a:solidFill>
                  <a:schemeClr val="dk1"/>
                </a:solidFill>
                <a:latin typeface="Georgia"/>
                <a:ea typeface="Georgia"/>
                <a:cs typeface="Georgia"/>
                <a:sym typeface="Georgia"/>
              </a:rPr>
              <a:t>Performance is measured in terms of Average read access time and hit ratios.</a:t>
            </a:r>
            <a:endParaRPr sz="2400">
              <a:solidFill>
                <a:schemeClr val="dk1"/>
              </a:solidFill>
              <a:latin typeface="Georgia"/>
              <a:ea typeface="Georgia"/>
              <a:cs typeface="Georgia"/>
              <a:sym typeface="Georgia"/>
            </a:endParaRPr>
          </a:p>
          <a:p>
            <a:pPr indent="-346710" lvl="0" marL="457200" rtl="0" algn="just">
              <a:spcBef>
                <a:spcPts val="0"/>
              </a:spcBef>
              <a:spcAft>
                <a:spcPts val="0"/>
              </a:spcAft>
              <a:buClr>
                <a:schemeClr val="dk1"/>
              </a:buClr>
              <a:buSzPct val="100000"/>
              <a:buFont typeface="Georgia"/>
              <a:buChar char="●"/>
            </a:pPr>
            <a:r>
              <a:rPr lang="en" sz="2400">
                <a:solidFill>
                  <a:schemeClr val="dk1"/>
                </a:solidFill>
                <a:latin typeface="Georgia"/>
                <a:ea typeface="Georgia"/>
                <a:cs typeface="Georgia"/>
                <a:sym typeface="Georgia"/>
              </a:rPr>
              <a:t>We found that the proposed FBAP algorithm performs better than SBMS algorithms. </a:t>
            </a:r>
            <a:endParaRPr sz="2400">
              <a:solidFill>
                <a:schemeClr val="dk1"/>
              </a:solidFill>
              <a:latin typeface="Georgia"/>
              <a:ea typeface="Georgia"/>
              <a:cs typeface="Georgia"/>
              <a:sym typeface="Georgia"/>
            </a:endParaRPr>
          </a:p>
          <a:p>
            <a:pPr indent="0" lvl="0" marL="0" rtl="0" algn="l">
              <a:spcBef>
                <a:spcPts val="0"/>
              </a:spcBef>
              <a:spcAft>
                <a:spcPts val="1200"/>
              </a:spcAft>
              <a:buNone/>
            </a:pPr>
            <a:r>
              <a:t/>
            </a:r>
            <a:endParaRPr>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Results</a:t>
            </a:r>
            <a:endParaRPr b="1">
              <a:latin typeface="Georgia"/>
              <a:ea typeface="Georgia"/>
              <a:cs typeface="Georgia"/>
              <a:sym typeface="Georgia"/>
            </a:endParaRPr>
          </a:p>
        </p:txBody>
      </p:sp>
      <p:sp>
        <p:nvSpPr>
          <p:cNvPr id="156" name="Google Shape;156;p29"/>
          <p:cNvSpPr txBox="1"/>
          <p:nvPr>
            <p:ph idx="1" type="body"/>
          </p:nvPr>
        </p:nvSpPr>
        <p:spPr>
          <a:xfrm>
            <a:off x="311700" y="1152475"/>
            <a:ext cx="3518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observed the performance by varying the local cache size from 100 to 500 blocks and fixed the global cache size as 3000 blocks. </a:t>
            </a:r>
            <a:endParaRPr/>
          </a:p>
          <a:p>
            <a:pPr indent="0" lvl="0" marL="0" rtl="0" algn="l">
              <a:spcBef>
                <a:spcPts val="1200"/>
              </a:spcBef>
              <a:spcAft>
                <a:spcPts val="0"/>
              </a:spcAft>
              <a:buNone/>
            </a:pPr>
            <a:r>
              <a:rPr lang="en"/>
              <a:t>We found that the proposed FBAP algorithm performs well.</a:t>
            </a:r>
            <a:endParaRPr/>
          </a:p>
          <a:p>
            <a:pPr indent="0" lvl="0" marL="0" rtl="0" algn="l">
              <a:spcBef>
                <a:spcPts val="1200"/>
              </a:spcBef>
              <a:spcAft>
                <a:spcPts val="1200"/>
              </a:spcAft>
              <a:buNone/>
            </a:pPr>
            <a:r>
              <a:t/>
            </a:r>
            <a:endParaRPr/>
          </a:p>
        </p:txBody>
      </p:sp>
      <p:pic>
        <p:nvPicPr>
          <p:cNvPr id="157" name="Google Shape;157;p29"/>
          <p:cNvPicPr preferRelativeResize="0"/>
          <p:nvPr/>
        </p:nvPicPr>
        <p:blipFill>
          <a:blip r:embed="rId3">
            <a:alphaModFix/>
          </a:blip>
          <a:stretch>
            <a:fillRect/>
          </a:stretch>
        </p:blipFill>
        <p:spPr>
          <a:xfrm>
            <a:off x="4353125" y="1016950"/>
            <a:ext cx="4564300" cy="3109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Results</a:t>
            </a:r>
            <a:endParaRPr b="1">
              <a:latin typeface="Georgia"/>
              <a:ea typeface="Georgia"/>
              <a:cs typeface="Georgia"/>
              <a:sym typeface="Georgia"/>
            </a:endParaRPr>
          </a:p>
        </p:txBody>
      </p:sp>
      <p:sp>
        <p:nvSpPr>
          <p:cNvPr id="163" name="Google Shape;163;p30"/>
          <p:cNvSpPr txBox="1"/>
          <p:nvPr>
            <p:ph idx="1" type="body"/>
          </p:nvPr>
        </p:nvSpPr>
        <p:spPr>
          <a:xfrm>
            <a:off x="311700" y="1152475"/>
            <a:ext cx="4440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observe similar performance, in which the global cache size is fixed as 5000 blocks.</a:t>
            </a:r>
            <a:endParaRPr/>
          </a:p>
          <a:p>
            <a:pPr indent="0" lvl="0" marL="0" rtl="0" algn="l">
              <a:spcBef>
                <a:spcPts val="1200"/>
              </a:spcBef>
              <a:spcAft>
                <a:spcPts val="1200"/>
              </a:spcAft>
              <a:buNone/>
            </a:pPr>
            <a:r>
              <a:t/>
            </a:r>
            <a:endParaRPr/>
          </a:p>
        </p:txBody>
      </p:sp>
      <p:pic>
        <p:nvPicPr>
          <p:cNvPr id="164" name="Google Shape;164;p30"/>
          <p:cNvPicPr preferRelativeResize="0"/>
          <p:nvPr/>
        </p:nvPicPr>
        <p:blipFill>
          <a:blip r:embed="rId3">
            <a:alphaModFix/>
          </a:blip>
          <a:stretch>
            <a:fillRect/>
          </a:stretch>
        </p:blipFill>
        <p:spPr>
          <a:xfrm>
            <a:off x="4862100" y="1152475"/>
            <a:ext cx="4033501" cy="3533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Results</a:t>
            </a:r>
            <a:endParaRPr b="1">
              <a:latin typeface="Georgia"/>
              <a:ea typeface="Georgia"/>
              <a:cs typeface="Georgia"/>
              <a:sym typeface="Georgia"/>
            </a:endParaRPr>
          </a:p>
        </p:txBody>
      </p:sp>
      <p:sp>
        <p:nvSpPr>
          <p:cNvPr id="170" name="Google Shape;170;p31"/>
          <p:cNvSpPr txBox="1"/>
          <p:nvPr>
            <p:ph idx="1" type="body"/>
          </p:nvPr>
        </p:nvSpPr>
        <p:spPr>
          <a:xfrm>
            <a:off x="311700" y="1152475"/>
            <a:ext cx="4878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Fig, we have observed the performance by varying the size of local cache from 100 blocks to 500 blocks and by fixing the global cache size as 5000 blocks. We found that, the local cache hits are more for FBAP algorithm.</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is due to the reason that moving block access patterns instead of individual blocks whenever there is a hit in global cache.</a:t>
            </a:r>
            <a:endParaRPr/>
          </a:p>
        </p:txBody>
      </p:sp>
      <p:pic>
        <p:nvPicPr>
          <p:cNvPr id="171" name="Google Shape;171;p31"/>
          <p:cNvPicPr preferRelativeResize="0"/>
          <p:nvPr/>
        </p:nvPicPr>
        <p:blipFill>
          <a:blip r:embed="rId3">
            <a:alphaModFix/>
          </a:blip>
          <a:stretch>
            <a:fillRect/>
          </a:stretch>
        </p:blipFill>
        <p:spPr>
          <a:xfrm>
            <a:off x="5190400" y="1297600"/>
            <a:ext cx="3517600" cy="3032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615275" y="211400"/>
            <a:ext cx="8520600" cy="116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880">
                <a:latin typeface="Georgia"/>
                <a:ea typeface="Georgia"/>
                <a:cs typeface="Georgia"/>
                <a:sym typeface="Georgia"/>
              </a:rPr>
              <a:t>            </a:t>
            </a:r>
            <a:endParaRPr sz="2880">
              <a:latin typeface="Georgia"/>
              <a:ea typeface="Georgia"/>
              <a:cs typeface="Georgia"/>
              <a:sym typeface="Georgia"/>
            </a:endParaRPr>
          </a:p>
          <a:p>
            <a:pPr indent="0" lvl="0" marL="0" rtl="0" algn="l">
              <a:spcBef>
                <a:spcPts val="0"/>
              </a:spcBef>
              <a:spcAft>
                <a:spcPts val="0"/>
              </a:spcAft>
              <a:buSzPts val="990"/>
              <a:buNone/>
            </a:pPr>
            <a:r>
              <a:rPr lang="en" sz="2880">
                <a:latin typeface="Georgia"/>
                <a:ea typeface="Georgia"/>
                <a:cs typeface="Georgia"/>
                <a:sym typeface="Georgia"/>
              </a:rPr>
              <a:t>          </a:t>
            </a:r>
            <a:endParaRPr sz="2880">
              <a:latin typeface="Georgia"/>
              <a:ea typeface="Georgia"/>
              <a:cs typeface="Georgia"/>
              <a:sym typeface="Georgia"/>
            </a:endParaRPr>
          </a:p>
          <a:p>
            <a:pPr indent="0" lvl="0" marL="0" rtl="0" algn="l">
              <a:spcBef>
                <a:spcPts val="0"/>
              </a:spcBef>
              <a:spcAft>
                <a:spcPts val="0"/>
              </a:spcAft>
              <a:buSzPts val="990"/>
              <a:buNone/>
            </a:pPr>
            <a:r>
              <a:rPr lang="en" sz="2880">
                <a:latin typeface="Georgia"/>
                <a:ea typeface="Georgia"/>
                <a:cs typeface="Georgia"/>
                <a:sym typeface="Georgia"/>
              </a:rPr>
              <a:t>           </a:t>
            </a:r>
            <a:endParaRPr sz="2880">
              <a:latin typeface="Georgia"/>
              <a:ea typeface="Georgia"/>
              <a:cs typeface="Georgia"/>
              <a:sym typeface="Georgia"/>
            </a:endParaRPr>
          </a:p>
          <a:p>
            <a:pPr indent="0" lvl="0" marL="0" rtl="0" algn="l">
              <a:spcBef>
                <a:spcPts val="0"/>
              </a:spcBef>
              <a:spcAft>
                <a:spcPts val="0"/>
              </a:spcAft>
              <a:buSzPts val="990"/>
              <a:buNone/>
            </a:pPr>
            <a:r>
              <a:t/>
            </a:r>
            <a:endParaRPr sz="2880">
              <a:latin typeface="Georgia"/>
              <a:ea typeface="Georgia"/>
              <a:cs typeface="Georgia"/>
              <a:sym typeface="Georgia"/>
            </a:endParaRPr>
          </a:p>
          <a:p>
            <a:pPr indent="0" lvl="0" marL="0" rtl="0" algn="l">
              <a:spcBef>
                <a:spcPts val="0"/>
              </a:spcBef>
              <a:spcAft>
                <a:spcPts val="0"/>
              </a:spcAft>
              <a:buSzPts val="990"/>
              <a:buNone/>
            </a:pPr>
            <a:r>
              <a:rPr lang="en" sz="2880">
                <a:latin typeface="Georgia"/>
                <a:ea typeface="Georgia"/>
                <a:cs typeface="Georgia"/>
                <a:sym typeface="Georgia"/>
              </a:rPr>
              <a:t>           </a:t>
            </a:r>
            <a:r>
              <a:rPr lang="en" sz="2880">
                <a:latin typeface="Georgia"/>
                <a:ea typeface="Georgia"/>
                <a:cs typeface="Georgia"/>
                <a:sym typeface="Georgia"/>
              </a:rPr>
              <a:t>SUBMITTED BY</a:t>
            </a:r>
            <a:endParaRPr sz="2880">
              <a:latin typeface="Georgia"/>
              <a:ea typeface="Georgia"/>
              <a:cs typeface="Georgia"/>
              <a:sym typeface="Georgia"/>
            </a:endParaRPr>
          </a:p>
        </p:txBody>
      </p:sp>
      <p:sp>
        <p:nvSpPr>
          <p:cNvPr id="65" name="Google Shape;65;p14"/>
          <p:cNvSpPr txBox="1"/>
          <p:nvPr>
            <p:ph idx="1" type="subTitle"/>
          </p:nvPr>
        </p:nvSpPr>
        <p:spPr>
          <a:xfrm>
            <a:off x="311700" y="1379600"/>
            <a:ext cx="8520600" cy="301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Georgia"/>
                <a:ea typeface="Georgia"/>
                <a:cs typeface="Georgia"/>
                <a:sym typeface="Georgia"/>
              </a:rPr>
              <a:t>P.Sri Lakshmi   (AP19110010219)</a:t>
            </a:r>
            <a:endParaRPr b="1">
              <a:latin typeface="Georgia"/>
              <a:ea typeface="Georgia"/>
              <a:cs typeface="Georgia"/>
              <a:sym typeface="Georgia"/>
            </a:endParaRPr>
          </a:p>
          <a:p>
            <a:pPr indent="0" lvl="0" marL="0" rtl="0" algn="l">
              <a:spcBef>
                <a:spcPts val="0"/>
              </a:spcBef>
              <a:spcAft>
                <a:spcPts val="0"/>
              </a:spcAft>
              <a:buNone/>
            </a:pPr>
            <a:r>
              <a:rPr b="1" lang="en">
                <a:latin typeface="Georgia"/>
                <a:ea typeface="Georgia"/>
                <a:cs typeface="Georgia"/>
                <a:sym typeface="Georgia"/>
              </a:rPr>
              <a:t>A.Krishna Teja  </a:t>
            </a:r>
            <a:r>
              <a:rPr b="1" lang="en">
                <a:latin typeface="Georgia"/>
                <a:ea typeface="Georgia"/>
                <a:cs typeface="Georgia"/>
                <a:sym typeface="Georgia"/>
              </a:rPr>
              <a:t>(AP19110010181)</a:t>
            </a:r>
            <a:endParaRPr b="1">
              <a:latin typeface="Georgia"/>
              <a:ea typeface="Georgia"/>
              <a:cs typeface="Georgia"/>
              <a:sym typeface="Georgia"/>
            </a:endParaRPr>
          </a:p>
          <a:p>
            <a:pPr indent="0" lvl="0" marL="0" rtl="0" algn="l">
              <a:spcBef>
                <a:spcPts val="0"/>
              </a:spcBef>
              <a:spcAft>
                <a:spcPts val="0"/>
              </a:spcAft>
              <a:buNone/>
            </a:pPr>
            <a:r>
              <a:rPr b="1" lang="en">
                <a:latin typeface="Georgia"/>
                <a:ea typeface="Georgia"/>
                <a:cs typeface="Georgia"/>
                <a:sym typeface="Georgia"/>
              </a:rPr>
              <a:t>J.Manogna       </a:t>
            </a:r>
            <a:r>
              <a:rPr b="1" lang="en">
                <a:latin typeface="Georgia"/>
                <a:ea typeface="Georgia"/>
                <a:cs typeface="Georgia"/>
                <a:sym typeface="Georgia"/>
              </a:rPr>
              <a:t>(AP19110010153)</a:t>
            </a:r>
            <a:endParaRPr b="1">
              <a:latin typeface="Georgia"/>
              <a:ea typeface="Georgia"/>
              <a:cs typeface="Georgia"/>
              <a:sym typeface="Georgia"/>
            </a:endParaRPr>
          </a:p>
          <a:p>
            <a:pPr indent="0" lvl="0" marL="0" rtl="0" algn="l">
              <a:spcBef>
                <a:spcPts val="0"/>
              </a:spcBef>
              <a:spcAft>
                <a:spcPts val="0"/>
              </a:spcAft>
              <a:buNone/>
            </a:pPr>
            <a:r>
              <a:rPr b="1" lang="en">
                <a:latin typeface="Georgia"/>
                <a:ea typeface="Georgia"/>
                <a:cs typeface="Georgia"/>
                <a:sym typeface="Georgia"/>
              </a:rPr>
              <a:t>K.Mohananjali </a:t>
            </a:r>
            <a:r>
              <a:rPr b="1" lang="en">
                <a:latin typeface="Georgia"/>
                <a:ea typeface="Georgia"/>
                <a:cs typeface="Georgia"/>
                <a:sym typeface="Georgia"/>
              </a:rPr>
              <a:t>(AP19110010182)</a:t>
            </a:r>
            <a:endParaRPr b="1">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Results</a:t>
            </a:r>
            <a:endParaRPr b="1">
              <a:latin typeface="Georgia"/>
              <a:ea typeface="Georgia"/>
              <a:cs typeface="Georgia"/>
              <a:sym typeface="Georgia"/>
            </a:endParaRPr>
          </a:p>
        </p:txBody>
      </p:sp>
      <p:sp>
        <p:nvSpPr>
          <p:cNvPr id="177" name="Google Shape;177;p32"/>
          <p:cNvSpPr txBox="1"/>
          <p:nvPr>
            <p:ph idx="1" type="body"/>
          </p:nvPr>
        </p:nvSpPr>
        <p:spPr>
          <a:xfrm>
            <a:off x="311700" y="1152475"/>
            <a:ext cx="4362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We can also observe that, SSD hits are also more in the data nodes for the proposed FBAP algorithm</a:t>
            </a:r>
            <a:endParaRPr/>
          </a:p>
        </p:txBody>
      </p:sp>
      <p:pic>
        <p:nvPicPr>
          <p:cNvPr id="178" name="Google Shape;178;p32"/>
          <p:cNvPicPr preferRelativeResize="0"/>
          <p:nvPr/>
        </p:nvPicPr>
        <p:blipFill>
          <a:blip r:embed="rId3">
            <a:alphaModFix/>
          </a:blip>
          <a:stretch>
            <a:fillRect/>
          </a:stretch>
        </p:blipFill>
        <p:spPr>
          <a:xfrm>
            <a:off x="5127875" y="1017725"/>
            <a:ext cx="3189275" cy="3551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Outline</a:t>
            </a:r>
            <a:endParaRPr b="1">
              <a:latin typeface="Georgia"/>
              <a:ea typeface="Georgia"/>
              <a:cs typeface="Georgia"/>
              <a:sym typeface="Georgia"/>
            </a:endParaRPr>
          </a:p>
          <a:p>
            <a:pPr indent="0" lvl="0" marL="0" rtl="0" algn="l">
              <a:spcBef>
                <a:spcPts val="0"/>
              </a:spcBef>
              <a:spcAft>
                <a:spcPts val="0"/>
              </a:spcAft>
              <a:buNone/>
            </a:pPr>
            <a:r>
              <a:t/>
            </a:r>
            <a:endParaRPr b="1"/>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Introduction</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Architecture of the DFS</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Proposed Algorithm</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Simulation Results</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b="1" lang="en">
                <a:solidFill>
                  <a:schemeClr val="dk1"/>
                </a:solidFill>
                <a:latin typeface="Georgia"/>
                <a:ea typeface="Georgia"/>
                <a:cs typeface="Georgia"/>
                <a:sym typeface="Georgia"/>
              </a:rPr>
              <a:t>Conclusion</a:t>
            </a:r>
            <a:endParaRPr b="1">
              <a:solidFill>
                <a:schemeClr val="dk1"/>
              </a:solidFill>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Conclusion</a:t>
            </a:r>
            <a:endParaRPr b="1">
              <a:latin typeface="Georgia"/>
              <a:ea typeface="Georgia"/>
              <a:cs typeface="Georgia"/>
              <a:sym typeface="Georgia"/>
            </a:endParaRPr>
          </a:p>
        </p:txBody>
      </p:sp>
      <p:sp>
        <p:nvSpPr>
          <p:cNvPr id="190" name="Google Shape;19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69570" lvl="0" marL="457200" rtl="0" algn="just">
              <a:spcBef>
                <a:spcPts val="600"/>
              </a:spcBef>
              <a:spcAft>
                <a:spcPts val="0"/>
              </a:spcAft>
              <a:buClr>
                <a:schemeClr val="dk1"/>
              </a:buClr>
              <a:buSzPct val="100000"/>
              <a:buFont typeface="Georgia"/>
              <a:buChar char="●"/>
            </a:pPr>
            <a:r>
              <a:rPr lang="en" sz="2400">
                <a:solidFill>
                  <a:schemeClr val="dk1"/>
                </a:solidFill>
                <a:latin typeface="Georgia"/>
                <a:ea typeface="Georgia"/>
                <a:cs typeface="Georgia"/>
                <a:sym typeface="Georgia"/>
              </a:rPr>
              <a:t>We conclude that the proposed FBAP algorithm performs better than the SBMS under different cache sizes of data nodes and global cache node.</a:t>
            </a:r>
            <a:endParaRPr sz="2400">
              <a:solidFill>
                <a:schemeClr val="dk1"/>
              </a:solidFill>
              <a:latin typeface="Georgia"/>
              <a:ea typeface="Georgia"/>
              <a:cs typeface="Georgia"/>
              <a:sym typeface="Georgia"/>
            </a:endParaRPr>
          </a:p>
          <a:p>
            <a:pPr indent="-369570" lvl="0" marL="457200" rtl="0" algn="just">
              <a:spcBef>
                <a:spcPts val="0"/>
              </a:spcBef>
              <a:spcAft>
                <a:spcPts val="0"/>
              </a:spcAft>
              <a:buClr>
                <a:schemeClr val="dk1"/>
              </a:buClr>
              <a:buSzPct val="100000"/>
              <a:buFont typeface="Georgia"/>
              <a:buChar char="●"/>
            </a:pPr>
            <a:r>
              <a:rPr lang="en" sz="2400">
                <a:solidFill>
                  <a:schemeClr val="dk1"/>
                </a:solidFill>
                <a:latin typeface="Georgia"/>
                <a:ea typeface="Georgia"/>
                <a:cs typeface="Georgia"/>
                <a:sym typeface="Georgia"/>
              </a:rPr>
              <a:t>The results of our simulation experiments indicate that the proposed frequent block access pattern-based algorithm performs better than the support-based algorithm.</a:t>
            </a:r>
            <a:endParaRPr sz="2400">
              <a:solidFill>
                <a:schemeClr val="dk1"/>
              </a:solidFill>
              <a:latin typeface="Georgia"/>
              <a:ea typeface="Georgia"/>
              <a:cs typeface="Georgia"/>
              <a:sym typeface="Georgia"/>
            </a:endParaRPr>
          </a:p>
          <a:p>
            <a:pPr indent="-369570" lvl="0" marL="457200" rtl="0" algn="just">
              <a:spcBef>
                <a:spcPts val="0"/>
              </a:spcBef>
              <a:spcAft>
                <a:spcPts val="0"/>
              </a:spcAft>
              <a:buClr>
                <a:schemeClr val="dk1"/>
              </a:buClr>
              <a:buSzPct val="100000"/>
              <a:buFont typeface="Georgia"/>
              <a:buChar char="●"/>
            </a:pPr>
            <a:r>
              <a:rPr lang="en" sz="2400">
                <a:solidFill>
                  <a:schemeClr val="dk1"/>
                </a:solidFill>
                <a:latin typeface="Georgia"/>
                <a:ea typeface="Georgia"/>
                <a:cs typeface="Georgia"/>
                <a:sym typeface="Georgia"/>
              </a:rPr>
              <a:t>In future, we wish to implement the proposed algorithm in Hadoop distributed file system to prove its efficiency.</a:t>
            </a:r>
            <a:endParaRPr sz="2400">
              <a:solidFill>
                <a:schemeClr val="dk1"/>
              </a:solidFill>
              <a:latin typeface="Georgia"/>
              <a:ea typeface="Georgia"/>
              <a:cs typeface="Georgia"/>
              <a:sym typeface="Georgia"/>
            </a:endParaRPr>
          </a:p>
          <a:p>
            <a:pPr indent="0" lvl="0" marL="0" rtl="0" algn="l">
              <a:spcBef>
                <a:spcPts val="0"/>
              </a:spcBef>
              <a:spcAft>
                <a:spcPts val="1200"/>
              </a:spcAft>
              <a:buNone/>
            </a:pPr>
            <a:r>
              <a:t/>
            </a:r>
            <a:endParaRPr>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490250" y="450150"/>
            <a:ext cx="83256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7000">
                <a:latin typeface="Georgia"/>
                <a:ea typeface="Georgia"/>
                <a:cs typeface="Georgia"/>
                <a:sym typeface="Georgia"/>
              </a:rPr>
              <a:t>    </a:t>
            </a:r>
            <a:r>
              <a:rPr b="1" lang="en" sz="7000">
                <a:latin typeface="Georgia"/>
                <a:ea typeface="Georgia"/>
                <a:cs typeface="Georgia"/>
                <a:sym typeface="Georgia"/>
              </a:rPr>
              <a:t>THANK YOU</a:t>
            </a:r>
            <a:endParaRPr b="1" sz="70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Outline</a:t>
            </a:r>
            <a:endParaRPr b="1">
              <a:latin typeface="Georgia"/>
              <a:ea typeface="Georgia"/>
              <a:cs typeface="Georgia"/>
              <a:sym typeface="Georgia"/>
            </a:endParaRPr>
          </a:p>
          <a:p>
            <a:pPr indent="0" lvl="0" marL="0" rtl="0" algn="l">
              <a:spcBef>
                <a:spcPts val="0"/>
              </a:spcBef>
              <a:spcAft>
                <a:spcPts val="0"/>
              </a:spcAft>
              <a:buNone/>
            </a:pPr>
            <a:r>
              <a:t/>
            </a:r>
            <a:endParaRPr b="1"/>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Georgia"/>
              <a:buChar char="❖"/>
            </a:pPr>
            <a:r>
              <a:rPr b="1" lang="en">
                <a:solidFill>
                  <a:schemeClr val="dk1"/>
                </a:solidFill>
                <a:latin typeface="Georgia"/>
                <a:ea typeface="Georgia"/>
                <a:cs typeface="Georgia"/>
                <a:sym typeface="Georgia"/>
              </a:rPr>
              <a:t>Introduction</a:t>
            </a:r>
            <a:endParaRPr b="1">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Architecture of the DFS</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Proposed Algorithm</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Simulation Results</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Conclusion</a:t>
            </a:r>
            <a:endParaRPr>
              <a:solidFill>
                <a:schemeClr val="dk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Introduction</a:t>
            </a:r>
            <a:endParaRPr b="1">
              <a:latin typeface="Georgia"/>
              <a:ea typeface="Georgia"/>
              <a:cs typeface="Georgia"/>
              <a:sym typeface="Georgia"/>
            </a:endParaRPr>
          </a:p>
          <a:p>
            <a:pPr indent="0" lvl="0" marL="0" rtl="0" algn="l">
              <a:spcBef>
                <a:spcPts val="0"/>
              </a:spcBef>
              <a:spcAft>
                <a:spcPts val="0"/>
              </a:spcAft>
              <a:buNone/>
            </a:pPr>
            <a:r>
              <a:t/>
            </a:r>
            <a:endParaRPr b="1">
              <a:latin typeface="Georgia"/>
              <a:ea typeface="Georgia"/>
              <a:cs typeface="Georgia"/>
              <a:sym typeface="Georgia"/>
            </a:endParaRPr>
          </a:p>
        </p:txBody>
      </p:sp>
      <p:sp>
        <p:nvSpPr>
          <p:cNvPr id="77" name="Google Shape;77;p16"/>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7980" lvl="0" marL="457200" rtl="0" algn="just">
              <a:spcBef>
                <a:spcPts val="600"/>
              </a:spcBef>
              <a:spcAft>
                <a:spcPts val="0"/>
              </a:spcAft>
              <a:buClr>
                <a:schemeClr val="dk1"/>
              </a:buClr>
              <a:buSzPts val="1880"/>
              <a:buFont typeface="Georgia"/>
              <a:buChar char="●"/>
            </a:pPr>
            <a:r>
              <a:rPr b="1" lang="en" sz="1879">
                <a:solidFill>
                  <a:schemeClr val="dk1"/>
                </a:solidFill>
                <a:latin typeface="Georgia"/>
                <a:ea typeface="Georgia"/>
                <a:cs typeface="Georgia"/>
                <a:sym typeface="Georgia"/>
              </a:rPr>
              <a:t>Distributed File System (DFS) is used as the back end in a cloud computer system</a:t>
            </a:r>
            <a:endParaRPr b="1" sz="1879">
              <a:solidFill>
                <a:schemeClr val="dk1"/>
              </a:solidFill>
              <a:latin typeface="Georgia"/>
              <a:ea typeface="Georgia"/>
              <a:cs typeface="Georgia"/>
              <a:sym typeface="Georgia"/>
            </a:endParaRPr>
          </a:p>
          <a:p>
            <a:pPr indent="0" lvl="0" marL="457200" rtl="0" algn="just">
              <a:spcBef>
                <a:spcPts val="600"/>
              </a:spcBef>
              <a:spcAft>
                <a:spcPts val="0"/>
              </a:spcAft>
              <a:buNone/>
            </a:pPr>
            <a:r>
              <a:rPr lang="en" sz="1600">
                <a:solidFill>
                  <a:schemeClr val="dk1"/>
                </a:solidFill>
                <a:latin typeface="Georgia"/>
                <a:ea typeface="Georgia"/>
                <a:cs typeface="Georgia"/>
                <a:sym typeface="Georgia"/>
              </a:rPr>
              <a:t>              ◦ Efficient storage and retrieval of large data</a:t>
            </a:r>
            <a:endParaRPr sz="1600">
              <a:solidFill>
                <a:schemeClr val="dk1"/>
              </a:solidFill>
              <a:latin typeface="Georgia"/>
              <a:ea typeface="Georgia"/>
              <a:cs typeface="Georgia"/>
              <a:sym typeface="Georgia"/>
            </a:endParaRPr>
          </a:p>
          <a:p>
            <a:pPr indent="-347980" lvl="0" marL="457200" rtl="0" algn="just">
              <a:spcBef>
                <a:spcPts val="600"/>
              </a:spcBef>
              <a:spcAft>
                <a:spcPts val="0"/>
              </a:spcAft>
              <a:buClr>
                <a:schemeClr val="dk1"/>
              </a:buClr>
              <a:buSzPts val="1880"/>
              <a:buFont typeface="Georgia"/>
              <a:buChar char="●"/>
            </a:pPr>
            <a:r>
              <a:rPr b="1" lang="en" sz="1879">
                <a:solidFill>
                  <a:schemeClr val="dk1"/>
                </a:solidFill>
                <a:latin typeface="Georgia"/>
                <a:ea typeface="Georgia"/>
                <a:cs typeface="Georgia"/>
                <a:sym typeface="Georgia"/>
              </a:rPr>
              <a:t>Web applications deployed in cloud </a:t>
            </a:r>
            <a:endParaRPr b="1" sz="1879">
              <a:solidFill>
                <a:schemeClr val="dk1"/>
              </a:solidFill>
              <a:latin typeface="Georgia"/>
              <a:ea typeface="Georgia"/>
              <a:cs typeface="Georgia"/>
              <a:sym typeface="Georgia"/>
            </a:endParaRPr>
          </a:p>
          <a:p>
            <a:pPr indent="0" lvl="0" marL="0" rtl="0" algn="just">
              <a:spcBef>
                <a:spcPts val="600"/>
              </a:spcBef>
              <a:spcAft>
                <a:spcPts val="0"/>
              </a:spcAft>
              <a:buClr>
                <a:schemeClr val="dk1"/>
              </a:buClr>
              <a:buSzPts val="770"/>
              <a:buFont typeface="Arial"/>
              <a:buNone/>
            </a:pPr>
            <a:r>
              <a:rPr lang="en" sz="1600">
                <a:solidFill>
                  <a:schemeClr val="dk1"/>
                </a:solidFill>
                <a:latin typeface="Georgia"/>
                <a:ea typeface="Georgia"/>
                <a:cs typeface="Georgia"/>
                <a:sym typeface="Georgia"/>
              </a:rPr>
              <a:t>            ◦ Performs read operations more frequently and less frequently carry out write/update    operations</a:t>
            </a:r>
            <a:endParaRPr sz="1600">
              <a:solidFill>
                <a:schemeClr val="dk1"/>
              </a:solidFill>
              <a:latin typeface="Georgia"/>
              <a:ea typeface="Georgia"/>
              <a:cs typeface="Georgia"/>
              <a:sym typeface="Georgia"/>
            </a:endParaRPr>
          </a:p>
          <a:p>
            <a:pPr indent="0" lvl="0" marL="0" rtl="0" algn="just">
              <a:spcBef>
                <a:spcPts val="600"/>
              </a:spcBef>
              <a:spcAft>
                <a:spcPts val="0"/>
              </a:spcAft>
              <a:buNone/>
            </a:pPr>
            <a:r>
              <a:rPr lang="en" sz="1600">
                <a:solidFill>
                  <a:schemeClr val="dk1"/>
                </a:solidFill>
                <a:latin typeface="Georgia"/>
                <a:ea typeface="Georgia"/>
                <a:cs typeface="Georgia"/>
                <a:sym typeface="Georgia"/>
              </a:rPr>
              <a:t>        </a:t>
            </a:r>
            <a:r>
              <a:rPr lang="en" sz="1600">
                <a:solidFill>
                  <a:schemeClr val="dk1"/>
                </a:solidFill>
                <a:latin typeface="Georgia"/>
                <a:ea typeface="Georgia"/>
                <a:cs typeface="Georgia"/>
                <a:sym typeface="Georgia"/>
              </a:rPr>
              <a:t>◦ </a:t>
            </a:r>
            <a:r>
              <a:rPr lang="en" sz="1600">
                <a:solidFill>
                  <a:schemeClr val="dk1"/>
                </a:solidFill>
                <a:latin typeface="Georgia"/>
                <a:ea typeface="Georgia"/>
                <a:cs typeface="Georgia"/>
                <a:sym typeface="Georgia"/>
              </a:rPr>
              <a:t>Improving performance of read operations of the DFS is an important research problem</a:t>
            </a:r>
            <a:endParaRPr sz="1600">
              <a:solidFill>
                <a:schemeClr val="dk1"/>
              </a:solidFill>
              <a:latin typeface="Georgia"/>
              <a:ea typeface="Georgia"/>
              <a:cs typeface="Georgia"/>
              <a:sym typeface="Georgia"/>
            </a:endParaRPr>
          </a:p>
          <a:p>
            <a:pPr indent="-347980" lvl="0" marL="457200" rtl="0" algn="just">
              <a:spcBef>
                <a:spcPts val="600"/>
              </a:spcBef>
              <a:spcAft>
                <a:spcPts val="0"/>
              </a:spcAft>
              <a:buClr>
                <a:schemeClr val="dk1"/>
              </a:buClr>
              <a:buSzPts val="1880"/>
              <a:buFont typeface="Georgia"/>
              <a:buChar char="●"/>
            </a:pPr>
            <a:r>
              <a:rPr b="1" lang="en" sz="1879">
                <a:solidFill>
                  <a:schemeClr val="dk1"/>
                </a:solidFill>
                <a:latin typeface="Georgia"/>
                <a:ea typeface="Georgia"/>
                <a:cs typeface="Georgia"/>
                <a:sym typeface="Georgia"/>
              </a:rPr>
              <a:t>Prefetching file blocks and keep it in the local cache</a:t>
            </a:r>
            <a:endParaRPr b="1" sz="1879">
              <a:solidFill>
                <a:schemeClr val="dk1"/>
              </a:solidFill>
              <a:latin typeface="Georgia"/>
              <a:ea typeface="Georgia"/>
              <a:cs typeface="Georgia"/>
              <a:sym typeface="Georgia"/>
            </a:endParaRPr>
          </a:p>
          <a:p>
            <a:pPr indent="0" lvl="0" marL="0" rtl="0" algn="just">
              <a:spcBef>
                <a:spcPts val="600"/>
              </a:spcBef>
              <a:spcAft>
                <a:spcPts val="0"/>
              </a:spcAft>
              <a:buClr>
                <a:schemeClr val="dk1"/>
              </a:buClr>
              <a:buSzPts val="770"/>
              <a:buFont typeface="Arial"/>
              <a:buNone/>
            </a:pPr>
            <a:r>
              <a:rPr lang="en" sz="1600">
                <a:solidFill>
                  <a:schemeClr val="dk1"/>
                </a:solidFill>
                <a:latin typeface="Georgia"/>
                <a:ea typeface="Georgia"/>
                <a:cs typeface="Georgia"/>
                <a:sym typeface="Georgia"/>
              </a:rPr>
              <a:t>          ◦ Improves performance of the DFS</a:t>
            </a:r>
            <a:endParaRPr sz="1600">
              <a:solidFill>
                <a:schemeClr val="dk1"/>
              </a:solidFill>
              <a:latin typeface="Georgia"/>
              <a:ea typeface="Georgia"/>
              <a:cs typeface="Georgia"/>
              <a:sym typeface="Georgia"/>
            </a:endParaRPr>
          </a:p>
          <a:p>
            <a:pPr indent="0" lvl="0" marL="0" rtl="0" algn="just">
              <a:spcBef>
                <a:spcPts val="600"/>
              </a:spcBef>
              <a:spcAft>
                <a:spcPts val="0"/>
              </a:spcAft>
              <a:buClr>
                <a:schemeClr val="dk1"/>
              </a:buClr>
              <a:buSzPts val="770"/>
              <a:buFont typeface="Arial"/>
              <a:buNone/>
            </a:pPr>
            <a:r>
              <a:rPr lang="en" sz="1600">
                <a:solidFill>
                  <a:schemeClr val="dk1"/>
                </a:solidFill>
                <a:latin typeface="Georgia"/>
                <a:ea typeface="Georgia"/>
                <a:cs typeface="Georgia"/>
                <a:sym typeface="Georgia"/>
              </a:rPr>
              <a:t>          ◦ Which files and which file blocks to prefetch?</a:t>
            </a:r>
            <a:endParaRPr sz="1600">
              <a:solidFill>
                <a:schemeClr val="dk1"/>
              </a:solidFill>
              <a:latin typeface="Georgia"/>
              <a:ea typeface="Georgia"/>
              <a:cs typeface="Georgia"/>
              <a:sym typeface="Georgia"/>
            </a:endParaRPr>
          </a:p>
          <a:p>
            <a:pPr indent="0" lvl="0" marL="0" rtl="0" algn="l">
              <a:spcBef>
                <a:spcPts val="600"/>
              </a:spcBef>
              <a:spcAft>
                <a:spcPts val="0"/>
              </a:spcAft>
              <a:buClr>
                <a:schemeClr val="dk1"/>
              </a:buClr>
              <a:buSzPts val="770"/>
              <a:buFont typeface="Arial"/>
              <a:buNone/>
            </a:pPr>
            <a:r>
              <a:t/>
            </a:r>
            <a:endParaRPr sz="1530">
              <a:solidFill>
                <a:schemeClr val="dk1"/>
              </a:solidFill>
              <a:latin typeface="Georgia"/>
              <a:ea typeface="Georgia"/>
              <a:cs typeface="Georgia"/>
              <a:sym typeface="Georgia"/>
            </a:endParaRPr>
          </a:p>
          <a:p>
            <a:pPr indent="0" lvl="0" marL="0" rtl="0" algn="l">
              <a:spcBef>
                <a:spcPts val="0"/>
              </a:spcBef>
              <a:spcAft>
                <a:spcPts val="1200"/>
              </a:spcAft>
              <a:buSzPts val="770"/>
              <a:buNone/>
            </a:pPr>
            <a:r>
              <a:t/>
            </a:r>
            <a:endParaRPr sz="126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Introduction</a:t>
            </a:r>
            <a:endParaRPr b="1">
              <a:latin typeface="Georgia"/>
              <a:ea typeface="Georgia"/>
              <a:cs typeface="Georgia"/>
              <a:sym typeface="Georgia"/>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81000" lvl="0" marL="457200" rtl="0" algn="just">
              <a:spcBef>
                <a:spcPts val="600"/>
              </a:spcBef>
              <a:spcAft>
                <a:spcPts val="0"/>
              </a:spcAft>
              <a:buClr>
                <a:schemeClr val="dk1"/>
              </a:buClr>
              <a:buSzPts val="2400"/>
              <a:buFont typeface="Georgia"/>
              <a:buChar char="●"/>
            </a:pPr>
            <a:r>
              <a:rPr b="1" lang="en" sz="2400">
                <a:solidFill>
                  <a:schemeClr val="dk1"/>
                </a:solidFill>
                <a:latin typeface="Georgia"/>
                <a:ea typeface="Georgia"/>
                <a:cs typeface="Georgia"/>
                <a:sym typeface="Georgia"/>
              </a:rPr>
              <a:t>In this paper, we have proposed</a:t>
            </a:r>
            <a:endParaRPr b="1" sz="2400">
              <a:solidFill>
                <a:schemeClr val="dk1"/>
              </a:solidFill>
              <a:latin typeface="Georgia"/>
              <a:ea typeface="Georgia"/>
              <a:cs typeface="Georgia"/>
              <a:sym typeface="Georgia"/>
            </a:endParaRPr>
          </a:p>
          <a:p>
            <a:pPr indent="0" lvl="0" marL="0" rtl="0" algn="just">
              <a:spcBef>
                <a:spcPts val="600"/>
              </a:spcBef>
              <a:spcAft>
                <a:spcPts val="0"/>
              </a:spcAft>
              <a:buClr>
                <a:schemeClr val="dk1"/>
              </a:buClr>
              <a:buSzPts val="1100"/>
              <a:buFont typeface="Arial"/>
              <a:buNone/>
            </a:pPr>
            <a:r>
              <a:rPr lang="en" sz="1600">
                <a:solidFill>
                  <a:schemeClr val="dk1"/>
                </a:solidFill>
                <a:latin typeface="Georgia"/>
                <a:ea typeface="Georgia"/>
                <a:cs typeface="Georgia"/>
                <a:sym typeface="Georgia"/>
              </a:rPr>
              <a:t>           </a:t>
            </a:r>
            <a:r>
              <a:rPr lang="en" sz="2000">
                <a:solidFill>
                  <a:schemeClr val="dk1"/>
                </a:solidFill>
                <a:latin typeface="Georgia"/>
                <a:ea typeface="Georgia"/>
                <a:cs typeface="Georgia"/>
                <a:sym typeface="Georgia"/>
              </a:rPr>
              <a:t>frequent block access pattern-based prefetching algorithm.</a:t>
            </a:r>
            <a:endParaRPr sz="2000">
              <a:solidFill>
                <a:schemeClr val="dk1"/>
              </a:solidFill>
              <a:latin typeface="Georgia"/>
              <a:ea typeface="Georgia"/>
              <a:cs typeface="Georgia"/>
              <a:sym typeface="Georgia"/>
            </a:endParaRPr>
          </a:p>
          <a:p>
            <a:pPr indent="0" lvl="0" marL="0" rtl="0" algn="just">
              <a:spcBef>
                <a:spcPts val="600"/>
              </a:spcBef>
              <a:spcAft>
                <a:spcPts val="0"/>
              </a:spcAft>
              <a:buClr>
                <a:schemeClr val="dk1"/>
              </a:buClr>
              <a:buSzPts val="1100"/>
              <a:buFont typeface="Arial"/>
              <a:buNone/>
            </a:pPr>
            <a:r>
              <a:rPr lang="en" sz="1600">
                <a:solidFill>
                  <a:schemeClr val="dk1"/>
                </a:solidFill>
                <a:latin typeface="Georgia"/>
                <a:ea typeface="Georgia"/>
                <a:cs typeface="Georgia"/>
                <a:sym typeface="Georgia"/>
              </a:rPr>
              <a:t>     </a:t>
            </a:r>
            <a:r>
              <a:rPr lang="en" sz="2000">
                <a:solidFill>
                  <a:schemeClr val="dk1"/>
                </a:solidFill>
                <a:latin typeface="Georgia"/>
                <a:ea typeface="Georgia"/>
                <a:cs typeface="Georgia"/>
                <a:sym typeface="Georgia"/>
              </a:rPr>
              <a:t>A new placement algorithm for file blocks by considering main memory,  solid state drives (SSDs)</a:t>
            </a:r>
            <a:endParaRPr sz="2000">
              <a:solidFill>
                <a:schemeClr val="dk1"/>
              </a:solidFill>
              <a:latin typeface="Georgia"/>
              <a:ea typeface="Georgia"/>
              <a:cs typeface="Georgia"/>
              <a:sym typeface="Georgia"/>
            </a:endParaRPr>
          </a:p>
          <a:p>
            <a:pPr indent="-381000" lvl="0" marL="457200" rtl="0" algn="just">
              <a:spcBef>
                <a:spcPts val="600"/>
              </a:spcBef>
              <a:spcAft>
                <a:spcPts val="0"/>
              </a:spcAft>
              <a:buClr>
                <a:schemeClr val="dk1"/>
              </a:buClr>
              <a:buSzPts val="2400"/>
              <a:buFont typeface="Georgia"/>
              <a:buChar char="●"/>
            </a:pPr>
            <a:r>
              <a:rPr b="1" lang="en" sz="2400">
                <a:solidFill>
                  <a:schemeClr val="dk1"/>
                </a:solidFill>
                <a:latin typeface="Georgia"/>
                <a:ea typeface="Georgia"/>
                <a:cs typeface="Georgia"/>
                <a:sym typeface="Georgia"/>
              </a:rPr>
              <a:t>The proposed algorithm</a:t>
            </a:r>
            <a:endParaRPr b="1" sz="2400">
              <a:solidFill>
                <a:schemeClr val="dk1"/>
              </a:solidFill>
              <a:latin typeface="Georgia"/>
              <a:ea typeface="Georgia"/>
              <a:cs typeface="Georgia"/>
              <a:sym typeface="Georgia"/>
            </a:endParaRPr>
          </a:p>
          <a:p>
            <a:pPr indent="0" lvl="0" marL="0" rtl="0" algn="just">
              <a:spcBef>
                <a:spcPts val="600"/>
              </a:spcBef>
              <a:spcAft>
                <a:spcPts val="0"/>
              </a:spcAft>
              <a:buClr>
                <a:schemeClr val="dk1"/>
              </a:buClr>
              <a:buSzPts val="1100"/>
              <a:buFont typeface="Arial"/>
              <a:buNone/>
            </a:pPr>
            <a:r>
              <a:rPr lang="en" sz="1600">
                <a:solidFill>
                  <a:schemeClr val="dk1"/>
                </a:solidFill>
                <a:latin typeface="Georgia"/>
                <a:ea typeface="Georgia"/>
                <a:cs typeface="Georgia"/>
                <a:sym typeface="Georgia"/>
              </a:rPr>
              <a:t>         </a:t>
            </a:r>
            <a:r>
              <a:rPr lang="en" sz="2000">
                <a:solidFill>
                  <a:schemeClr val="dk1"/>
                </a:solidFill>
                <a:latin typeface="Georgia"/>
                <a:ea typeface="Georgia"/>
                <a:cs typeface="Georgia"/>
                <a:sym typeface="Georgia"/>
              </a:rPr>
              <a:t>Increases the hit ratio of the local cache and local SSD cache</a:t>
            </a:r>
            <a:endParaRPr sz="2000">
              <a:solidFill>
                <a:schemeClr val="dk1"/>
              </a:solidFill>
              <a:latin typeface="Georgia"/>
              <a:ea typeface="Georgia"/>
              <a:cs typeface="Georgia"/>
              <a:sym typeface="Georgia"/>
            </a:endParaRPr>
          </a:p>
          <a:p>
            <a:pPr indent="0" lvl="0" marL="0" rtl="0" algn="just">
              <a:spcBef>
                <a:spcPts val="600"/>
              </a:spcBef>
              <a:spcAft>
                <a:spcPts val="0"/>
              </a:spcAft>
              <a:buClr>
                <a:schemeClr val="dk1"/>
              </a:buClr>
              <a:buSzPts val="1100"/>
              <a:buFont typeface="Arial"/>
              <a:buNone/>
            </a:pPr>
            <a:r>
              <a:rPr lang="en" sz="1600">
                <a:solidFill>
                  <a:schemeClr val="dk1"/>
                </a:solidFill>
                <a:latin typeface="Georgia"/>
                <a:ea typeface="Georgia"/>
                <a:cs typeface="Georgia"/>
                <a:sym typeface="Georgia"/>
              </a:rPr>
              <a:t>         </a:t>
            </a:r>
            <a:r>
              <a:rPr lang="en" sz="2000">
                <a:solidFill>
                  <a:schemeClr val="dk1"/>
                </a:solidFill>
                <a:latin typeface="Georgia"/>
                <a:ea typeface="Georgia"/>
                <a:cs typeface="Georgia"/>
                <a:sym typeface="Georgia"/>
              </a:rPr>
              <a:t>Reduces the average read access time of the distributed file system.</a:t>
            </a:r>
            <a:endParaRPr sz="2000">
              <a:solidFill>
                <a:schemeClr val="dk1"/>
              </a:solidFill>
              <a:latin typeface="Georgia"/>
              <a:ea typeface="Georgia"/>
              <a:cs typeface="Georgia"/>
              <a:sym typeface="Georgia"/>
            </a:endParaRPr>
          </a:p>
          <a:p>
            <a:pPr indent="0" lvl="0" marL="0" rtl="0" algn="l">
              <a:spcBef>
                <a:spcPts val="0"/>
              </a:spcBef>
              <a:spcAft>
                <a:spcPts val="1200"/>
              </a:spcAft>
              <a:buNone/>
            </a:pPr>
            <a:r>
              <a:t/>
            </a:r>
            <a:endParaRPr>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Outline</a:t>
            </a:r>
            <a:endParaRPr b="1">
              <a:latin typeface="Georgia"/>
              <a:ea typeface="Georgia"/>
              <a:cs typeface="Georgia"/>
              <a:sym typeface="Georgia"/>
            </a:endParaRPr>
          </a:p>
          <a:p>
            <a:pPr indent="0" lvl="0" marL="0" rtl="0" algn="l">
              <a:spcBef>
                <a:spcPts val="0"/>
              </a:spcBef>
              <a:spcAft>
                <a:spcPts val="0"/>
              </a:spcAft>
              <a:buNone/>
            </a:pPr>
            <a:r>
              <a:t/>
            </a:r>
            <a:endParaRPr b="1"/>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Introduction</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b="1" lang="en">
                <a:solidFill>
                  <a:schemeClr val="dk1"/>
                </a:solidFill>
                <a:latin typeface="Georgia"/>
                <a:ea typeface="Georgia"/>
                <a:cs typeface="Georgia"/>
                <a:sym typeface="Georgia"/>
              </a:rPr>
              <a:t>Architecture of the DFS</a:t>
            </a:r>
            <a:endParaRPr b="1">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Proposed Algorithm</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Simulation Results</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Conclusion</a:t>
            </a:r>
            <a:endParaRPr>
              <a:solidFill>
                <a:schemeClr val="dk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133">
                <a:latin typeface="Georgia"/>
                <a:ea typeface="Georgia"/>
                <a:cs typeface="Georgia"/>
                <a:sym typeface="Georgia"/>
              </a:rPr>
              <a:t>Architecture of the DFS</a:t>
            </a:r>
            <a:endParaRPr sz="3133"/>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311700" y="1152475"/>
            <a:ext cx="8520600" cy="3779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51562"/>
              <a:buFont typeface="Arial"/>
              <a:buNone/>
            </a:pPr>
            <a:r>
              <a:rPr b="1" lang="en" sz="2133">
                <a:latin typeface="Georgia"/>
                <a:ea typeface="Georgia"/>
                <a:cs typeface="Georgia"/>
                <a:sym typeface="Georgia"/>
              </a:rPr>
              <a:t>Architecture of the DFS Contd…</a:t>
            </a:r>
            <a:endParaRPr sz="3133"/>
          </a:p>
          <a:p>
            <a:pPr indent="0" lvl="0" marL="0" rtl="0" algn="l">
              <a:spcBef>
                <a:spcPts val="1200"/>
              </a:spcBef>
              <a:spcAft>
                <a:spcPts val="0"/>
              </a:spcAft>
              <a:buNone/>
            </a:pPr>
            <a:r>
              <a:t/>
            </a:r>
            <a:endParaRPr/>
          </a:p>
        </p:txBody>
      </p:sp>
      <p:sp>
        <p:nvSpPr>
          <p:cNvPr id="102" name="Google Shape;102;p20"/>
          <p:cNvSpPr txBox="1"/>
          <p:nvPr>
            <p:ph idx="1" type="body"/>
          </p:nvPr>
        </p:nvSpPr>
        <p:spPr>
          <a:xfrm>
            <a:off x="311700" y="1152475"/>
            <a:ext cx="8520600" cy="3893100"/>
          </a:xfrm>
          <a:prstGeom prst="rect">
            <a:avLst/>
          </a:prstGeom>
        </p:spPr>
        <p:txBody>
          <a:bodyPr anchorCtr="0" anchor="t" bIns="91425" lIns="91425" spcFirstLastPara="1" rIns="91425" wrap="square" tIns="91425">
            <a:noAutofit/>
          </a:bodyPr>
          <a:lstStyle/>
          <a:p>
            <a:pPr indent="-343535" lvl="0" marL="457200" rtl="0" algn="just">
              <a:lnSpc>
                <a:spcPct val="105000"/>
              </a:lnSpc>
              <a:spcBef>
                <a:spcPts val="600"/>
              </a:spcBef>
              <a:spcAft>
                <a:spcPts val="0"/>
              </a:spcAft>
              <a:buClr>
                <a:srgbClr val="000000"/>
              </a:buClr>
              <a:buSzPts val="1810"/>
              <a:buFont typeface="Georgia"/>
              <a:buChar char="●"/>
            </a:pPr>
            <a:r>
              <a:rPr b="1" lang="en" sz="1810">
                <a:solidFill>
                  <a:srgbClr val="000000"/>
                </a:solidFill>
                <a:latin typeface="Georgia"/>
                <a:ea typeface="Georgia"/>
                <a:cs typeface="Georgia"/>
                <a:sym typeface="Georgia"/>
              </a:rPr>
              <a:t>The DFS we have considered consists of</a:t>
            </a:r>
            <a:endParaRPr b="1" sz="1810">
              <a:solidFill>
                <a:srgbClr val="000000"/>
              </a:solidFill>
              <a:latin typeface="Georgia"/>
              <a:ea typeface="Georgia"/>
              <a:cs typeface="Georgia"/>
              <a:sym typeface="Georgia"/>
            </a:endParaRPr>
          </a:p>
          <a:p>
            <a:pPr indent="0" lvl="0" marL="457200" rtl="0" algn="just">
              <a:lnSpc>
                <a:spcPct val="105000"/>
              </a:lnSpc>
              <a:spcBef>
                <a:spcPts val="600"/>
              </a:spcBef>
              <a:spcAft>
                <a:spcPts val="0"/>
              </a:spcAft>
              <a:buNone/>
            </a:pPr>
            <a:r>
              <a:rPr lang="en" sz="1810">
                <a:solidFill>
                  <a:srgbClr val="000000"/>
                </a:solidFill>
                <a:latin typeface="Georgia"/>
                <a:ea typeface="Georgia"/>
                <a:cs typeface="Georgia"/>
                <a:sym typeface="Georgia"/>
              </a:rPr>
              <a:t>  a name node (NN),</a:t>
            </a:r>
            <a:endParaRPr sz="3133">
              <a:solidFill>
                <a:schemeClr val="dk1"/>
              </a:solidFill>
            </a:endParaRPr>
          </a:p>
          <a:p>
            <a:pPr indent="0" lvl="0" marL="457200" rtl="0" algn="just">
              <a:lnSpc>
                <a:spcPct val="105000"/>
              </a:lnSpc>
              <a:spcBef>
                <a:spcPts val="600"/>
              </a:spcBef>
              <a:spcAft>
                <a:spcPts val="0"/>
              </a:spcAft>
              <a:buNone/>
            </a:pPr>
            <a:r>
              <a:rPr lang="en" sz="1810">
                <a:solidFill>
                  <a:srgbClr val="000000"/>
                </a:solidFill>
                <a:latin typeface="Georgia"/>
                <a:ea typeface="Georgia"/>
                <a:cs typeface="Georgia"/>
                <a:sym typeface="Georgia"/>
              </a:rPr>
              <a:t>  a global cache node (GCN) and</a:t>
            </a:r>
            <a:endParaRPr sz="1810">
              <a:solidFill>
                <a:srgbClr val="000000"/>
              </a:solidFill>
              <a:latin typeface="Georgia"/>
              <a:ea typeface="Georgia"/>
              <a:cs typeface="Georgia"/>
              <a:sym typeface="Georgia"/>
            </a:endParaRPr>
          </a:p>
          <a:p>
            <a:pPr indent="0" lvl="0" marL="0" rtl="0" algn="just">
              <a:lnSpc>
                <a:spcPct val="105000"/>
              </a:lnSpc>
              <a:spcBef>
                <a:spcPts val="600"/>
              </a:spcBef>
              <a:spcAft>
                <a:spcPts val="0"/>
              </a:spcAft>
              <a:buClr>
                <a:schemeClr val="dk1"/>
              </a:buClr>
              <a:buSzPts val="605"/>
              <a:buFont typeface="Arial"/>
              <a:buNone/>
            </a:pPr>
            <a:r>
              <a:rPr lang="en" sz="1810">
                <a:solidFill>
                  <a:srgbClr val="000000"/>
                </a:solidFill>
                <a:latin typeface="Georgia"/>
                <a:ea typeface="Georgia"/>
                <a:cs typeface="Georgia"/>
                <a:sym typeface="Georgia"/>
              </a:rPr>
              <a:t>          multiple data nodes (DNs).</a:t>
            </a:r>
            <a:endParaRPr sz="1810">
              <a:solidFill>
                <a:srgbClr val="000000"/>
              </a:solidFill>
              <a:latin typeface="Georgia"/>
              <a:ea typeface="Georgia"/>
              <a:cs typeface="Georgia"/>
              <a:sym typeface="Georgia"/>
            </a:endParaRPr>
          </a:p>
          <a:p>
            <a:pPr indent="-342900" lvl="0" marL="457200" rtl="0" algn="just">
              <a:lnSpc>
                <a:spcPct val="105000"/>
              </a:lnSpc>
              <a:spcBef>
                <a:spcPts val="600"/>
              </a:spcBef>
              <a:spcAft>
                <a:spcPts val="0"/>
              </a:spcAft>
              <a:buClr>
                <a:srgbClr val="000000"/>
              </a:buClr>
              <a:buSzPts val="1800"/>
              <a:buFont typeface="Georgia"/>
              <a:buChar char="●"/>
            </a:pPr>
            <a:r>
              <a:rPr b="1" lang="en" sz="1562">
                <a:solidFill>
                  <a:srgbClr val="000000"/>
                </a:solidFill>
                <a:latin typeface="Georgia"/>
                <a:ea typeface="Georgia"/>
                <a:cs typeface="Georgia"/>
                <a:sym typeface="Georgia"/>
              </a:rPr>
              <a:t> </a:t>
            </a:r>
            <a:r>
              <a:rPr b="1" lang="en" sz="1810">
                <a:solidFill>
                  <a:srgbClr val="000000"/>
                </a:solidFill>
                <a:latin typeface="Georgia"/>
                <a:ea typeface="Georgia"/>
                <a:cs typeface="Georgia"/>
                <a:sym typeface="Georgia"/>
              </a:rPr>
              <a:t>NN</a:t>
            </a:r>
            <a:r>
              <a:rPr lang="en" sz="1810">
                <a:solidFill>
                  <a:srgbClr val="000000"/>
                </a:solidFill>
                <a:latin typeface="Georgia"/>
                <a:ea typeface="Georgia"/>
                <a:cs typeface="Georgia"/>
                <a:sym typeface="Georgia"/>
              </a:rPr>
              <a:t> – Maintains information about the files stored in data nodes.</a:t>
            </a:r>
            <a:endParaRPr sz="1810">
              <a:solidFill>
                <a:srgbClr val="000000"/>
              </a:solidFill>
              <a:latin typeface="Georgia"/>
              <a:ea typeface="Georgia"/>
              <a:cs typeface="Georgia"/>
              <a:sym typeface="Georgia"/>
            </a:endParaRPr>
          </a:p>
          <a:p>
            <a:pPr indent="-343535" lvl="0" marL="457200" rtl="0" algn="just">
              <a:lnSpc>
                <a:spcPct val="105000"/>
              </a:lnSpc>
              <a:spcBef>
                <a:spcPts val="0"/>
              </a:spcBef>
              <a:spcAft>
                <a:spcPts val="0"/>
              </a:spcAft>
              <a:buClr>
                <a:srgbClr val="000000"/>
              </a:buClr>
              <a:buSzPts val="1810"/>
              <a:buFont typeface="Georgia"/>
              <a:buChar char="●"/>
            </a:pPr>
            <a:r>
              <a:rPr b="1" lang="en" sz="1810">
                <a:solidFill>
                  <a:srgbClr val="000000"/>
                </a:solidFill>
                <a:latin typeface="Georgia"/>
                <a:ea typeface="Georgia"/>
                <a:cs typeface="Georgia"/>
                <a:sym typeface="Georgia"/>
              </a:rPr>
              <a:t>GCN</a:t>
            </a:r>
            <a:r>
              <a:rPr lang="en" sz="1810">
                <a:solidFill>
                  <a:srgbClr val="000000"/>
                </a:solidFill>
                <a:latin typeface="Georgia"/>
                <a:ea typeface="Georgia"/>
                <a:cs typeface="Georgia"/>
                <a:sym typeface="Georgia"/>
              </a:rPr>
              <a:t> - Maintains a global cache (GC) which can be accessed by client application programs running in all DNs.</a:t>
            </a:r>
            <a:endParaRPr sz="1810">
              <a:solidFill>
                <a:srgbClr val="000000"/>
              </a:solidFill>
              <a:latin typeface="Georgia"/>
              <a:ea typeface="Georgia"/>
              <a:cs typeface="Georgia"/>
              <a:sym typeface="Georgia"/>
            </a:endParaRPr>
          </a:p>
          <a:p>
            <a:pPr indent="-343535" lvl="0" marL="457200" rtl="0" algn="just">
              <a:lnSpc>
                <a:spcPct val="105000"/>
              </a:lnSpc>
              <a:spcBef>
                <a:spcPts val="0"/>
              </a:spcBef>
              <a:spcAft>
                <a:spcPts val="0"/>
              </a:spcAft>
              <a:buClr>
                <a:srgbClr val="000000"/>
              </a:buClr>
              <a:buSzPts val="1810"/>
              <a:buFont typeface="Georgia"/>
              <a:buChar char="●"/>
            </a:pPr>
            <a:r>
              <a:rPr b="1" lang="en" sz="1810">
                <a:solidFill>
                  <a:srgbClr val="000000"/>
                </a:solidFill>
                <a:latin typeface="Georgia"/>
                <a:ea typeface="Georgia"/>
                <a:cs typeface="Georgia"/>
                <a:sym typeface="Georgia"/>
              </a:rPr>
              <a:t>DN-</a:t>
            </a:r>
            <a:r>
              <a:rPr lang="en" sz="1810">
                <a:solidFill>
                  <a:srgbClr val="000000"/>
                </a:solidFill>
                <a:latin typeface="Georgia"/>
                <a:ea typeface="Georgia"/>
                <a:cs typeface="Georgia"/>
                <a:sym typeface="Georgia"/>
              </a:rPr>
              <a:t>Execute client application programs and also store and retrieves file blocks.</a:t>
            </a:r>
            <a:endParaRPr sz="1810">
              <a:solidFill>
                <a:srgbClr val="000000"/>
              </a:solidFill>
              <a:latin typeface="Georgia"/>
              <a:ea typeface="Georgia"/>
              <a:cs typeface="Georgia"/>
              <a:sym typeface="Georgia"/>
            </a:endParaRPr>
          </a:p>
          <a:p>
            <a:pPr indent="-343535" lvl="0" marL="457200" rtl="0" algn="just">
              <a:lnSpc>
                <a:spcPct val="105000"/>
              </a:lnSpc>
              <a:spcBef>
                <a:spcPts val="0"/>
              </a:spcBef>
              <a:spcAft>
                <a:spcPts val="0"/>
              </a:spcAft>
              <a:buClr>
                <a:srgbClr val="000000"/>
              </a:buClr>
              <a:buSzPts val="1810"/>
              <a:buFont typeface="Georgia"/>
              <a:buChar char="●"/>
            </a:pPr>
            <a:r>
              <a:rPr lang="en" sz="1810">
                <a:solidFill>
                  <a:srgbClr val="000000"/>
                </a:solidFill>
                <a:latin typeface="Georgia"/>
                <a:ea typeface="Georgia"/>
                <a:cs typeface="Georgia"/>
                <a:sym typeface="Georgia"/>
              </a:rPr>
              <a:t>Each node contains 3 levels of memory</a:t>
            </a:r>
            <a:endParaRPr sz="1810">
              <a:solidFill>
                <a:srgbClr val="000000"/>
              </a:solidFill>
              <a:latin typeface="Georgia"/>
              <a:ea typeface="Georgia"/>
              <a:cs typeface="Georgia"/>
              <a:sym typeface="Georgia"/>
            </a:endParaRPr>
          </a:p>
          <a:p>
            <a:pPr indent="0" lvl="0" marL="0" rtl="0" algn="just">
              <a:lnSpc>
                <a:spcPct val="105000"/>
              </a:lnSpc>
              <a:spcBef>
                <a:spcPts val="600"/>
              </a:spcBef>
              <a:spcAft>
                <a:spcPts val="0"/>
              </a:spcAft>
              <a:buClr>
                <a:schemeClr val="dk1"/>
              </a:buClr>
              <a:buSzPts val="605"/>
              <a:buFont typeface="Arial"/>
              <a:buNone/>
            </a:pPr>
            <a:r>
              <a:rPr lang="en" sz="1645">
                <a:solidFill>
                  <a:srgbClr val="000000"/>
                </a:solidFill>
                <a:latin typeface="Georgia"/>
                <a:ea typeface="Georgia"/>
                <a:cs typeface="Georgia"/>
                <a:sym typeface="Georgia"/>
              </a:rPr>
              <a:t>                 Main memory, SSD and Hard disk</a:t>
            </a:r>
            <a:endParaRPr sz="1645">
              <a:solidFill>
                <a:srgbClr val="000000"/>
              </a:solidFill>
              <a:latin typeface="Georgia"/>
              <a:ea typeface="Georgia"/>
              <a:cs typeface="Georgia"/>
              <a:sym typeface="Georgia"/>
            </a:endParaRPr>
          </a:p>
          <a:p>
            <a:pPr indent="0" lvl="0" marL="0" rtl="0" algn="l">
              <a:lnSpc>
                <a:spcPct val="105000"/>
              </a:lnSpc>
              <a:spcBef>
                <a:spcPts val="600"/>
              </a:spcBef>
              <a:spcAft>
                <a:spcPts val="0"/>
              </a:spcAft>
              <a:buClr>
                <a:schemeClr val="dk1"/>
              </a:buClr>
              <a:buSzPts val="605"/>
              <a:buFont typeface="Arial"/>
              <a:buNone/>
            </a:pPr>
            <a:r>
              <a:t/>
            </a:r>
            <a:endParaRPr sz="1920">
              <a:solidFill>
                <a:srgbClr val="000000"/>
              </a:solidFill>
              <a:latin typeface="Georgia"/>
              <a:ea typeface="Georgia"/>
              <a:cs typeface="Georgia"/>
              <a:sym typeface="Georgia"/>
            </a:endParaRPr>
          </a:p>
          <a:p>
            <a:pPr indent="0" lvl="0" marL="0" rtl="0" algn="l">
              <a:lnSpc>
                <a:spcPct val="105000"/>
              </a:lnSpc>
              <a:spcBef>
                <a:spcPts val="0"/>
              </a:spcBef>
              <a:spcAft>
                <a:spcPts val="1200"/>
              </a:spcAft>
              <a:buSzPts val="605"/>
              <a:buNone/>
            </a:pPr>
            <a:r>
              <a:t/>
            </a:r>
            <a:endParaRPr sz="1590">
              <a:solidFill>
                <a:srgbClr val="000000"/>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Outline</a:t>
            </a:r>
            <a:endParaRPr b="1">
              <a:latin typeface="Georgia"/>
              <a:ea typeface="Georgia"/>
              <a:cs typeface="Georgia"/>
              <a:sym typeface="Georgia"/>
            </a:endParaRPr>
          </a:p>
          <a:p>
            <a:pPr indent="0" lvl="0" marL="0" rtl="0" algn="l">
              <a:spcBef>
                <a:spcPts val="0"/>
              </a:spcBef>
              <a:spcAft>
                <a:spcPts val="0"/>
              </a:spcAft>
              <a:buNone/>
            </a:pPr>
            <a:r>
              <a:t/>
            </a:r>
            <a:endParaRPr b="1"/>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Introduction</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Architecture of the DFS</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b="1" lang="en">
                <a:solidFill>
                  <a:schemeClr val="dk1"/>
                </a:solidFill>
                <a:latin typeface="Georgia"/>
                <a:ea typeface="Georgia"/>
                <a:cs typeface="Georgia"/>
                <a:sym typeface="Georgia"/>
              </a:rPr>
              <a:t>Proposed Algorithm</a:t>
            </a:r>
            <a:endParaRPr b="1">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Simulation Results</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Conclusion</a:t>
            </a:r>
            <a:endParaRPr>
              <a:solidFill>
                <a:schemeClr val="dk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