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3" r:id="rId8"/>
    <p:sldId id="265" r:id="rId9"/>
    <p:sldId id="266" r:id="rId10"/>
  </p:sldIdLst>
  <p:sldSz cx="18288000" cy="10287000"/>
  <p:notesSz cx="6858000" cy="9144000"/>
  <p:embeddedFontLst>
    <p:embeddedFont>
      <p:font typeface="Clear Sans Regular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p:scale>
          <a:sx n="50" d="100"/>
          <a:sy n="50" d="100"/>
        </p:scale>
        <p:origin x="274" y="-2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dirty="0"/>
              <a:t>Social Buzz is a fast growing technology unicorn that need to adapt quickly to it’s global scale.</a:t>
            </a:r>
          </a:p>
          <a:p>
            <a:r>
              <a:rPr lang="en-US" sz="1200" dirty="0"/>
              <a:t>Accenture has begun a 3 month POC focusing on these tasks:</a:t>
            </a:r>
          </a:p>
          <a:p>
            <a:endParaRPr lang="en-US" sz="1200" dirty="0"/>
          </a:p>
          <a:p>
            <a:pPr marL="342900" indent="-342900">
              <a:buFont typeface="Arial" panose="020B0604020202020204" pitchFamily="34" charset="0"/>
              <a:buChar char="•"/>
            </a:pPr>
            <a:r>
              <a:rPr lang="en-US" sz="1200" dirty="0"/>
              <a:t>An audit of Social Buzz’s  big data practice </a:t>
            </a:r>
          </a:p>
          <a:p>
            <a:pPr marL="342900" indent="-342900">
              <a:buFont typeface="Arial" panose="020B0604020202020204" pitchFamily="34" charset="0"/>
              <a:buChar char="•"/>
            </a:pPr>
            <a:r>
              <a:rPr lang="en-US" sz="1200" dirty="0"/>
              <a:t>Recommendations for a successful IPO</a:t>
            </a:r>
          </a:p>
          <a:p>
            <a:pPr marL="342900" indent="-342900">
              <a:buFont typeface="Arial" panose="020B0604020202020204" pitchFamily="34" charset="0"/>
              <a:buChar char="•"/>
            </a:pPr>
            <a:r>
              <a:rPr lang="en-US" sz="1200" dirty="0"/>
              <a:t>Analysis to find Social Buzz’s top 5 most popular categories of content</a:t>
            </a:r>
            <a:endParaRPr lang="en-IN" sz="1200" dirty="0"/>
          </a:p>
          <a:p>
            <a:pPr lvl="0"/>
            <a:endParaRPr lang="en-US" dirty="0"/>
          </a:p>
          <a:p>
            <a:pPr lvl="0"/>
            <a:r>
              <a:rPr lang="en-US" dirty="0"/>
              <a:t>The primary challenge addressed in this presentation is identifying the top 5 categories with the highest scores based on the provided data. This information is crucial for the client to strategize and allocate resources effectively.</a:t>
            </a:r>
          </a:p>
          <a:p>
            <a:pPr lvl="0"/>
            <a:r>
              <a:rPr lang="en-US" dirty="0"/>
              <a:t>Our goal is to provide actionable insights that drive decision-making processes.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Data Collection:</a:t>
            </a:r>
          </a:p>
          <a:p>
            <a:pPr lvl="0"/>
            <a:r>
              <a:rPr lang="en-US" dirty="0"/>
              <a:t>   Gathered relevant data from client sources, ensuring completeness and accuracy.</a:t>
            </a:r>
          </a:p>
          <a:p>
            <a:pPr lvl="0"/>
            <a:r>
              <a:rPr lang="en-US" dirty="0"/>
              <a:t>Data Preprocessing:</a:t>
            </a:r>
          </a:p>
          <a:p>
            <a:pPr lvl="0"/>
            <a:r>
              <a:rPr lang="en-US" dirty="0"/>
              <a:t>   Cleaned and prepared the data for analysis, handling missing values and outliers.</a:t>
            </a:r>
          </a:p>
          <a:p>
            <a:pPr lvl="0"/>
            <a:r>
              <a:rPr lang="en-US" dirty="0"/>
              <a:t>Exploratory Data Analysis (EDA): </a:t>
            </a:r>
          </a:p>
          <a:p>
            <a:pPr lvl="0"/>
            <a:r>
              <a:rPr lang="en-US" dirty="0"/>
              <a:t>   Conducted exploratory analysis to understand data distribution and patterns.</a:t>
            </a:r>
          </a:p>
          <a:p>
            <a:pPr lvl="0"/>
            <a:r>
              <a:rPr lang="en-US" dirty="0"/>
              <a:t>Modeling: </a:t>
            </a:r>
          </a:p>
          <a:p>
            <a:pPr lvl="0"/>
            <a:r>
              <a:rPr lang="en-US" dirty="0"/>
              <a:t>   Utilized appropriate analytical techniques to identify top-performing categories.</a:t>
            </a:r>
          </a:p>
          <a:p>
            <a:pPr lvl="0"/>
            <a:r>
              <a:rPr lang="en-US" dirty="0"/>
              <a:t>Validation: </a:t>
            </a:r>
          </a:p>
          <a:p>
            <a:pPr lvl="0"/>
            <a:r>
              <a:rPr lang="en-US" dirty="0"/>
              <a:t>   Validated the results to ensure reliability and accuracy.</a:t>
            </a:r>
          </a:p>
          <a:p>
            <a:pPr lvl="0"/>
            <a:r>
              <a:rPr lang="en-US" dirty="0"/>
              <a:t>Presentation Preparation: </a:t>
            </a:r>
          </a:p>
          <a:p>
            <a:pPr lvl="0"/>
            <a:r>
              <a:rPr lang="en-US" dirty="0"/>
              <a:t>   Prepared insights and findings for presentation to the client.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healthy eating, technology, science and culture in descending order.</a:t>
            </a:r>
          </a:p>
          <a:p>
            <a:pPr lvl="0"/>
            <a:endParaRPr lang="en-US" dirty="0"/>
          </a:p>
          <a:p>
            <a:pPr algn="l">
              <a:buFont typeface="Arial" panose="020B0604020202020204" pitchFamily="34" charset="0"/>
              <a:buChar char="•"/>
            </a:pPr>
            <a:r>
              <a:rPr lang="en-US" b="0" i="0" dirty="0">
                <a:solidFill>
                  <a:srgbClr val="0D0D0D"/>
                </a:solidFill>
                <a:effectLst/>
                <a:latin typeface="Söhne"/>
              </a:rPr>
              <a:t> Animals: Content related to animals garners significant engagement, indicating a strong interest among users.</a:t>
            </a:r>
          </a:p>
          <a:p>
            <a:pPr algn="l">
              <a:buFont typeface="Arial" panose="020B0604020202020204" pitchFamily="34" charset="0"/>
              <a:buChar char="•"/>
            </a:pPr>
            <a:r>
              <a:rPr lang="en-US" b="0" i="0" dirty="0">
                <a:solidFill>
                  <a:srgbClr val="0D0D0D"/>
                </a:solidFill>
                <a:effectLst/>
                <a:latin typeface="Söhne"/>
              </a:rPr>
              <a:t> Healthy Eating: Health-conscious topics like healthy eating resonate well with the audience, reflecting a growing awareness of wellness.</a:t>
            </a:r>
          </a:p>
          <a:p>
            <a:pPr algn="l">
              <a:buFont typeface="Arial" panose="020B0604020202020204" pitchFamily="34" charset="0"/>
              <a:buChar char="•"/>
            </a:pPr>
            <a:r>
              <a:rPr lang="en-US" b="0" i="0" dirty="0">
                <a:solidFill>
                  <a:srgbClr val="0D0D0D"/>
                </a:solidFill>
                <a:effectLst/>
                <a:latin typeface="Söhne"/>
              </a:rPr>
              <a:t> Technology: Given the digital nature of the platform, technology-related content is popular, reflecting users' interest in innovation and gadgets.</a:t>
            </a:r>
          </a:p>
          <a:p>
            <a:pPr algn="l">
              <a:buFont typeface="Arial" panose="020B0604020202020204" pitchFamily="34" charset="0"/>
              <a:buChar char="•"/>
            </a:pPr>
            <a:r>
              <a:rPr lang="en-US" b="0" i="0" dirty="0">
                <a:solidFill>
                  <a:srgbClr val="0D0D0D"/>
                </a:solidFill>
                <a:effectLst/>
                <a:latin typeface="Söhne"/>
              </a:rPr>
              <a:t> Science: Users show a keen interest in scientific topics, suggesting an appetite for knowledge and discovery.</a:t>
            </a:r>
          </a:p>
          <a:p>
            <a:pPr algn="l">
              <a:buFont typeface="Arial" panose="020B0604020202020204" pitchFamily="34" charset="0"/>
              <a:buChar char="•"/>
            </a:pPr>
            <a:r>
              <a:rPr lang="en-US" b="0" i="0" dirty="0">
                <a:solidFill>
                  <a:srgbClr val="0D0D0D"/>
                </a:solidFill>
                <a:effectLst/>
                <a:latin typeface="Söhne"/>
              </a:rPr>
              <a:t> Culture: Content exploring cultural aspects attracts engagement, indicating an interest in diverse perspectives and traditions.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0" i="0" dirty="0">
                <a:solidFill>
                  <a:srgbClr val="0D0D0D"/>
                </a:solidFill>
                <a:effectLst/>
                <a:latin typeface="Söhne"/>
              </a:rPr>
              <a:t>"Through data analytics, we identified the top 5 categories driving user engagement on Social Buzz: Animals, Healthy Eating, Technology, Science, and Culture. Users demonstrate a strong affinity for heartwarming animal stories, health-conscious content, the latest tech innovations, scientific discoveries, and diverse cultural perspectives. To capitalize on these insights, we plan to develop targeted content strategies, optimize algorithms for personalized recommendations, and foster collaborations with influencers and organizations within these categories. Continuous monitoring of user feedback and metrics will enable us to adapt our approach to evolving user preferences and maintain growth."</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10.03.2024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9.jpeg"/><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t>
            </a:r>
          </a:p>
          <a:p>
            <a:pPr algn="ctr">
              <a:lnSpc>
                <a:spcPts val="11059"/>
              </a:lnSpc>
            </a:pPr>
            <a:r>
              <a:rPr lang="en-US" sz="10533" spc="-105" dirty="0">
                <a:solidFill>
                  <a:srgbClr val="FFFFFF"/>
                </a:solidFill>
                <a:latin typeface="Graphik Regular" panose="020B0503030202060203" pitchFamily="34" charset="0"/>
              </a:rPr>
              <a:t>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7416698" y="2005583"/>
            <a:ext cx="11342283" cy="6275832"/>
          </a:xfrm>
          <a:prstGeom prst="rect">
            <a:avLst/>
          </a:prstGeom>
          <a:solidFill>
            <a:schemeClr val="bg1"/>
          </a:solidFill>
        </p:spPr>
        <p:txBody>
          <a:bodyPr/>
          <a:lstStyle/>
          <a:p>
            <a:r>
              <a:rPr lang="en-US" sz="3200" dirty="0"/>
              <a:t>                   </a:t>
            </a:r>
          </a:p>
          <a:p>
            <a:r>
              <a:rPr lang="en-US" sz="3200" dirty="0">
                <a:solidFill>
                  <a:srgbClr val="7030A0"/>
                </a:solidFill>
              </a:rPr>
              <a:t>                   Client :</a:t>
            </a:r>
            <a:r>
              <a:rPr lang="en-US" sz="3200" dirty="0"/>
              <a:t> Social Buzz</a:t>
            </a:r>
          </a:p>
          <a:p>
            <a:r>
              <a:rPr lang="en-US" sz="3200" dirty="0">
                <a:solidFill>
                  <a:srgbClr val="7030A0"/>
                </a:solidFill>
              </a:rPr>
              <a:t>                   Project Scope : </a:t>
            </a:r>
            <a:r>
              <a:rPr lang="en-US" sz="3200" dirty="0"/>
              <a:t>Analyzing data to identify top</a:t>
            </a:r>
          </a:p>
          <a:p>
            <a:r>
              <a:rPr lang="en-US" sz="3200" dirty="0"/>
              <a:t>                    performing categories.</a:t>
            </a:r>
          </a:p>
          <a:p>
            <a:r>
              <a:rPr lang="en-US" sz="3200" dirty="0">
                <a:solidFill>
                  <a:srgbClr val="7030A0"/>
                </a:solidFill>
              </a:rPr>
              <a:t>                    Objective : </a:t>
            </a:r>
            <a:r>
              <a:rPr lang="en-US" sz="3200" dirty="0"/>
              <a:t>Determining the top5 categories based on </a:t>
            </a:r>
          </a:p>
          <a:p>
            <a:r>
              <a:rPr lang="en-US" sz="3200" dirty="0"/>
              <a:t>                     scores.</a:t>
            </a:r>
          </a:p>
          <a:p>
            <a:endParaRPr lang="en-US" sz="3200" dirty="0"/>
          </a:p>
          <a:p>
            <a:r>
              <a:rPr lang="en-US" sz="3200" dirty="0"/>
              <a:t>                    - Understanding client requirements.</a:t>
            </a:r>
          </a:p>
          <a:p>
            <a:r>
              <a:rPr lang="en-US" sz="3200" dirty="0"/>
              <a:t>                    - Data gathering and preprocessing.</a:t>
            </a:r>
          </a:p>
          <a:p>
            <a:r>
              <a:rPr lang="en-US" sz="3200" dirty="0"/>
              <a:t>                    - Analysis to identify to categories.</a:t>
            </a:r>
            <a:endParaRPr lang="en-IN" sz="3200"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2556107"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266699"/>
            <a:ext cx="10524430" cy="9614147"/>
          </a:xfrm>
          <a:prstGeom prst="rect">
            <a:avLst/>
          </a:prstGeom>
          <a:solidFill>
            <a:srgbClr val="A100FF"/>
          </a:solidFill>
          <a:ln>
            <a:solidFill>
              <a:srgbClr val="A100FF"/>
            </a:solidFill>
          </a:ln>
        </p:spPr>
        <p:txBody>
          <a:bodyPr/>
          <a:lstStyle/>
          <a:p>
            <a:endParaRPr lang="en-IN" sz="1800" u="sng" dirty="0">
              <a:solidFill>
                <a:schemeClr val="bg1"/>
              </a:solidFill>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2773203" y="1332278"/>
            <a:ext cx="4008597" cy="5416868"/>
          </a:xfrm>
          <a:prstGeom prst="rect">
            <a:avLst/>
          </a:prstGeom>
        </p:spPr>
        <p:txBody>
          <a:bodyPr wrap="square" lIns="0" tIns="0" rIns="0" bIns="0" rtlCol="0" anchor="t">
            <a:spAutoFit/>
          </a:bodyPr>
          <a:lstStyle/>
          <a:p>
            <a:pPr>
              <a:lnSpc>
                <a:spcPts val="9600"/>
              </a:lnSpc>
            </a:pPr>
            <a:endParaRPr lang="en-US" sz="9600" dirty="0">
              <a:solidFill>
                <a:schemeClr val="bg1"/>
              </a:solidFill>
            </a:endParaRPr>
          </a:p>
          <a:p>
            <a:endParaRPr lang="en-US" sz="9600" dirty="0">
              <a:solidFill>
                <a:schemeClr val="bg1"/>
              </a:solidFill>
            </a:endParaRPr>
          </a:p>
          <a:p>
            <a:endParaRPr lang="en-US" sz="9600" dirty="0">
              <a:solidFill>
                <a:schemeClr val="bg1"/>
              </a:solidFill>
            </a:endParaRPr>
          </a:p>
          <a:p>
            <a:pPr>
              <a:lnSpc>
                <a:spcPts val="9600"/>
              </a:lnSpc>
            </a:pPr>
            <a:endParaRPr lang="en-US" sz="8000" spc="-80" dirty="0">
              <a:solidFill>
                <a:srgbClr val="FFFFFF"/>
              </a:solidFill>
              <a:latin typeface="Graphik Regular" panose="020B0503030202060203" pitchFamily="34" charset="0"/>
            </a:endParaRPr>
          </a:p>
        </p:txBody>
      </p:sp>
      <p:pic>
        <p:nvPicPr>
          <p:cNvPr id="23" name="Picture 32">
            <a:extLst>
              <a:ext uri="{FF2B5EF4-FFF2-40B4-BE49-F238E27FC236}">
                <a16:creationId xmlns:a16="http://schemas.microsoft.com/office/drawing/2014/main" id="{A3A05FEF-190B-BB0D-1ED4-EAB686B781B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321"/>
          <a:stretch>
            <a:fillRect/>
          </a:stretch>
        </p:blipFill>
        <p:spPr>
          <a:xfrm rot="10799999">
            <a:off x="2556105" y="1909666"/>
            <a:ext cx="2253797" cy="2258602"/>
          </a:xfrm>
          <a:prstGeom prst="rect">
            <a:avLst/>
          </a:prstGeom>
        </p:spPr>
      </p:pic>
      <p:sp>
        <p:nvSpPr>
          <p:cNvPr id="24" name="TextBox 23">
            <a:extLst>
              <a:ext uri="{FF2B5EF4-FFF2-40B4-BE49-F238E27FC236}">
                <a16:creationId xmlns:a16="http://schemas.microsoft.com/office/drawing/2014/main" id="{142C245F-4504-B2BC-E94A-7B1ED8DC64FE}"/>
              </a:ext>
            </a:extLst>
          </p:cNvPr>
          <p:cNvSpPr txBox="1"/>
          <p:nvPr/>
        </p:nvSpPr>
        <p:spPr>
          <a:xfrm>
            <a:off x="3352800" y="2308954"/>
            <a:ext cx="3810000" cy="1323439"/>
          </a:xfrm>
          <a:prstGeom prst="rect">
            <a:avLst/>
          </a:prstGeom>
          <a:noFill/>
        </p:spPr>
        <p:txBody>
          <a:bodyPr wrap="square" rtlCol="0">
            <a:spAutoFit/>
          </a:bodyPr>
          <a:lstStyle/>
          <a:p>
            <a:r>
              <a:rPr lang="en-US" sz="8000" dirty="0">
                <a:solidFill>
                  <a:schemeClr val="bg1"/>
                </a:solidFill>
              </a:rPr>
              <a:t>Problem</a:t>
            </a:r>
            <a:endParaRPr lang="en-IN" sz="8000" dirty="0">
              <a:solidFill>
                <a:schemeClr val="bg1"/>
              </a:solidFill>
            </a:endParaRPr>
          </a:p>
        </p:txBody>
      </p:sp>
      <p:sp>
        <p:nvSpPr>
          <p:cNvPr id="25" name="TextBox 24">
            <a:extLst>
              <a:ext uri="{FF2B5EF4-FFF2-40B4-BE49-F238E27FC236}">
                <a16:creationId xmlns:a16="http://schemas.microsoft.com/office/drawing/2014/main" id="{786639C1-8618-B775-AF70-31BC3CD1A542}"/>
              </a:ext>
            </a:extLst>
          </p:cNvPr>
          <p:cNvSpPr txBox="1"/>
          <p:nvPr/>
        </p:nvSpPr>
        <p:spPr>
          <a:xfrm>
            <a:off x="2590574" y="4961740"/>
            <a:ext cx="7391626" cy="3970318"/>
          </a:xfrm>
          <a:prstGeom prst="rect">
            <a:avLst/>
          </a:prstGeom>
          <a:noFill/>
        </p:spPr>
        <p:txBody>
          <a:bodyPr wrap="square" rtlCol="0">
            <a:spAutoFit/>
          </a:bodyPr>
          <a:lstStyle/>
          <a:p>
            <a:r>
              <a:rPr lang="en-US" sz="2800" dirty="0">
                <a:solidFill>
                  <a:schemeClr val="bg1"/>
                </a:solidFill>
              </a:rPr>
              <a:t>Over 100000 posts per day</a:t>
            </a:r>
          </a:p>
          <a:p>
            <a:endParaRPr lang="en-US" sz="2800" dirty="0">
              <a:solidFill>
                <a:schemeClr val="bg1"/>
              </a:solidFill>
            </a:endParaRPr>
          </a:p>
          <a:p>
            <a:r>
              <a:rPr lang="en-US" sz="2800" dirty="0">
                <a:solidFill>
                  <a:schemeClr val="bg1"/>
                </a:solidFill>
              </a:rPr>
              <a:t>36,500,000 pieces of content per year!</a:t>
            </a:r>
          </a:p>
          <a:p>
            <a:endParaRPr lang="en-US" sz="2800" dirty="0">
              <a:solidFill>
                <a:schemeClr val="bg1"/>
              </a:solidFill>
            </a:endParaRPr>
          </a:p>
          <a:p>
            <a:r>
              <a:rPr lang="en-US" sz="2800" dirty="0">
                <a:solidFill>
                  <a:schemeClr val="bg1"/>
                </a:solidFill>
              </a:rPr>
              <a:t>But how to Capitalize on it when there is so much?</a:t>
            </a:r>
          </a:p>
          <a:p>
            <a:endParaRPr lang="en-US" sz="2800" dirty="0">
              <a:solidFill>
                <a:schemeClr val="bg1"/>
              </a:solidFill>
            </a:endParaRPr>
          </a:p>
          <a:p>
            <a:r>
              <a:rPr lang="en-US" sz="2800" dirty="0">
                <a:solidFill>
                  <a:schemeClr val="bg1"/>
                </a:solidFill>
              </a:rPr>
              <a:t>Analysis to find Social Buzz’s top 5 most popular categories of content</a:t>
            </a:r>
            <a:endParaRPr lang="en-IN" sz="28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419219" y="6931132"/>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3" name="TextBox 32">
            <a:extLst>
              <a:ext uri="{FF2B5EF4-FFF2-40B4-BE49-F238E27FC236}">
                <a16:creationId xmlns:a16="http://schemas.microsoft.com/office/drawing/2014/main" id="{B165AA07-42C6-332B-D54F-CB7582501C1A}"/>
              </a:ext>
            </a:extLst>
          </p:cNvPr>
          <p:cNvSpPr txBox="1"/>
          <p:nvPr/>
        </p:nvSpPr>
        <p:spPr>
          <a:xfrm>
            <a:off x="14293092" y="4533900"/>
            <a:ext cx="3613908" cy="1107996"/>
          </a:xfrm>
          <a:prstGeom prst="rect">
            <a:avLst/>
          </a:prstGeom>
          <a:noFill/>
        </p:spPr>
        <p:txBody>
          <a:bodyPr wrap="square" rtlCol="0">
            <a:spAutoFit/>
          </a:bodyPr>
          <a:lstStyle/>
          <a:p>
            <a:r>
              <a:rPr lang="en-US" sz="2400" b="1" dirty="0"/>
              <a:t>MARCUS ROMPTON</a:t>
            </a:r>
          </a:p>
          <a:p>
            <a:r>
              <a:rPr lang="en-US" sz="2400" b="1" dirty="0"/>
              <a:t>Senior Principal</a:t>
            </a:r>
            <a:endParaRPr lang="en-IN" sz="2400" b="1" dirty="0"/>
          </a:p>
          <a:p>
            <a:endParaRPr lang="en-IN" dirty="0"/>
          </a:p>
        </p:txBody>
      </p:sp>
      <p:sp>
        <p:nvSpPr>
          <p:cNvPr id="34" name="TextBox 33">
            <a:extLst>
              <a:ext uri="{FF2B5EF4-FFF2-40B4-BE49-F238E27FC236}">
                <a16:creationId xmlns:a16="http://schemas.microsoft.com/office/drawing/2014/main" id="{A1BE47CF-FE48-DBA3-0BBE-7BF2A4C1F266}"/>
              </a:ext>
            </a:extLst>
          </p:cNvPr>
          <p:cNvSpPr txBox="1"/>
          <p:nvPr/>
        </p:nvSpPr>
        <p:spPr>
          <a:xfrm>
            <a:off x="14293092" y="7658100"/>
            <a:ext cx="3613908" cy="1107996"/>
          </a:xfrm>
          <a:prstGeom prst="rect">
            <a:avLst/>
          </a:prstGeom>
          <a:noFill/>
        </p:spPr>
        <p:txBody>
          <a:bodyPr wrap="square" rtlCol="0">
            <a:spAutoFit/>
          </a:bodyPr>
          <a:lstStyle/>
          <a:p>
            <a:r>
              <a:rPr lang="en-US" sz="2400" b="1" dirty="0"/>
              <a:t>GOURAV SINHA</a:t>
            </a:r>
          </a:p>
          <a:p>
            <a:r>
              <a:rPr lang="en-US" sz="2400" b="1" dirty="0"/>
              <a:t>Data Analyst</a:t>
            </a:r>
            <a:endParaRPr lang="en-IN" sz="2400" b="1" dirty="0"/>
          </a:p>
          <a:p>
            <a:endParaRPr lang="en-IN" dirty="0"/>
          </a:p>
        </p:txBody>
      </p:sp>
      <p:sp>
        <p:nvSpPr>
          <p:cNvPr id="35" name="TextBox 34">
            <a:extLst>
              <a:ext uri="{FF2B5EF4-FFF2-40B4-BE49-F238E27FC236}">
                <a16:creationId xmlns:a16="http://schemas.microsoft.com/office/drawing/2014/main" id="{7B370BCD-53E9-9273-48A2-2115C2103B67}"/>
              </a:ext>
            </a:extLst>
          </p:cNvPr>
          <p:cNvSpPr txBox="1"/>
          <p:nvPr/>
        </p:nvSpPr>
        <p:spPr>
          <a:xfrm>
            <a:off x="14217041" y="1485900"/>
            <a:ext cx="3232908" cy="1477328"/>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1310E22-6C46-EFFB-D7B9-66384DB6EDD5}"/>
              </a:ext>
            </a:extLst>
          </p:cNvPr>
          <p:cNvSpPr txBox="1"/>
          <p:nvPr/>
        </p:nvSpPr>
        <p:spPr>
          <a:xfrm>
            <a:off x="4190708" y="1284816"/>
            <a:ext cx="3926238" cy="584775"/>
          </a:xfrm>
          <a:prstGeom prst="rect">
            <a:avLst/>
          </a:prstGeom>
          <a:noFill/>
        </p:spPr>
        <p:txBody>
          <a:bodyPr wrap="square" rtlCol="0">
            <a:spAutoFit/>
          </a:bodyPr>
          <a:lstStyle/>
          <a:p>
            <a:r>
              <a:rPr lang="en-US" sz="3200" dirty="0">
                <a:solidFill>
                  <a:schemeClr val="bg1"/>
                </a:solidFill>
              </a:rPr>
              <a:t>Data Collection </a:t>
            </a:r>
            <a:endParaRPr lang="en-IN" sz="3200" dirty="0">
              <a:solidFill>
                <a:schemeClr val="bg1"/>
              </a:solidFill>
            </a:endParaRPr>
          </a:p>
        </p:txBody>
      </p:sp>
      <p:sp>
        <p:nvSpPr>
          <p:cNvPr id="40" name="TextBox 39">
            <a:extLst>
              <a:ext uri="{FF2B5EF4-FFF2-40B4-BE49-F238E27FC236}">
                <a16:creationId xmlns:a16="http://schemas.microsoft.com/office/drawing/2014/main" id="{335B45DF-BE2C-E03F-4F39-04BB8B5DF015}"/>
              </a:ext>
            </a:extLst>
          </p:cNvPr>
          <p:cNvSpPr txBox="1"/>
          <p:nvPr/>
        </p:nvSpPr>
        <p:spPr>
          <a:xfrm>
            <a:off x="5764133" y="2896904"/>
            <a:ext cx="3659234" cy="584775"/>
          </a:xfrm>
          <a:prstGeom prst="rect">
            <a:avLst/>
          </a:prstGeom>
          <a:noFill/>
        </p:spPr>
        <p:txBody>
          <a:bodyPr wrap="square" rtlCol="0">
            <a:spAutoFit/>
          </a:bodyPr>
          <a:lstStyle/>
          <a:p>
            <a:r>
              <a:rPr lang="en-US" sz="3200" dirty="0">
                <a:solidFill>
                  <a:schemeClr val="bg1"/>
                </a:solidFill>
              </a:rPr>
              <a:t>Data Preprocessing</a:t>
            </a:r>
            <a:endParaRPr lang="en-IN" sz="3200" dirty="0">
              <a:solidFill>
                <a:schemeClr val="bg1"/>
              </a:solidFill>
            </a:endParaRPr>
          </a:p>
        </p:txBody>
      </p:sp>
      <p:sp>
        <p:nvSpPr>
          <p:cNvPr id="41" name="TextBox 40">
            <a:extLst>
              <a:ext uri="{FF2B5EF4-FFF2-40B4-BE49-F238E27FC236}">
                <a16:creationId xmlns:a16="http://schemas.microsoft.com/office/drawing/2014/main" id="{68EE3FA3-D151-EB9F-0CAA-77C8743EAFE7}"/>
              </a:ext>
            </a:extLst>
          </p:cNvPr>
          <p:cNvSpPr txBox="1"/>
          <p:nvPr/>
        </p:nvSpPr>
        <p:spPr>
          <a:xfrm>
            <a:off x="7803661" y="4672009"/>
            <a:ext cx="5103920" cy="584775"/>
          </a:xfrm>
          <a:prstGeom prst="rect">
            <a:avLst/>
          </a:prstGeom>
          <a:noFill/>
        </p:spPr>
        <p:txBody>
          <a:bodyPr wrap="square" rtlCol="0">
            <a:spAutoFit/>
          </a:bodyPr>
          <a:lstStyle/>
          <a:p>
            <a:r>
              <a:rPr lang="en-US" sz="3200" dirty="0">
                <a:solidFill>
                  <a:schemeClr val="bg1"/>
                </a:solidFill>
              </a:rPr>
              <a:t>Exploratory Data Analysis</a:t>
            </a:r>
            <a:endParaRPr lang="en-IN" sz="3200" dirty="0">
              <a:solidFill>
                <a:schemeClr val="bg1"/>
              </a:solidFill>
            </a:endParaRPr>
          </a:p>
        </p:txBody>
      </p:sp>
      <p:sp>
        <p:nvSpPr>
          <p:cNvPr id="42" name="TextBox 41">
            <a:extLst>
              <a:ext uri="{FF2B5EF4-FFF2-40B4-BE49-F238E27FC236}">
                <a16:creationId xmlns:a16="http://schemas.microsoft.com/office/drawing/2014/main" id="{21C7D773-F3D9-3BF9-A8D4-A733DFD456C3}"/>
              </a:ext>
            </a:extLst>
          </p:cNvPr>
          <p:cNvSpPr txBox="1"/>
          <p:nvPr/>
        </p:nvSpPr>
        <p:spPr>
          <a:xfrm>
            <a:off x="9749933" y="6234278"/>
            <a:ext cx="4239157" cy="584775"/>
          </a:xfrm>
          <a:prstGeom prst="rect">
            <a:avLst/>
          </a:prstGeom>
          <a:noFill/>
        </p:spPr>
        <p:txBody>
          <a:bodyPr wrap="square" rtlCol="0">
            <a:spAutoFit/>
          </a:bodyPr>
          <a:lstStyle/>
          <a:p>
            <a:r>
              <a:rPr lang="en-US" sz="3200" dirty="0">
                <a:solidFill>
                  <a:schemeClr val="bg1"/>
                </a:solidFill>
              </a:rPr>
              <a:t>Modelling &amp; Validation</a:t>
            </a:r>
            <a:endParaRPr lang="en-IN" sz="3200" dirty="0">
              <a:solidFill>
                <a:schemeClr val="bg1"/>
              </a:solidFill>
            </a:endParaRPr>
          </a:p>
        </p:txBody>
      </p:sp>
      <p:sp>
        <p:nvSpPr>
          <p:cNvPr id="43" name="TextBox 42">
            <a:extLst>
              <a:ext uri="{FF2B5EF4-FFF2-40B4-BE49-F238E27FC236}">
                <a16:creationId xmlns:a16="http://schemas.microsoft.com/office/drawing/2014/main" id="{274CD194-DCF3-825B-873B-233A4569FDA4}"/>
              </a:ext>
            </a:extLst>
          </p:cNvPr>
          <p:cNvSpPr txBox="1"/>
          <p:nvPr/>
        </p:nvSpPr>
        <p:spPr>
          <a:xfrm>
            <a:off x="11425954" y="7929611"/>
            <a:ext cx="3179623" cy="584775"/>
          </a:xfrm>
          <a:prstGeom prst="rect">
            <a:avLst/>
          </a:prstGeom>
          <a:noFill/>
        </p:spPr>
        <p:txBody>
          <a:bodyPr wrap="square" rtlCol="0">
            <a:spAutoFit/>
          </a:bodyPr>
          <a:lstStyle/>
          <a:p>
            <a:r>
              <a:rPr lang="en-US" sz="3200" dirty="0">
                <a:solidFill>
                  <a:schemeClr val="bg1"/>
                </a:solidFill>
              </a:rPr>
              <a:t>Presentation</a:t>
            </a:r>
            <a:r>
              <a:rPr lang="en-US" dirty="0"/>
              <a:t>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65D75330-2BB9-B4B5-37DF-3E3F381B549B}"/>
              </a:ext>
            </a:extLst>
          </p:cNvPr>
          <p:cNvPicPr>
            <a:picLocks noChangeAspect="1"/>
          </p:cNvPicPr>
          <p:nvPr/>
        </p:nvPicPr>
        <p:blipFill>
          <a:blip r:embed="rId7"/>
          <a:stretch>
            <a:fillRect/>
          </a:stretch>
        </p:blipFill>
        <p:spPr>
          <a:xfrm>
            <a:off x="6000477" y="2050897"/>
            <a:ext cx="10997823" cy="5988203"/>
          </a:xfrm>
          <a:prstGeom prst="rect">
            <a:avLst/>
          </a:prstGeom>
        </p:spPr>
      </p:pic>
      <p:sp>
        <p:nvSpPr>
          <p:cNvPr id="29" name="TextBox 28">
            <a:extLst>
              <a:ext uri="{FF2B5EF4-FFF2-40B4-BE49-F238E27FC236}">
                <a16:creationId xmlns:a16="http://schemas.microsoft.com/office/drawing/2014/main" id="{D76A6A2B-388C-19A6-9DF6-9596CC65BA9D}"/>
              </a:ext>
            </a:extLst>
          </p:cNvPr>
          <p:cNvSpPr txBox="1"/>
          <p:nvPr/>
        </p:nvSpPr>
        <p:spPr>
          <a:xfrm>
            <a:off x="5609220" y="1331208"/>
            <a:ext cx="11231903" cy="707886"/>
          </a:xfrm>
          <a:prstGeom prst="rect">
            <a:avLst/>
          </a:prstGeom>
          <a:noFill/>
        </p:spPr>
        <p:txBody>
          <a:bodyPr wrap="square" rtlCol="0">
            <a:spAutoFit/>
          </a:bodyPr>
          <a:lstStyle/>
          <a:p>
            <a:r>
              <a:rPr lang="en-US" sz="4000" dirty="0"/>
              <a:t>Top 5 Categories by Aggregating “Popularity” score</a:t>
            </a:r>
            <a:endParaRPr lang="en-IN" sz="4000" dirty="0"/>
          </a:p>
        </p:txBody>
      </p:sp>
      <p:sp>
        <p:nvSpPr>
          <p:cNvPr id="31" name="TextBox 30">
            <a:extLst>
              <a:ext uri="{FF2B5EF4-FFF2-40B4-BE49-F238E27FC236}">
                <a16:creationId xmlns:a16="http://schemas.microsoft.com/office/drawing/2014/main" id="{FBB36B91-1D21-35B6-B046-775DE314A785}"/>
              </a:ext>
            </a:extLst>
          </p:cNvPr>
          <p:cNvSpPr txBox="1"/>
          <p:nvPr/>
        </p:nvSpPr>
        <p:spPr>
          <a:xfrm>
            <a:off x="3962400" y="8324574"/>
            <a:ext cx="13947125" cy="523220"/>
          </a:xfrm>
          <a:prstGeom prst="rect">
            <a:avLst/>
          </a:prstGeom>
          <a:noFill/>
        </p:spPr>
        <p:txBody>
          <a:bodyPr wrap="square" rtlCol="0">
            <a:spAutoFit/>
          </a:bodyPr>
          <a:lstStyle/>
          <a:p>
            <a:r>
              <a:rPr lang="en-US" sz="2800" dirty="0"/>
              <a:t>                          Animals           Healthy Eating       Technology       Science               Culture</a:t>
            </a:r>
            <a:endParaRPr lang="en-IN" sz="2800" dirty="0"/>
          </a:p>
        </p:txBody>
      </p:sp>
      <p:sp>
        <p:nvSpPr>
          <p:cNvPr id="32" name="TextBox 31">
            <a:extLst>
              <a:ext uri="{FF2B5EF4-FFF2-40B4-BE49-F238E27FC236}">
                <a16:creationId xmlns:a16="http://schemas.microsoft.com/office/drawing/2014/main" id="{4C444D60-D783-EA91-19B8-079690154705}"/>
              </a:ext>
            </a:extLst>
          </p:cNvPr>
          <p:cNvSpPr txBox="1"/>
          <p:nvPr/>
        </p:nvSpPr>
        <p:spPr>
          <a:xfrm rot="16200000">
            <a:off x="3613181" y="4202021"/>
            <a:ext cx="2634930" cy="707886"/>
          </a:xfrm>
          <a:prstGeom prst="rect">
            <a:avLst/>
          </a:prstGeom>
          <a:noFill/>
        </p:spPr>
        <p:txBody>
          <a:bodyPr wrap="square" rtlCol="0">
            <a:spAutoFit/>
          </a:bodyPr>
          <a:lstStyle/>
          <a:p>
            <a:r>
              <a:rPr lang="en-US" sz="4000" dirty="0"/>
              <a:t>Categories</a:t>
            </a:r>
            <a:endParaRPr lang="en-IN" sz="4000" dirty="0"/>
          </a:p>
        </p:txBody>
      </p:sp>
      <p:sp>
        <p:nvSpPr>
          <p:cNvPr id="33" name="TextBox 32">
            <a:extLst>
              <a:ext uri="{FF2B5EF4-FFF2-40B4-BE49-F238E27FC236}">
                <a16:creationId xmlns:a16="http://schemas.microsoft.com/office/drawing/2014/main" id="{2322570A-5653-BAF9-2E49-413E98BEE71D}"/>
              </a:ext>
            </a:extLst>
          </p:cNvPr>
          <p:cNvSpPr txBox="1"/>
          <p:nvPr/>
        </p:nvSpPr>
        <p:spPr>
          <a:xfrm>
            <a:off x="6134555" y="2397220"/>
            <a:ext cx="1066799" cy="461665"/>
          </a:xfrm>
          <a:prstGeom prst="rect">
            <a:avLst/>
          </a:prstGeom>
          <a:noFill/>
        </p:spPr>
        <p:txBody>
          <a:bodyPr wrap="square" rtlCol="0">
            <a:spAutoFit/>
          </a:bodyPr>
          <a:lstStyle/>
          <a:p>
            <a:r>
              <a:rPr lang="en-US" sz="2400" dirty="0">
                <a:solidFill>
                  <a:schemeClr val="bg1"/>
                </a:solidFill>
              </a:rPr>
              <a:t>71242</a:t>
            </a:r>
            <a:endParaRPr lang="en-IN" sz="2400" dirty="0">
              <a:solidFill>
                <a:schemeClr val="bg1"/>
              </a:solidFill>
            </a:endParaRPr>
          </a:p>
        </p:txBody>
      </p:sp>
      <p:sp>
        <p:nvSpPr>
          <p:cNvPr id="34" name="TextBox 33">
            <a:extLst>
              <a:ext uri="{FF2B5EF4-FFF2-40B4-BE49-F238E27FC236}">
                <a16:creationId xmlns:a16="http://schemas.microsoft.com/office/drawing/2014/main" id="{68ED43D6-6A6E-3AC0-C1FC-7F455B5A0085}"/>
              </a:ext>
            </a:extLst>
          </p:cNvPr>
          <p:cNvSpPr txBox="1"/>
          <p:nvPr/>
        </p:nvSpPr>
        <p:spPr>
          <a:xfrm>
            <a:off x="8522533" y="2628052"/>
            <a:ext cx="1066800" cy="461665"/>
          </a:xfrm>
          <a:prstGeom prst="rect">
            <a:avLst/>
          </a:prstGeom>
          <a:noFill/>
        </p:spPr>
        <p:txBody>
          <a:bodyPr wrap="square" rtlCol="0">
            <a:spAutoFit/>
          </a:bodyPr>
          <a:lstStyle/>
          <a:p>
            <a:r>
              <a:rPr lang="en-US" sz="2400" dirty="0">
                <a:solidFill>
                  <a:schemeClr val="bg1"/>
                </a:solidFill>
              </a:rPr>
              <a:t>69067</a:t>
            </a:r>
            <a:endParaRPr lang="en-IN" sz="2400" dirty="0">
              <a:solidFill>
                <a:schemeClr val="bg1"/>
              </a:solidFill>
            </a:endParaRPr>
          </a:p>
        </p:txBody>
      </p:sp>
      <p:sp>
        <p:nvSpPr>
          <p:cNvPr id="35" name="TextBox 34">
            <a:extLst>
              <a:ext uri="{FF2B5EF4-FFF2-40B4-BE49-F238E27FC236}">
                <a16:creationId xmlns:a16="http://schemas.microsoft.com/office/drawing/2014/main" id="{0346D872-59C5-452A-103A-53780F17EED5}"/>
              </a:ext>
            </a:extLst>
          </p:cNvPr>
          <p:cNvSpPr txBox="1"/>
          <p:nvPr/>
        </p:nvSpPr>
        <p:spPr>
          <a:xfrm>
            <a:off x="10781846" y="2674219"/>
            <a:ext cx="1270390" cy="461665"/>
          </a:xfrm>
          <a:prstGeom prst="rect">
            <a:avLst/>
          </a:prstGeom>
          <a:noFill/>
        </p:spPr>
        <p:txBody>
          <a:bodyPr wrap="square" rtlCol="0">
            <a:spAutoFit/>
          </a:bodyPr>
          <a:lstStyle/>
          <a:p>
            <a:r>
              <a:rPr lang="en-US" sz="2400" dirty="0">
                <a:solidFill>
                  <a:schemeClr val="bg1"/>
                </a:solidFill>
              </a:rPr>
              <a:t>68521</a:t>
            </a:r>
            <a:endParaRPr lang="en-IN" sz="2400" dirty="0">
              <a:solidFill>
                <a:schemeClr val="bg1"/>
              </a:solidFill>
            </a:endParaRPr>
          </a:p>
        </p:txBody>
      </p:sp>
      <p:sp>
        <p:nvSpPr>
          <p:cNvPr id="36" name="TextBox 35">
            <a:extLst>
              <a:ext uri="{FF2B5EF4-FFF2-40B4-BE49-F238E27FC236}">
                <a16:creationId xmlns:a16="http://schemas.microsoft.com/office/drawing/2014/main" id="{0B42974F-2B60-F17E-8B3C-F9F94D9D062E}"/>
              </a:ext>
            </a:extLst>
          </p:cNvPr>
          <p:cNvSpPr txBox="1"/>
          <p:nvPr/>
        </p:nvSpPr>
        <p:spPr>
          <a:xfrm>
            <a:off x="13187469" y="2776833"/>
            <a:ext cx="1123460" cy="461665"/>
          </a:xfrm>
          <a:prstGeom prst="rect">
            <a:avLst/>
          </a:prstGeom>
          <a:noFill/>
        </p:spPr>
        <p:txBody>
          <a:bodyPr wrap="square" rtlCol="0">
            <a:spAutoFit/>
          </a:bodyPr>
          <a:lstStyle/>
          <a:p>
            <a:r>
              <a:rPr lang="en-US" sz="2400" dirty="0">
                <a:solidFill>
                  <a:schemeClr val="bg1"/>
                </a:solidFill>
              </a:rPr>
              <a:t>66549</a:t>
            </a:r>
            <a:endParaRPr lang="en-IN" sz="2400" dirty="0">
              <a:solidFill>
                <a:schemeClr val="bg1"/>
              </a:solidFill>
            </a:endParaRPr>
          </a:p>
        </p:txBody>
      </p:sp>
      <p:sp>
        <p:nvSpPr>
          <p:cNvPr id="37" name="TextBox 36">
            <a:extLst>
              <a:ext uri="{FF2B5EF4-FFF2-40B4-BE49-F238E27FC236}">
                <a16:creationId xmlns:a16="http://schemas.microsoft.com/office/drawing/2014/main" id="{AA48B80C-C957-BAA4-7CAA-89ED5EF53605}"/>
              </a:ext>
            </a:extLst>
          </p:cNvPr>
          <p:cNvSpPr txBox="1"/>
          <p:nvPr/>
        </p:nvSpPr>
        <p:spPr>
          <a:xfrm>
            <a:off x="15395381" y="2912110"/>
            <a:ext cx="1119865" cy="461665"/>
          </a:xfrm>
          <a:prstGeom prst="rect">
            <a:avLst/>
          </a:prstGeom>
          <a:noFill/>
        </p:spPr>
        <p:txBody>
          <a:bodyPr wrap="square" rtlCol="0">
            <a:spAutoFit/>
          </a:bodyPr>
          <a:lstStyle/>
          <a:p>
            <a:r>
              <a:rPr lang="en-US" sz="2400" dirty="0">
                <a:solidFill>
                  <a:schemeClr val="bg1"/>
                </a:solidFill>
              </a:rPr>
              <a:t>64952</a:t>
            </a:r>
            <a:endParaRPr lang="en-IN" sz="24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360495" y="1177754"/>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4" name="TextBox 15">
            <a:extLst>
              <a:ext uri="{FF2B5EF4-FFF2-40B4-BE49-F238E27FC236}">
                <a16:creationId xmlns:a16="http://schemas.microsoft.com/office/drawing/2014/main" id="{3A90234A-916B-4C29-ACF1-11F97E8C2563}"/>
              </a:ext>
            </a:extLst>
          </p:cNvPr>
          <p:cNvSpPr txBox="1"/>
          <p:nvPr/>
        </p:nvSpPr>
        <p:spPr>
          <a:xfrm>
            <a:off x="11551353" y="8078196"/>
            <a:ext cx="5677467" cy="312906"/>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7" name="TextBox 16">
            <a:extLst>
              <a:ext uri="{FF2B5EF4-FFF2-40B4-BE49-F238E27FC236}">
                <a16:creationId xmlns:a16="http://schemas.microsoft.com/office/drawing/2014/main" id="{A0AAE807-268C-EBC6-C387-B9D054A9D895}"/>
              </a:ext>
            </a:extLst>
          </p:cNvPr>
          <p:cNvSpPr txBox="1"/>
          <p:nvPr/>
        </p:nvSpPr>
        <p:spPr>
          <a:xfrm>
            <a:off x="10832453" y="1702583"/>
            <a:ext cx="5867400" cy="2831544"/>
          </a:xfrm>
          <a:prstGeom prst="rect">
            <a:avLst/>
          </a:prstGeom>
          <a:noFill/>
        </p:spPr>
        <p:txBody>
          <a:bodyPr wrap="square" rtlCol="0">
            <a:spAutoFit/>
          </a:bodyPr>
          <a:lstStyle/>
          <a:p>
            <a:r>
              <a:rPr lang="en-US" sz="2000" b="1" dirty="0"/>
              <a:t>ANALYSIS</a:t>
            </a:r>
          </a:p>
          <a:p>
            <a:endParaRPr lang="en-US" sz="2000" b="1" dirty="0"/>
          </a:p>
          <a:p>
            <a:pPr algn="l">
              <a:buFont typeface="Arial" panose="020B0604020202020204" pitchFamily="34" charset="0"/>
              <a:buChar char="•"/>
            </a:pPr>
            <a:r>
              <a:rPr lang="en-US" sz="2000" b="0" i="0" dirty="0">
                <a:solidFill>
                  <a:srgbClr val="0D0D0D"/>
                </a:solidFill>
                <a:effectLst/>
                <a:latin typeface="Söhne"/>
              </a:rPr>
              <a:t>Utilized data analytics to examine user reactions across various content categories.</a:t>
            </a:r>
          </a:p>
          <a:p>
            <a:pPr algn="l">
              <a:buFont typeface="Arial" panose="020B0604020202020204" pitchFamily="34" charset="0"/>
              <a:buChar char="•"/>
            </a:pPr>
            <a:r>
              <a:rPr lang="en-US" sz="2000" b="0" i="0" dirty="0">
                <a:solidFill>
                  <a:srgbClr val="0D0D0D"/>
                </a:solidFill>
                <a:effectLst/>
                <a:latin typeface="Söhne"/>
              </a:rPr>
              <a:t>Identified top 5 categories based on the frequency and intensity of user engagement.</a:t>
            </a:r>
          </a:p>
          <a:p>
            <a:pPr algn="l">
              <a:buFont typeface="Arial" panose="020B0604020202020204" pitchFamily="34" charset="0"/>
              <a:buChar char="•"/>
            </a:pPr>
            <a:r>
              <a:rPr lang="en-US" sz="2000" b="0" i="0" dirty="0">
                <a:solidFill>
                  <a:srgbClr val="0D0D0D"/>
                </a:solidFill>
                <a:effectLst/>
                <a:latin typeface="Söhne"/>
              </a:rPr>
              <a:t>Applied statistical methods to analyze trends and patterns in user behavior.</a:t>
            </a:r>
          </a:p>
          <a:p>
            <a:endParaRPr lang="en-US" dirty="0"/>
          </a:p>
        </p:txBody>
      </p:sp>
      <p:sp>
        <p:nvSpPr>
          <p:cNvPr id="18" name="TextBox 17">
            <a:extLst>
              <a:ext uri="{FF2B5EF4-FFF2-40B4-BE49-F238E27FC236}">
                <a16:creationId xmlns:a16="http://schemas.microsoft.com/office/drawing/2014/main" id="{D0C44347-2B52-B130-CCDA-59CAA22199C4}"/>
              </a:ext>
            </a:extLst>
          </p:cNvPr>
          <p:cNvSpPr txBox="1"/>
          <p:nvPr/>
        </p:nvSpPr>
        <p:spPr>
          <a:xfrm>
            <a:off x="10832453" y="4271579"/>
            <a:ext cx="6617347" cy="2800767"/>
          </a:xfrm>
          <a:prstGeom prst="rect">
            <a:avLst/>
          </a:prstGeom>
          <a:noFill/>
        </p:spPr>
        <p:txBody>
          <a:bodyPr wrap="square" rtlCol="0">
            <a:spAutoFit/>
          </a:bodyPr>
          <a:lstStyle/>
          <a:p>
            <a:r>
              <a:rPr lang="en-US" sz="2000" b="1" dirty="0"/>
              <a:t>INSIGHT</a:t>
            </a:r>
          </a:p>
          <a:p>
            <a:endParaRPr lang="en-US" dirty="0"/>
          </a:p>
          <a:p>
            <a:pPr algn="l">
              <a:buFont typeface="Arial" panose="020B0604020202020204" pitchFamily="34" charset="0"/>
              <a:buChar char="•"/>
            </a:pPr>
            <a:r>
              <a:rPr lang="en-US" sz="2000" b="0" i="0" dirty="0">
                <a:solidFill>
                  <a:srgbClr val="0D0D0D"/>
                </a:solidFill>
                <a:effectLst/>
                <a:latin typeface="Söhne"/>
              </a:rPr>
              <a:t>Animals emerged as the most popular category, indicating a strong affinity among users for animal-related content.</a:t>
            </a:r>
          </a:p>
          <a:p>
            <a:pPr algn="l">
              <a:buFont typeface="Arial" panose="020B0604020202020204" pitchFamily="34" charset="0"/>
              <a:buChar char="•"/>
            </a:pPr>
            <a:r>
              <a:rPr lang="en-US" sz="2000" b="0" i="0" dirty="0">
                <a:solidFill>
                  <a:srgbClr val="0D0D0D"/>
                </a:solidFill>
                <a:effectLst/>
                <a:latin typeface="Söhne"/>
              </a:rPr>
              <a:t>Healthy Eating and Technology ranked high, reflecting user interests in wellness and innovation.</a:t>
            </a:r>
          </a:p>
          <a:p>
            <a:pPr algn="l">
              <a:buFont typeface="Arial" panose="020B0604020202020204" pitchFamily="34" charset="0"/>
              <a:buChar char="•"/>
            </a:pPr>
            <a:r>
              <a:rPr lang="en-US" sz="2000" b="0" i="0" dirty="0">
                <a:solidFill>
                  <a:srgbClr val="0D0D0D"/>
                </a:solidFill>
                <a:effectLst/>
                <a:latin typeface="Söhne"/>
              </a:rPr>
              <a:t>Science and Culture also garnered significant engagement, showcasing a diverse range of user preferences.</a:t>
            </a:r>
          </a:p>
          <a:p>
            <a:endParaRPr lang="en-IN" dirty="0"/>
          </a:p>
        </p:txBody>
      </p:sp>
      <p:sp>
        <p:nvSpPr>
          <p:cNvPr id="19" name="TextBox 18">
            <a:extLst>
              <a:ext uri="{FF2B5EF4-FFF2-40B4-BE49-F238E27FC236}">
                <a16:creationId xmlns:a16="http://schemas.microsoft.com/office/drawing/2014/main" id="{8AF69D6B-57F6-02BC-D844-39EEE9A4EF9F}"/>
              </a:ext>
            </a:extLst>
          </p:cNvPr>
          <p:cNvSpPr txBox="1"/>
          <p:nvPr/>
        </p:nvSpPr>
        <p:spPr>
          <a:xfrm>
            <a:off x="10940726" y="7341606"/>
            <a:ext cx="6400800" cy="3108543"/>
          </a:xfrm>
          <a:prstGeom prst="rect">
            <a:avLst/>
          </a:prstGeom>
          <a:noFill/>
        </p:spPr>
        <p:txBody>
          <a:bodyPr wrap="square" rtlCol="0">
            <a:spAutoFit/>
          </a:bodyPr>
          <a:lstStyle/>
          <a:p>
            <a:r>
              <a:rPr lang="en-US" sz="2000" b="1" dirty="0"/>
              <a:t>NEXT STEPS</a:t>
            </a:r>
          </a:p>
          <a:p>
            <a:endParaRPr lang="en-US" dirty="0"/>
          </a:p>
          <a:p>
            <a:pPr algn="l">
              <a:buFont typeface="Arial" panose="020B0604020202020204" pitchFamily="34" charset="0"/>
              <a:buChar char="•"/>
            </a:pPr>
            <a:r>
              <a:rPr lang="en-US" sz="2000" b="0" i="0" dirty="0">
                <a:solidFill>
                  <a:srgbClr val="0D0D0D"/>
                </a:solidFill>
                <a:effectLst/>
                <a:latin typeface="Söhne"/>
              </a:rPr>
              <a:t>Refining content curation algorithms to prioritize posts within these categories on user feeds.</a:t>
            </a:r>
          </a:p>
          <a:p>
            <a:pPr algn="l">
              <a:buFont typeface="Arial" panose="020B0604020202020204" pitchFamily="34" charset="0"/>
              <a:buChar char="•"/>
            </a:pPr>
            <a:r>
              <a:rPr lang="en-US" sz="2000" b="0" i="0" dirty="0">
                <a:solidFill>
                  <a:srgbClr val="0D0D0D"/>
                </a:solidFill>
                <a:effectLst/>
                <a:latin typeface="Söhne"/>
              </a:rPr>
              <a:t>Monitoring engagement metrics to track the effectiveness of content strategies and adjust accordingly.</a:t>
            </a:r>
          </a:p>
          <a:p>
            <a:pPr algn="l">
              <a:buFont typeface="Arial" panose="020B0604020202020204" pitchFamily="34" charset="0"/>
              <a:buChar char="•"/>
            </a:pPr>
            <a:r>
              <a:rPr lang="en-US" sz="2000" b="0" i="0" dirty="0">
                <a:solidFill>
                  <a:srgbClr val="0D0D0D"/>
                </a:solidFill>
                <a:effectLst/>
                <a:latin typeface="Söhne"/>
              </a:rPr>
              <a:t>Continuously analyzing user feedback and trends to identify emerging categories and adapt content strategy accordingly.</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990</Words>
  <Application>Microsoft Office PowerPoint</Application>
  <PresentationFormat>Custom</PresentationFormat>
  <Paragraphs>133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Söhne</vt:lpstr>
      <vt:lpstr>Calibri</vt:lpstr>
      <vt:lpstr>Graphik Regular</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Srilakshmi Akula</cp:lastModifiedBy>
  <cp:revision>9</cp:revision>
  <dcterms:created xsi:type="dcterms:W3CDTF">2006-08-16T00:00:00Z</dcterms:created>
  <dcterms:modified xsi:type="dcterms:W3CDTF">2024-03-10T18:28:07Z</dcterms:modified>
  <dc:identifier>DAEhDyfaYKE</dc:identifier>
</cp:coreProperties>
</file>