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2F6B-9037-43AF-BABC-B1EE35DFC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5BA2376-4435-4096-B44A-DF17E0DE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BA46BCC-E8A1-4297-B551-542D3ABA581A}"/>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91875B9E-B2E3-4BA1-BE51-6D80607A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250023-B85C-4AE0-8708-13FFB1B86A59}"/>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91299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B936-9668-4B45-8809-610E20F1DF4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F5D77EA-DBAB-4EB4-B0EA-CCEEBB2AD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7C164E-EC45-4E27-A907-8C749ECBE750}"/>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12259F67-C11A-4D07-8A62-0550947934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EC6035-D9F4-4396-AA40-62324486C6E7}"/>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251874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9706A-A213-422C-A75B-BB592A4DB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6288976-C532-427C-919D-B3DE8B5B3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20B607-2638-493F-AEBA-B452F5B38F75}"/>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EB5C3F28-9E52-4488-85D0-ABD09B9A1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C3A4CC-1AD8-489F-804F-16FF2F13CBCB}"/>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269014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A54F-54E0-4D40-9AE1-ABAE7277B14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A874ED-D6F2-4201-8CAA-83B5FF05C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CBA17B-F25A-4B6B-9343-6434E2CF90F8}"/>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2A218A97-E366-4064-B65B-BAE08F9355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29576C-3AB6-4303-9CA8-5939A5AAA783}"/>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34172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E908-C9F7-49D3-83B4-30DCDC698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89DD50F-0FF2-46C9-88EA-8C87AD75A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02D63-9BC2-4079-8AE1-404F4FA6A752}"/>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E88646B0-57B1-451A-9EA1-E615F636CF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0134FB-D98C-447C-BC91-E93135871FF2}"/>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187286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F360-99DD-43CD-A63D-87C6F3E03F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9F8414-A02E-4735-879B-5EBE919B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F5354F5-AB91-4F3E-A46E-F5E00A133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0A6D172-75B8-48F5-BEAB-076A7E3764D7}"/>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6" name="Footer Placeholder 5">
            <a:extLst>
              <a:ext uri="{FF2B5EF4-FFF2-40B4-BE49-F238E27FC236}">
                <a16:creationId xmlns:a16="http://schemas.microsoft.com/office/drawing/2014/main" id="{B048F138-A9E0-4E57-931A-DEB6FCBC57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BAC9FB-649F-42FC-9CD9-5F946DB27452}"/>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416728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2568-DD5C-40E4-8D06-EB285847AE9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C2BF69-EF4D-48DE-8E8C-028A4B4F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13EF6-3213-489C-918E-26B26292B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63832DF-CD21-4ADE-BAD9-DAB251AF7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3CFD8B-F010-4369-A748-32B25E7E4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E499476-785E-475D-A185-3C82B13C2ECA}"/>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8" name="Footer Placeholder 7">
            <a:extLst>
              <a:ext uri="{FF2B5EF4-FFF2-40B4-BE49-F238E27FC236}">
                <a16:creationId xmlns:a16="http://schemas.microsoft.com/office/drawing/2014/main" id="{2920DE73-AF82-47CB-A4C2-CAE7A561174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8E424BC-0061-4669-84F2-CD0312C04CE8}"/>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355133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E558-F0AA-4D2F-AEBF-C8E2876B77B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55E7B93-E92C-40C8-8623-03588EF5D42B}"/>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4" name="Footer Placeholder 3">
            <a:extLst>
              <a:ext uri="{FF2B5EF4-FFF2-40B4-BE49-F238E27FC236}">
                <a16:creationId xmlns:a16="http://schemas.microsoft.com/office/drawing/2014/main" id="{64BCE87F-F772-479B-A291-360F62E9875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D203482-62A6-43C8-ABA7-E9D329DF5BAE}"/>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1270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0A4D4-B6E8-4E9B-A108-7B31BE85DEE1}"/>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3" name="Footer Placeholder 2">
            <a:extLst>
              <a:ext uri="{FF2B5EF4-FFF2-40B4-BE49-F238E27FC236}">
                <a16:creationId xmlns:a16="http://schemas.microsoft.com/office/drawing/2014/main" id="{E890DA68-859B-4D89-8675-F6234637C8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5AB088B-53FC-45E0-9D77-93966C7C5E90}"/>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326055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2869-A7DC-4F91-9F10-6EAAFCB88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B131A66-B97C-4388-B6BD-2F94BDF2E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8AC88EC-B9FD-47C5-92E3-E5FC74F80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A32C8-A06E-44CF-BA20-6092CC26A4DD}"/>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6" name="Footer Placeholder 5">
            <a:extLst>
              <a:ext uri="{FF2B5EF4-FFF2-40B4-BE49-F238E27FC236}">
                <a16:creationId xmlns:a16="http://schemas.microsoft.com/office/drawing/2014/main" id="{2D60C816-D6D6-49CA-A616-5D38579E7E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937BA9-8F82-4341-A8B5-AA298D1F5DA8}"/>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143524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6AE8-DBB9-4F1B-99B7-C2D991297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DE01679-A8AB-4243-AB3D-ED50441BD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CB15D1F-88F8-4CFD-94DF-36C1DC083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7C316-033B-485A-AB8D-DE0F21F35F32}"/>
              </a:ext>
            </a:extLst>
          </p:cNvPr>
          <p:cNvSpPr>
            <a:spLocks noGrp="1"/>
          </p:cNvSpPr>
          <p:nvPr>
            <p:ph type="dt" sz="half" idx="10"/>
          </p:nvPr>
        </p:nvSpPr>
        <p:spPr/>
        <p:txBody>
          <a:bodyPr/>
          <a:lstStyle/>
          <a:p>
            <a:fld id="{4EFF56E7-D06B-456C-881C-B32CDEC693D1}" type="datetimeFigureOut">
              <a:rPr lang="en-CA" smtClean="0"/>
              <a:t>2021-03-16</a:t>
            </a:fld>
            <a:endParaRPr lang="en-CA"/>
          </a:p>
        </p:txBody>
      </p:sp>
      <p:sp>
        <p:nvSpPr>
          <p:cNvPr id="6" name="Footer Placeholder 5">
            <a:extLst>
              <a:ext uri="{FF2B5EF4-FFF2-40B4-BE49-F238E27FC236}">
                <a16:creationId xmlns:a16="http://schemas.microsoft.com/office/drawing/2014/main" id="{4F38204A-4C12-4021-850D-97581BA4FA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F173E9-6D5B-4444-B0C0-098A43103E31}"/>
              </a:ext>
            </a:extLst>
          </p:cNvPr>
          <p:cNvSpPr>
            <a:spLocks noGrp="1"/>
          </p:cNvSpPr>
          <p:nvPr>
            <p:ph type="sldNum" sz="quarter" idx="12"/>
          </p:nvPr>
        </p:nvSpPr>
        <p:spPr/>
        <p:txBody>
          <a:bodyPr/>
          <a:lstStyle/>
          <a:p>
            <a:fld id="{16F23E07-E002-4DFC-A4A0-7E65F571F7B4}" type="slidenum">
              <a:rPr lang="en-CA" smtClean="0"/>
              <a:t>‹#›</a:t>
            </a:fld>
            <a:endParaRPr lang="en-CA"/>
          </a:p>
        </p:txBody>
      </p:sp>
    </p:spTree>
    <p:extLst>
      <p:ext uri="{BB962C8B-B14F-4D97-AF65-F5344CB8AC3E}">
        <p14:creationId xmlns:p14="http://schemas.microsoft.com/office/powerpoint/2010/main" val="349418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F5C98-DE6A-433B-998D-85F300865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C534ED-1AE6-4870-90BB-5F61D0C38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5E48E7-0645-4523-9251-04279B866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F56E7-D06B-456C-881C-B32CDEC693D1}" type="datetimeFigureOut">
              <a:rPr lang="en-CA" smtClean="0"/>
              <a:t>2021-03-16</a:t>
            </a:fld>
            <a:endParaRPr lang="en-CA"/>
          </a:p>
        </p:txBody>
      </p:sp>
      <p:sp>
        <p:nvSpPr>
          <p:cNvPr id="5" name="Footer Placeholder 4">
            <a:extLst>
              <a:ext uri="{FF2B5EF4-FFF2-40B4-BE49-F238E27FC236}">
                <a16:creationId xmlns:a16="http://schemas.microsoft.com/office/drawing/2014/main" id="{601BED26-A08E-49F0-9097-63E590EB2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143B425-0AD5-4B03-944F-C528507FB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23E07-E002-4DFC-A4A0-7E65F571F7B4}" type="slidenum">
              <a:rPr lang="en-CA" smtClean="0"/>
              <a:t>‹#›</a:t>
            </a:fld>
            <a:endParaRPr lang="en-CA"/>
          </a:p>
        </p:txBody>
      </p:sp>
    </p:spTree>
    <p:extLst>
      <p:ext uri="{BB962C8B-B14F-4D97-AF65-F5344CB8AC3E}">
        <p14:creationId xmlns:p14="http://schemas.microsoft.com/office/powerpoint/2010/main" val="198571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vm-hyperparameter-tuning-using-gridsearchcv-ml/" TargetMode="External"/><Relationship Id="rId2" Type="http://schemas.openxmlformats.org/officeDocument/2006/relationships/hyperlink" Target="https://www.analyticsvidhya.com/blog/2017/09/understaing-support-vector-machine-example-c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947CC6F-0F6D-4E07-8002-61BC856BECAC}"/>
              </a:ext>
            </a:extLst>
          </p:cNvPr>
          <p:cNvSpPr>
            <a:spLocks noGrp="1"/>
          </p:cNvSpPr>
          <p:nvPr>
            <p:ph type="ctrTitle"/>
          </p:nvPr>
        </p:nvSpPr>
        <p:spPr>
          <a:xfrm>
            <a:off x="2452748" y="382536"/>
            <a:ext cx="7810926" cy="2310312"/>
          </a:xfrm>
        </p:spPr>
        <p:txBody>
          <a:bodyPr>
            <a:normAutofit/>
          </a:bodyPr>
          <a:lstStyle/>
          <a:p>
            <a:r>
              <a:rPr lang="en-CA" sz="2400" b="1" dirty="0">
                <a:solidFill>
                  <a:schemeClr val="tx2"/>
                </a:solidFill>
                <a:latin typeface="Times New Roman" panose="02020603050405020304" pitchFamily="18" charset="0"/>
                <a:cs typeface="Times New Roman" panose="02020603050405020304" pitchFamily="18" charset="0"/>
              </a:rPr>
              <a:t>Cancer  Data Analysis: SVM and Naïve Bayes Model</a:t>
            </a:r>
          </a:p>
        </p:txBody>
      </p:sp>
      <p:sp>
        <p:nvSpPr>
          <p:cNvPr id="3" name="Subtitle 2">
            <a:extLst>
              <a:ext uri="{FF2B5EF4-FFF2-40B4-BE49-F238E27FC236}">
                <a16:creationId xmlns:a16="http://schemas.microsoft.com/office/drawing/2014/main" id="{FEA2F573-9AB1-406E-8AF8-678982381403}"/>
              </a:ext>
            </a:extLst>
          </p:cNvPr>
          <p:cNvSpPr>
            <a:spLocks noGrp="1"/>
          </p:cNvSpPr>
          <p:nvPr>
            <p:ph type="subTitle" idx="1"/>
          </p:nvPr>
        </p:nvSpPr>
        <p:spPr>
          <a:xfrm>
            <a:off x="3094430" y="2746921"/>
            <a:ext cx="6749365" cy="682079"/>
          </a:xfrm>
        </p:spPr>
        <p:txBody>
          <a:bodyPr>
            <a:noAutofit/>
          </a:bodyPr>
          <a:lstStyle/>
          <a:p>
            <a:r>
              <a:rPr lang="en-CA" sz="2000" b="1" dirty="0">
                <a:solidFill>
                  <a:schemeClr val="tx2"/>
                </a:solidFill>
                <a:latin typeface="Times New Roman" panose="02020603050405020304" pitchFamily="18" charset="0"/>
                <a:cs typeface="Times New Roman" panose="02020603050405020304" pitchFamily="18" charset="0"/>
              </a:rPr>
              <a:t>Srilasya Garigipaty</a:t>
            </a:r>
          </a:p>
          <a:p>
            <a:r>
              <a:rPr lang="en-CA" sz="2000" b="1" dirty="0">
                <a:solidFill>
                  <a:schemeClr val="tx2"/>
                </a:solidFill>
                <a:latin typeface="Times New Roman" panose="02020603050405020304" pitchFamily="18" charset="0"/>
                <a:cs typeface="Times New Roman" panose="02020603050405020304" pitchFamily="18" charset="0"/>
              </a:rPr>
              <a:t>100822953</a:t>
            </a:r>
          </a:p>
        </p:txBody>
      </p:sp>
    </p:spTree>
    <p:extLst>
      <p:ext uri="{BB962C8B-B14F-4D97-AF65-F5344CB8AC3E}">
        <p14:creationId xmlns:p14="http://schemas.microsoft.com/office/powerpoint/2010/main" val="126345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6415-D826-41AE-AFDF-1CEA308BE614}"/>
              </a:ext>
            </a:extLst>
          </p:cNvPr>
          <p:cNvSpPr>
            <a:spLocks noGrp="1"/>
          </p:cNvSpPr>
          <p:nvPr>
            <p:ph type="title"/>
          </p:nvPr>
        </p:nvSpPr>
        <p:spPr>
          <a:xfrm>
            <a:off x="2834952" y="317241"/>
            <a:ext cx="6271727" cy="653142"/>
          </a:xfrm>
        </p:spPr>
        <p:txBody>
          <a:bodyPr>
            <a:normAutofit/>
          </a:bodyPr>
          <a:lstStyle/>
          <a:p>
            <a:pPr algn="ctr"/>
            <a:r>
              <a:rPr lang="en-CA" sz="2400" b="1" dirty="0">
                <a:latin typeface="Times New Roman" panose="02020603050405020304" pitchFamily="18" charset="0"/>
                <a:cs typeface="Times New Roman" panose="02020603050405020304" pitchFamily="18" charset="0"/>
              </a:rPr>
              <a:t>Naïve Bayes Insights from Findings </a:t>
            </a:r>
          </a:p>
        </p:txBody>
      </p:sp>
      <p:sp>
        <p:nvSpPr>
          <p:cNvPr id="3" name="Content Placeholder 2">
            <a:extLst>
              <a:ext uri="{FF2B5EF4-FFF2-40B4-BE49-F238E27FC236}">
                <a16:creationId xmlns:a16="http://schemas.microsoft.com/office/drawing/2014/main" id="{78B4D8E8-F194-43A2-B604-903E8F28E050}"/>
              </a:ext>
            </a:extLst>
          </p:cNvPr>
          <p:cNvSpPr>
            <a:spLocks noGrp="1"/>
          </p:cNvSpPr>
          <p:nvPr>
            <p:ph idx="1"/>
          </p:nvPr>
        </p:nvSpPr>
        <p:spPr>
          <a:xfrm>
            <a:off x="856861" y="1237796"/>
            <a:ext cx="10722429" cy="5517568"/>
          </a:xfrm>
        </p:spPr>
        <p:txBody>
          <a:bodyPr>
            <a:norm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There are 2 classes categorized as </a:t>
            </a:r>
            <a:r>
              <a:rPr lang="en-US" sz="1800" b="1" i="0" dirty="0">
                <a:solidFill>
                  <a:srgbClr val="000000"/>
                </a:solidFill>
                <a:effectLst/>
                <a:latin typeface="Times New Roman" panose="02020603050405020304" pitchFamily="18" charset="0"/>
                <a:cs typeface="Times New Roman" panose="02020603050405020304" pitchFamily="18" charset="0"/>
              </a:rPr>
              <a:t>“2” for a benign cancer </a:t>
            </a:r>
            <a:r>
              <a:rPr lang="en-US" sz="1800" b="0" i="0" dirty="0">
                <a:solidFill>
                  <a:srgbClr val="000000"/>
                </a:solidFill>
                <a:effectLst/>
                <a:latin typeface="Times New Roman" panose="02020603050405020304" pitchFamily="18" charset="0"/>
                <a:cs typeface="Times New Roman" panose="02020603050405020304" pitchFamily="18" charset="0"/>
              </a:rPr>
              <a:t>and </a:t>
            </a:r>
            <a:r>
              <a:rPr lang="en-US" sz="1800" b="1" i="0" dirty="0">
                <a:solidFill>
                  <a:srgbClr val="000000"/>
                </a:solidFill>
                <a:effectLst/>
                <a:latin typeface="Times New Roman" panose="02020603050405020304" pitchFamily="18" charset="0"/>
                <a:cs typeface="Times New Roman" panose="02020603050405020304" pitchFamily="18" charset="0"/>
              </a:rPr>
              <a:t>“4” for a “malignant” cancer</a:t>
            </a:r>
            <a:r>
              <a:rPr lang="en-US" sz="1800" b="0" i="0" dirty="0">
                <a:solidFill>
                  <a:srgbClr val="000000"/>
                </a:solidFill>
                <a:effectLst/>
                <a:latin typeface="Times New Roman" panose="02020603050405020304" pitchFamily="18" charset="0"/>
                <a:cs typeface="Times New Roman" panose="02020603050405020304" pitchFamily="18" charset="0"/>
              </a:rPr>
              <a:t>. The Naïve Bayes model took a train size of 0.8 and a test size of 0.2 to run the model on. </a:t>
            </a:r>
          </a:p>
          <a:p>
            <a:pPr marL="0" indent="0" algn="l">
              <a:buNone/>
            </a:pPr>
            <a:r>
              <a:rPr lang="en-US" sz="1800" b="1" i="0" dirty="0">
                <a:solidFill>
                  <a:srgbClr val="000000"/>
                </a:solidFill>
                <a:effectLst/>
                <a:latin typeface="Times New Roman" panose="02020603050405020304" pitchFamily="18" charset="0"/>
                <a:cs typeface="Times New Roman" panose="02020603050405020304" pitchFamily="18" charset="0"/>
              </a:rPr>
              <a:t>The final algorithm of the Naïve Bayes model showed the following results:</a:t>
            </a:r>
          </a:p>
          <a:p>
            <a:pPr algn="l"/>
            <a:r>
              <a:rPr lang="en-US" sz="1800" b="1" i="0" dirty="0">
                <a:solidFill>
                  <a:srgbClr val="000000"/>
                </a:solidFill>
                <a:effectLst/>
                <a:latin typeface="Times New Roman" panose="02020603050405020304" pitchFamily="18" charset="0"/>
                <a:cs typeface="Times New Roman" panose="02020603050405020304" pitchFamily="18" charset="0"/>
              </a:rPr>
              <a:t>Accuracy</a:t>
            </a:r>
            <a:r>
              <a:rPr lang="en-US" sz="1800" b="0" i="0" dirty="0">
                <a:solidFill>
                  <a:srgbClr val="000000"/>
                </a:solidFill>
                <a:effectLst/>
                <a:latin typeface="Times New Roman" panose="02020603050405020304" pitchFamily="18" charset="0"/>
                <a:cs typeface="Times New Roman" panose="02020603050405020304" pitchFamily="18" charset="0"/>
              </a:rPr>
              <a:t>: Accuracy is the ratio of correct predictions to total predictions made. In Naïve Bayes model, accuracy was 97%.</a:t>
            </a:r>
          </a:p>
          <a:p>
            <a:pPr algn="l"/>
            <a:r>
              <a:rPr lang="en-US" sz="1800" b="1" i="0" dirty="0">
                <a:solidFill>
                  <a:srgbClr val="000000"/>
                </a:solidFill>
                <a:effectLst/>
                <a:latin typeface="Times New Roman" panose="02020603050405020304" pitchFamily="18" charset="0"/>
                <a:cs typeface="Times New Roman" panose="02020603050405020304" pitchFamily="18" charset="0"/>
              </a:rPr>
              <a:t>Precision</a:t>
            </a:r>
            <a:r>
              <a:rPr lang="en-US" sz="1800" b="0" i="0" dirty="0">
                <a:solidFill>
                  <a:srgbClr val="000000"/>
                </a:solidFill>
                <a:effectLst/>
                <a:latin typeface="Times New Roman" panose="02020603050405020304" pitchFamily="18" charset="0"/>
                <a:cs typeface="Times New Roman" panose="02020603050405020304" pitchFamily="18" charset="0"/>
              </a:rPr>
              <a:t>: Precision is how accurate your model is . In Naïve Bayes model, 99% of Class 2 benign cancers were correctly predicted, and 94% of Class 4 malignant cancers were correctly predicted. Overall precision is 96%.</a:t>
            </a:r>
          </a:p>
          <a:p>
            <a:pPr algn="l"/>
            <a:r>
              <a:rPr lang="en-US" sz="1800" b="1" i="0" dirty="0">
                <a:solidFill>
                  <a:srgbClr val="000000"/>
                </a:solidFill>
                <a:effectLst/>
                <a:latin typeface="Times New Roman" panose="02020603050405020304" pitchFamily="18" charset="0"/>
                <a:cs typeface="Times New Roman" panose="02020603050405020304" pitchFamily="18" charset="0"/>
              </a:rPr>
              <a:t>Recall:</a:t>
            </a:r>
            <a:r>
              <a:rPr lang="en-US" sz="1800" b="0" i="0" dirty="0">
                <a:solidFill>
                  <a:srgbClr val="000000"/>
                </a:solidFill>
                <a:effectLst/>
                <a:latin typeface="Times New Roman" panose="02020603050405020304" pitchFamily="18" charset="0"/>
                <a:cs typeface="Times New Roman" panose="02020603050405020304" pitchFamily="18" charset="0"/>
              </a:rPr>
              <a:t> Recall is the ratio of correctly predicted positive observations to all observations in actual class. In Naïve Bayes model, Class 2 benign cancer can be correctly predicted 97% of the time. Class 4 malignant cancers can be correctly predicted 98% of the time. Overall recall is 97%</a:t>
            </a:r>
          </a:p>
          <a:p>
            <a:pPr algn="l"/>
            <a:r>
              <a:rPr lang="en-US" sz="1800" b="1" i="0" dirty="0">
                <a:solidFill>
                  <a:srgbClr val="000000"/>
                </a:solidFill>
                <a:effectLst/>
                <a:latin typeface="Times New Roman" panose="02020603050405020304" pitchFamily="18" charset="0"/>
                <a:cs typeface="Times New Roman" panose="02020603050405020304" pitchFamily="18" charset="0"/>
              </a:rPr>
              <a:t>F1 score:</a:t>
            </a:r>
            <a:r>
              <a:rPr lang="en-US" sz="1800" b="0" i="0" dirty="0">
                <a:solidFill>
                  <a:srgbClr val="000000"/>
                </a:solidFill>
                <a:effectLst/>
                <a:latin typeface="Times New Roman" panose="02020603050405020304" pitchFamily="18" charset="0"/>
                <a:cs typeface="Times New Roman" panose="02020603050405020304" pitchFamily="18" charset="0"/>
              </a:rPr>
              <a:t> F1 Score is the weighted average of Precision and Recall. In Naïve Bayes model case, 97% is the F1 score. </a:t>
            </a:r>
          </a:p>
          <a:p>
            <a:pPr algn="l"/>
            <a:r>
              <a:rPr lang="en-US" sz="1800" b="0" i="0" dirty="0">
                <a:solidFill>
                  <a:srgbClr val="000000"/>
                </a:solidFill>
                <a:effectLst/>
                <a:latin typeface="Times New Roman" panose="02020603050405020304" pitchFamily="18" charset="0"/>
                <a:cs typeface="Times New Roman" panose="02020603050405020304" pitchFamily="18" charset="0"/>
              </a:rPr>
              <a:t>The confusion matrix </a:t>
            </a:r>
            <a:r>
              <a:rPr lang="en-US" sz="1800" dirty="0">
                <a:solidFill>
                  <a:srgbClr val="000000"/>
                </a:solidFill>
                <a:latin typeface="Times New Roman" panose="02020603050405020304" pitchFamily="18" charset="0"/>
                <a:cs typeface="Times New Roman" panose="02020603050405020304" pitchFamily="18" charset="0"/>
              </a:rPr>
              <a:t>shows that Naïve Bayes Algorithm </a:t>
            </a:r>
            <a:r>
              <a:rPr lang="en-US" sz="1800" b="0" i="0" dirty="0">
                <a:solidFill>
                  <a:srgbClr val="000000"/>
                </a:solidFill>
                <a:effectLst/>
                <a:latin typeface="Times New Roman" panose="02020603050405020304" pitchFamily="18" charset="0"/>
                <a:cs typeface="Times New Roman" panose="02020603050405020304" pitchFamily="18" charset="0"/>
              </a:rPr>
              <a:t>misclassified four cancer tumors out of 137 tumor test data the Naïve Bayes Algorithm was predicted on.</a:t>
            </a:r>
          </a:p>
          <a:p>
            <a:endParaRPr lang="en-CA" dirty="0"/>
          </a:p>
        </p:txBody>
      </p:sp>
    </p:spTree>
    <p:extLst>
      <p:ext uri="{BB962C8B-B14F-4D97-AF65-F5344CB8AC3E}">
        <p14:creationId xmlns:p14="http://schemas.microsoft.com/office/powerpoint/2010/main" val="70804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5497-EA6E-41AB-A11C-32084170287F}"/>
              </a:ext>
            </a:extLst>
          </p:cNvPr>
          <p:cNvSpPr>
            <a:spLocks noGrp="1"/>
          </p:cNvSpPr>
          <p:nvPr>
            <p:ph type="title"/>
          </p:nvPr>
        </p:nvSpPr>
        <p:spPr>
          <a:xfrm>
            <a:off x="202940" y="-349073"/>
            <a:ext cx="11786119" cy="1325563"/>
          </a:xfrm>
        </p:spPr>
        <p:txBody>
          <a:bodyPr>
            <a:normAutofit/>
          </a:bodyPr>
          <a:lstStyle/>
          <a:p>
            <a:r>
              <a:rPr lang="en-CA" sz="2400" b="1" dirty="0">
                <a:latin typeface="Times New Roman" panose="02020603050405020304" pitchFamily="18" charset="0"/>
                <a:cs typeface="Times New Roman" panose="02020603050405020304" pitchFamily="18" charset="0"/>
              </a:rPr>
              <a:t>Ways to Improve SVM Algorithm: SVM Hyperparameter tuning using GridSearchCV</a:t>
            </a:r>
          </a:p>
        </p:txBody>
      </p:sp>
      <p:sp>
        <p:nvSpPr>
          <p:cNvPr id="3" name="Content Placeholder 2">
            <a:extLst>
              <a:ext uri="{FF2B5EF4-FFF2-40B4-BE49-F238E27FC236}">
                <a16:creationId xmlns:a16="http://schemas.microsoft.com/office/drawing/2014/main" id="{72CDD33C-FD3E-4358-A830-21DB0E002D3F}"/>
              </a:ext>
            </a:extLst>
          </p:cNvPr>
          <p:cNvSpPr>
            <a:spLocks noGrp="1"/>
          </p:cNvSpPr>
          <p:nvPr>
            <p:ph idx="1"/>
          </p:nvPr>
        </p:nvSpPr>
        <p:spPr>
          <a:xfrm>
            <a:off x="412909" y="588413"/>
            <a:ext cx="10515600" cy="2849012"/>
          </a:xfrm>
        </p:spPr>
        <p:txBody>
          <a:bodyPr>
            <a:normAutofit lnSpcReduction="10000"/>
          </a:bodyPr>
          <a:lstStyle/>
          <a:p>
            <a:r>
              <a:rPr lang="en-US" sz="1800" i="0" dirty="0">
                <a:solidFill>
                  <a:srgbClr val="40424E"/>
                </a:solidFill>
                <a:effectLst/>
                <a:latin typeface="Times New Roman" panose="02020603050405020304" pitchFamily="18" charset="0"/>
                <a:cs typeface="Times New Roman" panose="02020603050405020304" pitchFamily="18" charset="0"/>
              </a:rPr>
              <a:t>A Machine Learning model is defined as a mathematical model with several parameters that need to be learned from the data. However, there are some parameters, known as Hyperparameters that cannot be learned.</a:t>
            </a:r>
          </a:p>
          <a:p>
            <a:r>
              <a:rPr lang="en-US" sz="1800" dirty="0">
                <a:solidFill>
                  <a:srgbClr val="40424E"/>
                </a:solidFill>
                <a:latin typeface="Times New Roman" panose="02020603050405020304" pitchFamily="18" charset="0"/>
                <a:cs typeface="Times New Roman" panose="02020603050405020304" pitchFamily="18" charset="0"/>
              </a:rPr>
              <a:t>Hyper</a:t>
            </a:r>
            <a:r>
              <a:rPr lang="en-US" sz="1800" i="0" dirty="0">
                <a:solidFill>
                  <a:srgbClr val="40424E"/>
                </a:solidFill>
                <a:effectLst/>
                <a:latin typeface="Times New Roman" panose="02020603050405020304" pitchFamily="18" charset="0"/>
                <a:cs typeface="Times New Roman" panose="02020603050405020304" pitchFamily="18" charset="0"/>
              </a:rPr>
              <a:t>parameters are important because they work by improving performance of the model such as its complexity or its learning rate. Models can have many hyper-parameters and finding the best combination of parameters can be treated as a search problem.</a:t>
            </a:r>
          </a:p>
          <a:p>
            <a:r>
              <a:rPr lang="en-CA" sz="1800" i="0" dirty="0">
                <a:solidFill>
                  <a:srgbClr val="40424E"/>
                </a:solidFill>
                <a:effectLst/>
                <a:latin typeface="Times New Roman" panose="02020603050405020304" pitchFamily="18" charset="0"/>
                <a:cs typeface="Times New Roman" panose="02020603050405020304" pitchFamily="18" charset="0"/>
              </a:rPr>
              <a:t>GridSearchCV tries various combinations of hyperparameters to train the model and predict on  test data to improve performance of model for accuracy and prediction results.</a:t>
            </a:r>
          </a:p>
          <a:p>
            <a:r>
              <a:rPr lang="en-CA" sz="1800" dirty="0">
                <a:solidFill>
                  <a:srgbClr val="40424E"/>
                </a:solidFill>
                <a:latin typeface="Times New Roman" panose="02020603050405020304" pitchFamily="18" charset="0"/>
                <a:cs typeface="Times New Roman" panose="02020603050405020304" pitchFamily="18" charset="0"/>
              </a:rPr>
              <a:t>Changed kernel type to “</a:t>
            </a:r>
            <a:r>
              <a:rPr lang="en-CA" sz="1800" dirty="0" err="1">
                <a:solidFill>
                  <a:srgbClr val="40424E"/>
                </a:solidFill>
                <a:latin typeface="Times New Roman" panose="02020603050405020304" pitchFamily="18" charset="0"/>
                <a:cs typeface="Times New Roman" panose="02020603050405020304" pitchFamily="18" charset="0"/>
              </a:rPr>
              <a:t>rbf</a:t>
            </a:r>
            <a:r>
              <a:rPr lang="en-CA" sz="1800" dirty="0">
                <a:solidFill>
                  <a:srgbClr val="40424E"/>
                </a:solidFill>
                <a:latin typeface="Times New Roman" panose="02020603050405020304" pitchFamily="18" charset="0"/>
                <a:cs typeface="Times New Roman" panose="02020603050405020304" pitchFamily="18" charset="0"/>
              </a:rPr>
              <a:t>” –radial basis function kernel to see if there was any improvement or changes compared to kernel “linear”.</a:t>
            </a:r>
            <a:endParaRPr lang="en-CA"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F80D21-5905-4946-B7E1-198E3C435A0F}"/>
              </a:ext>
            </a:extLst>
          </p:cNvPr>
          <p:cNvPicPr>
            <a:picLocks noChangeAspect="1"/>
          </p:cNvPicPr>
          <p:nvPr/>
        </p:nvPicPr>
        <p:blipFill>
          <a:blip r:embed="rId2"/>
          <a:stretch>
            <a:fillRect/>
          </a:stretch>
        </p:blipFill>
        <p:spPr>
          <a:xfrm>
            <a:off x="272975" y="3609017"/>
            <a:ext cx="6045420" cy="2223603"/>
          </a:xfrm>
          <a:prstGeom prst="rect">
            <a:avLst/>
          </a:prstGeom>
        </p:spPr>
      </p:pic>
      <p:pic>
        <p:nvPicPr>
          <p:cNvPr id="8" name="Picture 7">
            <a:extLst>
              <a:ext uri="{FF2B5EF4-FFF2-40B4-BE49-F238E27FC236}">
                <a16:creationId xmlns:a16="http://schemas.microsoft.com/office/drawing/2014/main" id="{8D99E55A-4545-4BDE-BD97-B9DFBF69A299}"/>
              </a:ext>
            </a:extLst>
          </p:cNvPr>
          <p:cNvPicPr>
            <a:picLocks noChangeAspect="1"/>
          </p:cNvPicPr>
          <p:nvPr/>
        </p:nvPicPr>
        <p:blipFill>
          <a:blip r:embed="rId3"/>
          <a:stretch>
            <a:fillRect/>
          </a:stretch>
        </p:blipFill>
        <p:spPr>
          <a:xfrm>
            <a:off x="6412090" y="3657907"/>
            <a:ext cx="5308335" cy="2223603"/>
          </a:xfrm>
          <a:prstGeom prst="rect">
            <a:avLst/>
          </a:prstGeom>
        </p:spPr>
      </p:pic>
    </p:spTree>
    <p:extLst>
      <p:ext uri="{BB962C8B-B14F-4D97-AF65-F5344CB8AC3E}">
        <p14:creationId xmlns:p14="http://schemas.microsoft.com/office/powerpoint/2010/main" val="322292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5192E1-290B-4B26-A4DD-B322E8BFBE72}"/>
              </a:ext>
            </a:extLst>
          </p:cNvPr>
          <p:cNvSpPr>
            <a:spLocks noGrp="1"/>
          </p:cNvSpPr>
          <p:nvPr>
            <p:ph type="title"/>
          </p:nvPr>
        </p:nvSpPr>
        <p:spPr>
          <a:xfrm>
            <a:off x="643467" y="-101944"/>
            <a:ext cx="10905066" cy="1135737"/>
          </a:xfrm>
        </p:spPr>
        <p:txBody>
          <a:bodyPr vert="horz" lIns="91440" tIns="45720" rIns="91440" bIns="45720" rtlCol="0" anchor="ctr">
            <a:normAutofit/>
          </a:bodyPr>
          <a:lstStyle/>
          <a:p>
            <a:r>
              <a:rPr lang="en-US" sz="2400" b="1" kern="1200" dirty="0">
                <a:solidFill>
                  <a:schemeClr val="tx1"/>
                </a:solidFill>
                <a:latin typeface="Times New Roman" panose="02020603050405020304" pitchFamily="18" charset="0"/>
                <a:cs typeface="Times New Roman" panose="02020603050405020304" pitchFamily="18" charset="0"/>
              </a:rPr>
              <a:t>Results SVM Algorithm: SVM Hyperparameter tuning using GridSearchCV</a:t>
            </a:r>
            <a:endParaRPr lang="en-US" sz="2400" kern="12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E1D16A-7B00-40E7-90FD-1B636D3403AF}"/>
              </a:ext>
            </a:extLst>
          </p:cNvPr>
          <p:cNvSpPr txBox="1"/>
          <p:nvPr/>
        </p:nvSpPr>
        <p:spPr>
          <a:xfrm>
            <a:off x="819193" y="1104265"/>
            <a:ext cx="6191158" cy="4393982"/>
          </a:xfrm>
          <a:prstGeom prst="rect">
            <a:avLst/>
          </a:prstGeom>
        </p:spPr>
        <p:txBody>
          <a:bodyPr vert="horz" lIns="91440" tIns="45720" rIns="91440" bIns="45720" rtlCol="0">
            <a:noAutofit/>
          </a:bodyPr>
          <a:lstStyle/>
          <a:p>
            <a:pPr marL="0" indent="-228600">
              <a:lnSpc>
                <a:spcPct val="90000"/>
              </a:lnSpc>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 final algorithm of the GridSearch</a:t>
            </a:r>
            <a:r>
              <a:rPr lang="en-US" b="1" dirty="0">
                <a:latin typeface="Times New Roman" panose="02020603050405020304" pitchFamily="18" charset="0"/>
                <a:cs typeface="Times New Roman" panose="02020603050405020304" pitchFamily="18" charset="0"/>
              </a:rPr>
              <a:t>CV </a:t>
            </a:r>
            <a:r>
              <a:rPr lang="en-US" b="1" i="0" dirty="0">
                <a:effectLst/>
                <a:latin typeface="Times New Roman" panose="02020603050405020304" pitchFamily="18" charset="0"/>
                <a:cs typeface="Times New Roman" panose="02020603050405020304" pitchFamily="18" charset="0"/>
              </a:rPr>
              <a:t>SVM model showed the following results:</a:t>
            </a:r>
          </a:p>
          <a:p>
            <a:pPr indent="-228600">
              <a:lnSpc>
                <a:spcPct val="90000"/>
              </a:lnSpc>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Accuracy</a:t>
            </a:r>
            <a:r>
              <a:rPr lang="en-US" b="0" i="0" dirty="0">
                <a:effectLst/>
                <a:latin typeface="Times New Roman" panose="02020603050405020304" pitchFamily="18" charset="0"/>
                <a:cs typeface="Times New Roman" panose="02020603050405020304" pitchFamily="18" charset="0"/>
              </a:rPr>
              <a:t>: Accuracy is the ratio of correct predictions to total predictions made. In SVM tuned model, accuracy was 99%.</a:t>
            </a:r>
          </a:p>
          <a:p>
            <a:pPr indent="-228600">
              <a:lnSpc>
                <a:spcPct val="90000"/>
              </a:lnSpc>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Precision</a:t>
            </a:r>
            <a:r>
              <a:rPr lang="en-US" b="0" i="0" dirty="0">
                <a:effectLst/>
                <a:latin typeface="Times New Roman" panose="02020603050405020304" pitchFamily="18" charset="0"/>
                <a:cs typeface="Times New Roman" panose="02020603050405020304" pitchFamily="18" charset="0"/>
              </a:rPr>
              <a:t>: Precision is how accurate your model is . In SVM tuned model, 99% of Class 2 benign cancers were correctly predicted, and 98% of Class 4 malignant cancers were correctly predicted. Overall precision is 98%.</a:t>
            </a:r>
          </a:p>
          <a:p>
            <a:pPr indent="-228600">
              <a:lnSpc>
                <a:spcPct val="90000"/>
              </a:lnSpc>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Recall:</a:t>
            </a:r>
            <a:r>
              <a:rPr lang="en-US" b="0" i="0" dirty="0">
                <a:effectLst/>
                <a:latin typeface="Times New Roman" panose="02020603050405020304" pitchFamily="18" charset="0"/>
                <a:cs typeface="Times New Roman" panose="02020603050405020304" pitchFamily="18" charset="0"/>
              </a:rPr>
              <a:t> Recall is the ratio of correctly predicted positive observations to all observations in actual class. In SVM tuned model, Class 2 benign cancer can be correctly predicted </a:t>
            </a:r>
            <a:r>
              <a:rPr lang="en-US" dirty="0">
                <a:latin typeface="Times New Roman" panose="02020603050405020304" pitchFamily="18" charset="0"/>
                <a:cs typeface="Times New Roman" panose="02020603050405020304" pitchFamily="18" charset="0"/>
              </a:rPr>
              <a:t>99</a:t>
            </a:r>
            <a:r>
              <a:rPr lang="en-US" b="0" i="0" dirty="0">
                <a:effectLst/>
                <a:latin typeface="Times New Roman" panose="02020603050405020304" pitchFamily="18" charset="0"/>
                <a:cs typeface="Times New Roman" panose="02020603050405020304" pitchFamily="18" charset="0"/>
              </a:rPr>
              <a:t>% of the time. Class 4 malignant cancers can be correctly predicted 98% of the time. Overall recall is 98%</a:t>
            </a:r>
          </a:p>
          <a:p>
            <a:pPr indent="-228600">
              <a:lnSpc>
                <a:spcPct val="90000"/>
              </a:lnSpc>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F1 score:</a:t>
            </a:r>
            <a:r>
              <a:rPr lang="en-US" b="0" i="0" dirty="0">
                <a:effectLst/>
                <a:latin typeface="Times New Roman" panose="02020603050405020304" pitchFamily="18" charset="0"/>
                <a:cs typeface="Times New Roman" panose="02020603050405020304" pitchFamily="18" charset="0"/>
              </a:rPr>
              <a:t> F1 Score is the weighted average of Precision and Recall. In SVM tuned model case, 98% is the F1 score. </a:t>
            </a:r>
          </a:p>
          <a:p>
            <a:pPr indent="-228600">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confusion matrix </a:t>
            </a:r>
            <a:r>
              <a:rPr lang="en-US" dirty="0">
                <a:latin typeface="Times New Roman" panose="02020603050405020304" pitchFamily="18" charset="0"/>
                <a:cs typeface="Times New Roman" panose="02020603050405020304" pitchFamily="18" charset="0"/>
              </a:rPr>
              <a:t>shows that SVM  tuned Algorithm </a:t>
            </a:r>
            <a:r>
              <a:rPr lang="en-US" b="0" i="0" dirty="0">
                <a:effectLst/>
                <a:latin typeface="Times New Roman" panose="02020603050405020304" pitchFamily="18" charset="0"/>
                <a:cs typeface="Times New Roman" panose="02020603050405020304" pitchFamily="18" charset="0"/>
              </a:rPr>
              <a:t>misclassified two cancer tumors out of 137 tumor test data the SVM tuned Algorithm was predicted on. 1 False Negative, 1 False Positive.</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E283D408-C964-4342-B766-9F02217D5A4D}"/>
              </a:ext>
            </a:extLst>
          </p:cNvPr>
          <p:cNvPicPr>
            <a:picLocks noGrp="1" noChangeAspect="1"/>
          </p:cNvPicPr>
          <p:nvPr>
            <p:ph idx="1"/>
          </p:nvPr>
        </p:nvPicPr>
        <p:blipFill>
          <a:blip r:embed="rId2"/>
          <a:stretch>
            <a:fillRect/>
          </a:stretch>
        </p:blipFill>
        <p:spPr>
          <a:xfrm>
            <a:off x="7010351" y="1772185"/>
            <a:ext cx="5080870" cy="3193080"/>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3187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0902-34AA-4941-8FE1-E708402B0A34}"/>
              </a:ext>
            </a:extLst>
          </p:cNvPr>
          <p:cNvSpPr>
            <a:spLocks noGrp="1"/>
          </p:cNvSpPr>
          <p:nvPr>
            <p:ph type="title"/>
          </p:nvPr>
        </p:nvSpPr>
        <p:spPr>
          <a:xfrm>
            <a:off x="1224094" y="222513"/>
            <a:ext cx="9866152" cy="633164"/>
          </a:xfrm>
        </p:spPr>
        <p:txBody>
          <a:bodyPr>
            <a:normAutofit/>
          </a:bodyPr>
          <a:lstStyle/>
          <a:p>
            <a:pPr algn="ctr"/>
            <a:r>
              <a:rPr lang="en-CA" sz="2400" b="1" dirty="0">
                <a:latin typeface="Times New Roman" panose="02020603050405020304" pitchFamily="18" charset="0"/>
                <a:cs typeface="Times New Roman" panose="02020603050405020304" pitchFamily="18" charset="0"/>
              </a:rPr>
              <a:t>Recommendation and Justification for Mr. John to use for Analysis</a:t>
            </a:r>
          </a:p>
        </p:txBody>
      </p:sp>
      <p:sp>
        <p:nvSpPr>
          <p:cNvPr id="3" name="Content Placeholder 2">
            <a:extLst>
              <a:ext uri="{FF2B5EF4-FFF2-40B4-BE49-F238E27FC236}">
                <a16:creationId xmlns:a16="http://schemas.microsoft.com/office/drawing/2014/main" id="{16AFA741-CF1D-4022-96A4-7D7094EF4631}"/>
              </a:ext>
            </a:extLst>
          </p:cNvPr>
          <p:cNvSpPr>
            <a:spLocks noGrp="1"/>
          </p:cNvSpPr>
          <p:nvPr>
            <p:ph idx="1"/>
          </p:nvPr>
        </p:nvSpPr>
        <p:spPr>
          <a:xfrm>
            <a:off x="838200" y="1070616"/>
            <a:ext cx="10515600" cy="4351338"/>
          </a:xfrm>
        </p:spPr>
        <p:txBody>
          <a:bodyPr>
            <a:normAutofit/>
          </a:bodyPr>
          <a:lstStyle/>
          <a:p>
            <a:r>
              <a:rPr lang="en-CA" sz="1800" dirty="0">
                <a:latin typeface="Times New Roman" panose="02020603050405020304" pitchFamily="18" charset="0"/>
                <a:cs typeface="Times New Roman" panose="02020603050405020304" pitchFamily="18" charset="0"/>
              </a:rPr>
              <a:t>Mr. John Should use the</a:t>
            </a:r>
            <a:r>
              <a:rPr lang="en-CA" sz="1800" b="1" dirty="0">
                <a:latin typeface="Times New Roman" panose="02020603050405020304" pitchFamily="18" charset="0"/>
                <a:cs typeface="Times New Roman" panose="02020603050405020304" pitchFamily="18" charset="0"/>
              </a:rPr>
              <a:t> SVM Model </a:t>
            </a:r>
            <a:r>
              <a:rPr lang="en-CA" sz="1800" dirty="0">
                <a:latin typeface="Times New Roman" panose="02020603050405020304" pitchFamily="18" charset="0"/>
                <a:cs typeface="Times New Roman" panose="02020603050405020304" pitchFamily="18" charset="0"/>
              </a:rPr>
              <a:t>for his Analysis. This is a better model to use compared to the Naïve Bayes in this situation because it was seen from insights that the precision, recall, accuracy, f1 score were all higher than the Naïve Bayes Model and there were fewer number of false predictions.</a:t>
            </a:r>
          </a:p>
          <a:p>
            <a:r>
              <a:rPr lang="en-CA" sz="1800" dirty="0">
                <a:latin typeface="Times New Roman" panose="02020603050405020304" pitchFamily="18" charset="0"/>
                <a:cs typeface="Times New Roman" panose="02020603050405020304" pitchFamily="18" charset="0"/>
              </a:rPr>
              <a:t>The SVM model is also a better option to use for analysis because the Naïve Bayes Model treats all features as independent of one another, but when a correlation function was done, some of the features in dataset were found to have some correlation between one another. Thus, the assumption that all features are independent is less likely a  correct assumption. This also means some features have a higher bias.</a:t>
            </a:r>
          </a:p>
          <a:p>
            <a:r>
              <a:rPr lang="en-CA" sz="1800" dirty="0">
                <a:latin typeface="Times New Roman" panose="02020603050405020304" pitchFamily="18" charset="0"/>
                <a:cs typeface="Times New Roman" panose="02020603050405020304" pitchFamily="18" charset="0"/>
              </a:rPr>
              <a:t>Though Naïve Bayes trains the data quicker than an SVM Algorithm and requires only a small amount of training data to create model for test data , this can lead to inaccuracies.</a:t>
            </a:r>
          </a:p>
          <a:p>
            <a:r>
              <a:rPr lang="en-US" sz="1800" b="0" i="0" dirty="0">
                <a:solidFill>
                  <a:srgbClr val="111111"/>
                </a:solidFill>
                <a:effectLst/>
                <a:latin typeface="Times New Roman" panose="02020603050405020304" pitchFamily="18" charset="0"/>
                <a:cs typeface="Times New Roman" panose="02020603050405020304" pitchFamily="18" charset="0"/>
              </a:rPr>
              <a:t>In classification tasks it is better to have a  big data set in order to make reliable estimations of the probability of each class. You can use Naïve Bayes classification algorithm with a small data set, but precision and recall will be low. </a:t>
            </a:r>
          </a:p>
          <a:p>
            <a:r>
              <a:rPr lang="en-US" sz="1800" dirty="0">
                <a:solidFill>
                  <a:srgbClr val="111111"/>
                </a:solidFill>
                <a:latin typeface="Times New Roman" panose="02020603050405020304" pitchFamily="18" charset="0"/>
                <a:cs typeface="Times New Roman" panose="02020603050405020304" pitchFamily="18" charset="0"/>
              </a:rPr>
              <a:t>Naïve Bayes does not have as many ways to hyper tune or improve the algorithm. With small datasets this is satisfactory, but it will be a hard model to work with when there are a lot of complex features compared to SVM model where more options are available for improvement.</a:t>
            </a:r>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18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BC8E-6364-40D0-8066-5F54BFC3C635}"/>
              </a:ext>
            </a:extLst>
          </p:cNvPr>
          <p:cNvSpPr>
            <a:spLocks noGrp="1"/>
          </p:cNvSpPr>
          <p:nvPr>
            <p:ph type="title"/>
          </p:nvPr>
        </p:nvSpPr>
        <p:spPr>
          <a:xfrm>
            <a:off x="2197216" y="503853"/>
            <a:ext cx="6930006" cy="800945"/>
          </a:xfrm>
        </p:spPr>
        <p:txBody>
          <a:bodyPr/>
          <a:lstStyle/>
          <a:p>
            <a:pPr algn="ctr"/>
            <a:r>
              <a:rPr lang="en-CA" sz="2400" b="1" dirty="0">
                <a:latin typeface="Times New Roman" panose="02020603050405020304" pitchFamily="18" charset="0"/>
                <a:cs typeface="Times New Roman" panose="02020603050405020304" pitchFamily="18" charset="0"/>
              </a:rPr>
              <a:t>References</a:t>
            </a:r>
            <a:r>
              <a:rPr lang="en-CA" b="1" dirty="0"/>
              <a:t> </a:t>
            </a:r>
          </a:p>
        </p:txBody>
      </p:sp>
      <p:sp>
        <p:nvSpPr>
          <p:cNvPr id="3" name="Content Placeholder 2">
            <a:extLst>
              <a:ext uri="{FF2B5EF4-FFF2-40B4-BE49-F238E27FC236}">
                <a16:creationId xmlns:a16="http://schemas.microsoft.com/office/drawing/2014/main" id="{555E0137-D97E-4B84-B0EE-63806C546ABA}"/>
              </a:ext>
            </a:extLst>
          </p:cNvPr>
          <p:cNvSpPr>
            <a:spLocks noGrp="1"/>
          </p:cNvSpPr>
          <p:nvPr>
            <p:ph idx="1"/>
          </p:nvPr>
        </p:nvSpPr>
        <p:spPr/>
        <p:txBody>
          <a:bodyPr>
            <a:normAutofit/>
          </a:bodyPr>
          <a:lstStyle/>
          <a:p>
            <a:r>
              <a:rPr lang="en-CA" sz="1800" b="1" dirty="0">
                <a:latin typeface="Times New Roman" panose="02020603050405020304" pitchFamily="18" charset="0"/>
                <a:cs typeface="Times New Roman" panose="02020603050405020304" pitchFamily="18" charset="0"/>
              </a:rPr>
              <a:t>DATA 1200 WEEK 7 SVMNBE NOTES</a:t>
            </a:r>
          </a:p>
          <a:p>
            <a:pPr marL="0" indent="0">
              <a:buNone/>
            </a:pPr>
            <a:endParaRPr lang="en-CA" sz="1800" b="1" dirty="0">
              <a:latin typeface="Times New Roman" panose="02020603050405020304" pitchFamily="18" charset="0"/>
              <a:cs typeface="Times New Roman" panose="02020603050405020304" pitchFamily="18" charset="0"/>
            </a:endParaRPr>
          </a:p>
          <a:p>
            <a:r>
              <a:rPr lang="en-CA" sz="18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https://www.analyticsvidhya.com/blog/2017/09/understaing-support-vector-machine-example-code/</a:t>
            </a:r>
            <a:endParaRPr lang="en-CA" sz="1800" b="1" dirty="0">
              <a:latin typeface="Times New Roman" panose="02020603050405020304" pitchFamily="18" charset="0"/>
              <a:cs typeface="Times New Roman" panose="02020603050405020304" pitchFamily="18" charset="0"/>
            </a:endParaRPr>
          </a:p>
          <a:p>
            <a:endParaRPr lang="en-CA" sz="1800" b="1" dirty="0">
              <a:latin typeface="Times New Roman" panose="02020603050405020304" pitchFamily="18" charset="0"/>
              <a:cs typeface="Times New Roman" panose="02020603050405020304" pitchFamily="18" charset="0"/>
            </a:endParaRPr>
          </a:p>
          <a:p>
            <a:pPr marL="0" indent="0">
              <a:buNone/>
            </a:pPr>
            <a:endParaRPr lang="en-CA" sz="1800" b="1" dirty="0">
              <a:latin typeface="Times New Roman" panose="02020603050405020304" pitchFamily="18" charset="0"/>
              <a:cs typeface="Times New Roman" panose="02020603050405020304" pitchFamily="18" charset="0"/>
            </a:endParaRPr>
          </a:p>
          <a:p>
            <a:r>
              <a:rPr lang="en-CA" sz="18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https://www.geeksforgeeks.org/svm-hyperparameter-tuning-using-gridsearchcv-ml/</a:t>
            </a:r>
            <a:endParaRPr lang="en-CA" sz="1800" b="1" dirty="0">
              <a:latin typeface="Times New Roman" panose="02020603050405020304" pitchFamily="18" charset="0"/>
              <a:cs typeface="Times New Roman" panose="02020603050405020304" pitchFamily="18" charset="0"/>
            </a:endParaRPr>
          </a:p>
          <a:p>
            <a:endParaRPr lang="en-CA" sz="1800" b="1" dirty="0">
              <a:latin typeface="Times New Roman" panose="02020603050405020304" pitchFamily="18" charset="0"/>
              <a:cs typeface="Times New Roman" panose="02020603050405020304" pitchFamily="18" charset="0"/>
            </a:endParaRPr>
          </a:p>
          <a:p>
            <a:r>
              <a:rPr lang="en-CA" sz="1800" b="1" dirty="0">
                <a:latin typeface="Times New Roman" panose="02020603050405020304" pitchFamily="18" charset="0"/>
                <a:cs typeface="Times New Roman" panose="02020603050405020304" pitchFamily="18" charset="0"/>
              </a:rPr>
              <a:t>https://towardsdatascience.com/all-about-naive-bayes-8e13cef044cf</a:t>
            </a:r>
          </a:p>
        </p:txBody>
      </p:sp>
    </p:spTree>
    <p:extLst>
      <p:ext uri="{BB962C8B-B14F-4D97-AF65-F5344CB8AC3E}">
        <p14:creationId xmlns:p14="http://schemas.microsoft.com/office/powerpoint/2010/main" val="359338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737-A9BA-4BE2-ACBE-789061EC22E8}"/>
              </a:ext>
            </a:extLst>
          </p:cNvPr>
          <p:cNvSpPr>
            <a:spLocks noGrp="1"/>
          </p:cNvSpPr>
          <p:nvPr>
            <p:ph type="title"/>
          </p:nvPr>
        </p:nvSpPr>
        <p:spPr>
          <a:solidFill>
            <a:schemeClr val="bg1"/>
          </a:solidFill>
        </p:spPr>
        <p:txBody>
          <a:bodyPr>
            <a:normAutofit/>
          </a:bodyPr>
          <a:lstStyle/>
          <a:p>
            <a:pPr algn="ctr"/>
            <a:r>
              <a:rPr lang="en-CA" sz="2400" b="1" dirty="0">
                <a:latin typeface="Times New Roman" panose="02020603050405020304" pitchFamily="18" charset="0"/>
                <a:cs typeface="Times New Roman" panose="02020603050405020304" pitchFamily="18" charset="0"/>
              </a:rPr>
              <a:t>Analysis Methods Description: SVM Algorithm</a:t>
            </a:r>
          </a:p>
        </p:txBody>
      </p:sp>
      <p:sp>
        <p:nvSpPr>
          <p:cNvPr id="3" name="Content Placeholder 2">
            <a:extLst>
              <a:ext uri="{FF2B5EF4-FFF2-40B4-BE49-F238E27FC236}">
                <a16:creationId xmlns:a16="http://schemas.microsoft.com/office/drawing/2014/main" id="{EE63F458-864D-45E9-972D-2BD7B215B25E}"/>
              </a:ext>
            </a:extLst>
          </p:cNvPr>
          <p:cNvSpPr>
            <a:spLocks noGrp="1"/>
          </p:cNvSpPr>
          <p:nvPr>
            <p:ph idx="1"/>
          </p:nvPr>
        </p:nvSpPr>
        <p:spPr/>
        <p:txBody>
          <a:bodyPr>
            <a:normAutofit fontScale="70000" lnSpcReduction="20000"/>
          </a:bodyPr>
          <a:lstStyle/>
          <a:p>
            <a:r>
              <a:rPr lang="en-CA" sz="2600" b="1" dirty="0">
                <a:latin typeface="Times New Roman" panose="02020603050405020304" pitchFamily="18" charset="0"/>
                <a:cs typeface="Times New Roman" panose="02020603050405020304" pitchFamily="18" charset="0"/>
              </a:rPr>
              <a:t>SVM(“Support Vector Machines”) </a:t>
            </a:r>
            <a:r>
              <a:rPr lang="en-CA" sz="2600" dirty="0">
                <a:latin typeface="Times New Roman" panose="02020603050405020304" pitchFamily="18" charset="0"/>
                <a:cs typeface="Times New Roman" panose="02020603050405020304" pitchFamily="18" charset="0"/>
              </a:rPr>
              <a:t>segregates a dataset in the best possible way. SVM constructs a hyperplane in a multidimensional space and separates data into different classes.</a:t>
            </a:r>
          </a:p>
          <a:p>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SVM generates the optimal hyperplane in an iterative manner, which is used to minimize an error. </a:t>
            </a:r>
          </a:p>
          <a:p>
            <a:pPr>
              <a:lnSpc>
                <a:spcPct val="106000"/>
              </a:lnSpc>
              <a:spcAft>
                <a:spcPts val="800"/>
              </a:spcAft>
            </a:pP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The core idea of SVM is to find a </a:t>
            </a:r>
            <a:r>
              <a:rPr lang="en-CA" sz="2600" b="1" dirty="0">
                <a:effectLst/>
                <a:latin typeface="Times New Roman" panose="02020603050405020304" pitchFamily="18" charset="0"/>
                <a:ea typeface="Times New Roman" panose="02020603050405020304" pitchFamily="18" charset="0"/>
                <a:cs typeface="Times New Roman" panose="02020603050405020304" pitchFamily="18" charset="0"/>
              </a:rPr>
              <a:t>maximum marginal hyperplane (MMH) </a:t>
            </a: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that best divides the dataset into classes. In order to achieve MMH the margin between classes should have the same distance. </a:t>
            </a:r>
            <a:endParaRPr lang="en-CA" sz="2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2600" b="1" dirty="0">
                <a:effectLst/>
                <a:latin typeface="Times New Roman" panose="02020603050405020304" pitchFamily="18" charset="0"/>
                <a:ea typeface="Times New Roman" panose="02020603050405020304" pitchFamily="18" charset="0"/>
                <a:cs typeface="Times New Roman" panose="02020603050405020304" pitchFamily="18" charset="0"/>
              </a:rPr>
              <a:t> Support vectors </a:t>
            </a: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are the data points, which are closest to the hyperplane. These points will define the separating line better by calculating margins. These points are more relevant to the construction of the classifier.</a:t>
            </a:r>
            <a:endParaRPr lang="en-CA" sz="2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CA" sz="2600" b="1" dirty="0">
                <a:effectLst/>
                <a:latin typeface="Times New Roman" panose="02020603050405020304" pitchFamily="18" charset="0"/>
                <a:ea typeface="Times New Roman" panose="02020603050405020304" pitchFamily="18" charset="0"/>
                <a:cs typeface="Times New Roman" panose="02020603050405020304" pitchFamily="18" charset="0"/>
              </a:rPr>
              <a:t>hyperplane</a:t>
            </a: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 is a decision plane which separates between a set of objects having different class memberships.</a:t>
            </a:r>
          </a:p>
          <a:p>
            <a:pPr>
              <a:lnSpc>
                <a:spcPct val="106000"/>
              </a:lnSpc>
              <a:spcAft>
                <a:spcPts val="800"/>
              </a:spcAft>
            </a:pP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CA" sz="26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CA" sz="2600" dirty="0">
                <a:effectLst/>
                <a:latin typeface="Times New Roman" panose="02020603050405020304" pitchFamily="18" charset="0"/>
                <a:ea typeface="Times New Roman" panose="02020603050405020304" pitchFamily="18" charset="0"/>
                <a:cs typeface="Times New Roman" panose="02020603050405020304" pitchFamily="18" charset="0"/>
              </a:rPr>
              <a:t> is a gap between the two lines on the closest class points. This is calculated as the perpendicular distance from the line to support vectors or closest points. If the margin is larger in between the classes, then it is considered a good margin, a smaller margin is a bad margin.</a:t>
            </a:r>
            <a:endParaRPr lang="en-CA"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endParaRPr lang="en-CA" sz="1800" dirty="0">
              <a:effectLst/>
              <a:latin typeface="Arial" panose="020B0604020202020204" pitchFamily="34" charset="0"/>
              <a:ea typeface="Calibri" panose="020F0502020204030204" pitchFamily="34" charset="0"/>
            </a:endParaRP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0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2D22-7E53-498E-9D3B-D2BAA5CAEC89}"/>
              </a:ext>
            </a:extLst>
          </p:cNvPr>
          <p:cNvSpPr>
            <a:spLocks noGrp="1"/>
          </p:cNvSpPr>
          <p:nvPr>
            <p:ph type="title"/>
          </p:nvPr>
        </p:nvSpPr>
        <p:spPr>
          <a:xfrm>
            <a:off x="870581" y="81897"/>
            <a:ext cx="10515600" cy="1325563"/>
          </a:xfrm>
        </p:spPr>
        <p:txBody>
          <a:bodyPr/>
          <a:lstStyle/>
          <a:p>
            <a:pPr algn="ctr"/>
            <a:r>
              <a:rPr lang="en-CA" sz="2400" b="1" i="0" dirty="0">
                <a:effectLst/>
                <a:latin typeface="Times New Roman" panose="02020603050405020304" pitchFamily="18" charset="0"/>
                <a:cs typeface="Times New Roman" panose="02020603050405020304" pitchFamily="18" charset="0"/>
              </a:rPr>
              <a:t>Most Popular SVM Kernels</a:t>
            </a:r>
            <a:br>
              <a:rPr lang="en-CA" b="1" i="0" dirty="0">
                <a:solidFill>
                  <a:srgbClr val="3D4251"/>
                </a:solidFill>
                <a:effectLst/>
                <a:latin typeface="Lato"/>
              </a:rPr>
            </a:br>
            <a:endParaRPr lang="en-CA" dirty="0"/>
          </a:p>
        </p:txBody>
      </p:sp>
      <p:sp>
        <p:nvSpPr>
          <p:cNvPr id="3" name="Content Placeholder 2">
            <a:extLst>
              <a:ext uri="{FF2B5EF4-FFF2-40B4-BE49-F238E27FC236}">
                <a16:creationId xmlns:a16="http://schemas.microsoft.com/office/drawing/2014/main" id="{9DCA7CEC-8496-46E1-804F-4AA1609F7FF3}"/>
              </a:ext>
            </a:extLst>
          </p:cNvPr>
          <p:cNvSpPr>
            <a:spLocks noGrp="1"/>
          </p:cNvSpPr>
          <p:nvPr>
            <p:ph idx="1"/>
          </p:nvPr>
        </p:nvSpPr>
        <p:spPr/>
        <p:txBody>
          <a:bodyPr/>
          <a:lstStyle/>
          <a:p>
            <a:r>
              <a:rPr lang="en-US" sz="1600" b="1" i="0" dirty="0">
                <a:effectLst/>
                <a:latin typeface="Times New Roman" panose="02020603050405020304" pitchFamily="18" charset="0"/>
                <a:cs typeface="Times New Roman" panose="02020603050405020304" pitchFamily="18" charset="0"/>
              </a:rPr>
              <a:t>Linear Kernel</a:t>
            </a:r>
            <a:r>
              <a:rPr lang="en-US" sz="1600" b="0" i="0" dirty="0">
                <a:effectLst/>
                <a:latin typeface="Times New Roman" panose="02020603050405020304" pitchFamily="18" charset="0"/>
                <a:cs typeface="Times New Roman" panose="02020603050405020304" pitchFamily="18" charset="0"/>
              </a:rPr>
              <a:t> A linear kernel can be used as normal dot product any two given observations. The product between two vectors is the sum of the multiplication of each pair of input values.</a:t>
            </a:r>
          </a:p>
          <a:p>
            <a:endParaRPr lang="en-US" sz="1600" b="0" i="0" dirty="0">
              <a:effectLst/>
              <a:latin typeface="Times New Roman" panose="02020603050405020304" pitchFamily="18" charset="0"/>
              <a:cs typeface="Times New Roman" panose="02020603050405020304" pitchFamily="18" charset="0"/>
            </a:endParaRPr>
          </a:p>
          <a:p>
            <a:endParaRPr lang="en-US" sz="1600" b="0" i="0" dirty="0">
              <a:effectLst/>
              <a:latin typeface="Times New Roman" panose="02020603050405020304" pitchFamily="18" charset="0"/>
              <a:cs typeface="Times New Roman" panose="02020603050405020304" pitchFamily="18" charset="0"/>
            </a:endParaRPr>
          </a:p>
          <a:p>
            <a:r>
              <a:rPr lang="en-CA" sz="1600" b="1" i="0" dirty="0">
                <a:effectLst/>
                <a:latin typeface="Times New Roman" panose="02020603050405020304" pitchFamily="18" charset="0"/>
                <a:cs typeface="Times New Roman" panose="02020603050405020304" pitchFamily="18" charset="0"/>
              </a:rPr>
              <a:t>Polynomial Kernel</a:t>
            </a:r>
            <a:r>
              <a:rPr lang="en-CA" sz="1600" b="0" i="0" dirty="0">
                <a:effectLst/>
                <a:latin typeface="Times New Roman" panose="02020603050405020304" pitchFamily="18" charset="0"/>
                <a:cs typeface="Times New Roman" panose="02020603050405020304" pitchFamily="18" charset="0"/>
              </a:rPr>
              <a:t> A polynomial kernel is a more generalized form of the linear kernel. The polynomial kernel can distinguish curved or nonlinear input space.</a:t>
            </a:r>
          </a:p>
          <a:p>
            <a:endParaRPr lang="en-CA" sz="1600" b="0" i="0" dirty="0">
              <a:effectLst/>
              <a:latin typeface="Times New Roman" panose="02020603050405020304" pitchFamily="18" charset="0"/>
              <a:cs typeface="Times New Roman" panose="02020603050405020304" pitchFamily="18" charset="0"/>
            </a:endParaRPr>
          </a:p>
          <a:p>
            <a:endParaRPr lang="en-CA" sz="1600" b="0" i="0" dirty="0">
              <a:effectLst/>
              <a:latin typeface="Times New Roman" panose="02020603050405020304" pitchFamily="18" charset="0"/>
              <a:cs typeface="Times New Roman" panose="02020603050405020304" pitchFamily="18" charset="0"/>
            </a:endParaRPr>
          </a:p>
          <a:p>
            <a:pPr marL="0" indent="0">
              <a:buNone/>
            </a:pPr>
            <a:endParaRPr lang="en-CA" sz="1600" b="0" i="0" dirty="0">
              <a:effectLst/>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Radial Basis Function Kernel</a:t>
            </a:r>
            <a:r>
              <a:rPr lang="en-US" sz="1600" b="0" i="0" dirty="0">
                <a:effectLst/>
                <a:latin typeface="Times New Roman" panose="02020603050405020304" pitchFamily="18" charset="0"/>
                <a:cs typeface="Times New Roman" panose="02020603050405020304" pitchFamily="18" charset="0"/>
              </a:rPr>
              <a:t> The Radial basis function kernel is a popular kernel function commonly used in support vector machine classification. RBF can map an input space in infinite dimensional space.</a:t>
            </a:r>
          </a:p>
          <a:p>
            <a:endParaRPr lang="en-CA"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F36CA1-700C-46EB-BDA2-28953235FA48}"/>
              </a:ext>
            </a:extLst>
          </p:cNvPr>
          <p:cNvSpPr txBox="1"/>
          <p:nvPr/>
        </p:nvSpPr>
        <p:spPr>
          <a:xfrm>
            <a:off x="838200" y="998290"/>
            <a:ext cx="10515600" cy="64633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The SVM algorithm is implemented in practice using a kernel. A kernel transforms an input data space into the required form.</a:t>
            </a:r>
            <a:endParaRPr lang="en-CA"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F79E92A-3525-46CB-959A-14BB853634E3}"/>
              </a:ext>
            </a:extLst>
          </p:cNvPr>
          <p:cNvPicPr>
            <a:picLocks noChangeAspect="1"/>
          </p:cNvPicPr>
          <p:nvPr/>
        </p:nvPicPr>
        <p:blipFill>
          <a:blip r:embed="rId2"/>
          <a:stretch>
            <a:fillRect/>
          </a:stretch>
        </p:blipFill>
        <p:spPr>
          <a:xfrm>
            <a:off x="1574977" y="2323853"/>
            <a:ext cx="6140873" cy="717403"/>
          </a:xfrm>
          <a:prstGeom prst="rect">
            <a:avLst/>
          </a:prstGeom>
        </p:spPr>
      </p:pic>
      <p:pic>
        <p:nvPicPr>
          <p:cNvPr id="10" name="Picture 9">
            <a:extLst>
              <a:ext uri="{FF2B5EF4-FFF2-40B4-BE49-F238E27FC236}">
                <a16:creationId xmlns:a16="http://schemas.microsoft.com/office/drawing/2014/main" id="{12EC5F4A-AF2E-4184-A522-327D341E0DAA}"/>
              </a:ext>
            </a:extLst>
          </p:cNvPr>
          <p:cNvPicPr>
            <a:picLocks noChangeAspect="1"/>
          </p:cNvPicPr>
          <p:nvPr/>
        </p:nvPicPr>
        <p:blipFill>
          <a:blip r:embed="rId3"/>
          <a:stretch>
            <a:fillRect/>
          </a:stretch>
        </p:blipFill>
        <p:spPr>
          <a:xfrm>
            <a:off x="1291947" y="3658063"/>
            <a:ext cx="6033268" cy="833833"/>
          </a:xfrm>
          <a:prstGeom prst="rect">
            <a:avLst/>
          </a:prstGeom>
        </p:spPr>
      </p:pic>
      <p:pic>
        <p:nvPicPr>
          <p:cNvPr id="12" name="Picture 11">
            <a:extLst>
              <a:ext uri="{FF2B5EF4-FFF2-40B4-BE49-F238E27FC236}">
                <a16:creationId xmlns:a16="http://schemas.microsoft.com/office/drawing/2014/main" id="{42A80FDE-A4B6-4133-9B57-AE51D1F008CC}"/>
              </a:ext>
            </a:extLst>
          </p:cNvPr>
          <p:cNvPicPr>
            <a:picLocks noChangeAspect="1"/>
          </p:cNvPicPr>
          <p:nvPr/>
        </p:nvPicPr>
        <p:blipFill>
          <a:blip r:embed="rId4"/>
          <a:stretch>
            <a:fillRect/>
          </a:stretch>
        </p:blipFill>
        <p:spPr>
          <a:xfrm>
            <a:off x="1491001" y="5446162"/>
            <a:ext cx="7299121" cy="827096"/>
          </a:xfrm>
          <a:prstGeom prst="rect">
            <a:avLst/>
          </a:prstGeom>
        </p:spPr>
      </p:pic>
    </p:spTree>
    <p:extLst>
      <p:ext uri="{BB962C8B-B14F-4D97-AF65-F5344CB8AC3E}">
        <p14:creationId xmlns:p14="http://schemas.microsoft.com/office/powerpoint/2010/main" val="420904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7CF2-9B65-4BA0-9EE7-1FF38EDD8A2B}"/>
              </a:ext>
            </a:extLst>
          </p:cNvPr>
          <p:cNvSpPr>
            <a:spLocks noGrp="1"/>
          </p:cNvSpPr>
          <p:nvPr>
            <p:ph type="title"/>
          </p:nvPr>
        </p:nvSpPr>
        <p:spPr>
          <a:xfrm>
            <a:off x="459334" y="0"/>
            <a:ext cx="10515600" cy="1325563"/>
          </a:xfrm>
        </p:spPr>
        <p:txBody>
          <a:bodyPr>
            <a:normAutofit/>
          </a:bodyPr>
          <a:lstStyle/>
          <a:p>
            <a:pPr algn="ctr"/>
            <a:r>
              <a:rPr lang="en-CA" sz="2400" b="1" dirty="0">
                <a:latin typeface="Times New Roman" panose="02020603050405020304" pitchFamily="18" charset="0"/>
                <a:cs typeface="Times New Roman" panose="02020603050405020304" pitchFamily="18" charset="0"/>
              </a:rPr>
              <a:t>SVM  Algorithm Parameters used for Cancer Data</a:t>
            </a:r>
            <a:br>
              <a:rPr lang="en-CA" sz="1800" b="1" dirty="0">
                <a:latin typeface="Times New Roman" panose="02020603050405020304" pitchFamily="18" charset="0"/>
                <a:cs typeface="Times New Roman" panose="02020603050405020304" pitchFamily="18" charset="0"/>
              </a:rPr>
            </a:br>
            <a:endParaRPr lang="en-CA"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52096CE-9D46-4CEC-8380-488D9F69CC80}"/>
              </a:ext>
            </a:extLst>
          </p:cNvPr>
          <p:cNvPicPr>
            <a:picLocks noGrp="1" noChangeAspect="1"/>
          </p:cNvPicPr>
          <p:nvPr>
            <p:ph idx="1"/>
          </p:nvPr>
        </p:nvPicPr>
        <p:blipFill>
          <a:blip r:embed="rId2"/>
          <a:stretch>
            <a:fillRect/>
          </a:stretch>
        </p:blipFill>
        <p:spPr>
          <a:xfrm>
            <a:off x="1425443" y="913604"/>
            <a:ext cx="9549491" cy="2286796"/>
          </a:xfrm>
        </p:spPr>
      </p:pic>
      <p:sp>
        <p:nvSpPr>
          <p:cNvPr id="6" name="TextBox 5">
            <a:extLst>
              <a:ext uri="{FF2B5EF4-FFF2-40B4-BE49-F238E27FC236}">
                <a16:creationId xmlns:a16="http://schemas.microsoft.com/office/drawing/2014/main" id="{DB7FBCB8-33B2-419A-9853-6CBE86D1ECA4}"/>
              </a:ext>
            </a:extLst>
          </p:cNvPr>
          <p:cNvSpPr txBox="1"/>
          <p:nvPr/>
        </p:nvSpPr>
        <p:spPr>
          <a:xfrm>
            <a:off x="781591" y="3536346"/>
            <a:ext cx="10079747" cy="830997"/>
          </a:xfrm>
          <a:prstGeom prst="rect">
            <a:avLst/>
          </a:prstGeom>
          <a:noFill/>
        </p:spPr>
        <p:txBody>
          <a:bodyPr wrap="none" rtlCol="0">
            <a:spAutoFit/>
          </a:bodyPr>
          <a:lstStyle/>
          <a:p>
            <a:r>
              <a:rPr lang="en-CA" sz="1600" dirty="0">
                <a:latin typeface="Times New Roman" panose="02020603050405020304" pitchFamily="18" charset="0"/>
                <a:cs typeface="Times New Roman" panose="02020603050405020304" pitchFamily="18" charset="0"/>
              </a:rPr>
              <a:t>In the Support Vector Machine Algorithm the kernel used was ‘linear’ with a random state of 100.  This Support Vector </a:t>
            </a:r>
          </a:p>
          <a:p>
            <a:r>
              <a:rPr lang="en-CA" sz="1600" dirty="0">
                <a:latin typeface="Times New Roman" panose="02020603050405020304" pitchFamily="18" charset="0"/>
                <a:cs typeface="Times New Roman" panose="02020603050405020304" pitchFamily="18" charset="0"/>
              </a:rPr>
              <a:t>Machine Algorithm was modeled on the training cancer data, and predicted on the  test cancer data. After the model was</a:t>
            </a:r>
          </a:p>
          <a:p>
            <a:r>
              <a:rPr lang="en-CA" sz="1600" dirty="0">
                <a:latin typeface="Times New Roman" panose="02020603050405020304" pitchFamily="18" charset="0"/>
                <a:cs typeface="Times New Roman" panose="02020603050405020304" pitchFamily="18" charset="0"/>
              </a:rPr>
              <a:t>predicted on the test data, a classification report and confusion matrix were printed to evaluate the model as shown :</a:t>
            </a:r>
          </a:p>
        </p:txBody>
      </p:sp>
      <p:pic>
        <p:nvPicPr>
          <p:cNvPr id="8" name="Picture 7">
            <a:extLst>
              <a:ext uri="{FF2B5EF4-FFF2-40B4-BE49-F238E27FC236}">
                <a16:creationId xmlns:a16="http://schemas.microsoft.com/office/drawing/2014/main" id="{E83DEEBE-AD5D-433D-B3D0-C3354897745E}"/>
              </a:ext>
            </a:extLst>
          </p:cNvPr>
          <p:cNvPicPr>
            <a:picLocks noChangeAspect="1"/>
          </p:cNvPicPr>
          <p:nvPr/>
        </p:nvPicPr>
        <p:blipFill>
          <a:blip r:embed="rId3"/>
          <a:stretch>
            <a:fillRect/>
          </a:stretch>
        </p:blipFill>
        <p:spPr>
          <a:xfrm>
            <a:off x="3377616" y="4460082"/>
            <a:ext cx="4751315" cy="2142054"/>
          </a:xfrm>
          <a:prstGeom prst="rect">
            <a:avLst/>
          </a:prstGeom>
        </p:spPr>
      </p:pic>
    </p:spTree>
    <p:extLst>
      <p:ext uri="{BB962C8B-B14F-4D97-AF65-F5344CB8AC3E}">
        <p14:creationId xmlns:p14="http://schemas.microsoft.com/office/powerpoint/2010/main" val="228410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2FBD-5464-448F-9B46-4092D622B59E}"/>
              </a:ext>
            </a:extLst>
          </p:cNvPr>
          <p:cNvSpPr>
            <a:spLocks noGrp="1"/>
          </p:cNvSpPr>
          <p:nvPr>
            <p:ph type="title"/>
          </p:nvPr>
        </p:nvSpPr>
        <p:spPr>
          <a:xfrm>
            <a:off x="737532" y="0"/>
            <a:ext cx="10515600" cy="1090569"/>
          </a:xfrm>
        </p:spPr>
        <p:txBody>
          <a:bodyPr>
            <a:normAutofit/>
          </a:bodyPr>
          <a:lstStyle/>
          <a:p>
            <a:pPr algn="ctr"/>
            <a:r>
              <a:rPr lang="en-CA" sz="2400" b="1" dirty="0">
                <a:latin typeface="Times New Roman" panose="02020603050405020304" pitchFamily="18" charset="0"/>
                <a:cs typeface="Times New Roman" panose="02020603050405020304" pitchFamily="18" charset="0"/>
              </a:rPr>
              <a:t>Analysis Methods Description: Naïve Bayes Algorithm </a:t>
            </a:r>
            <a:endParaRPr lang="en-CA" sz="2400" dirty="0"/>
          </a:p>
        </p:txBody>
      </p:sp>
      <p:sp>
        <p:nvSpPr>
          <p:cNvPr id="3" name="Content Placeholder 2">
            <a:extLst>
              <a:ext uri="{FF2B5EF4-FFF2-40B4-BE49-F238E27FC236}">
                <a16:creationId xmlns:a16="http://schemas.microsoft.com/office/drawing/2014/main" id="{A8193187-936E-45DF-8454-AA4BF1A27EE2}"/>
              </a:ext>
            </a:extLst>
          </p:cNvPr>
          <p:cNvSpPr>
            <a:spLocks noGrp="1"/>
          </p:cNvSpPr>
          <p:nvPr>
            <p:ph idx="1"/>
          </p:nvPr>
        </p:nvSpPr>
        <p:spPr>
          <a:xfrm>
            <a:off x="737532" y="1090569"/>
            <a:ext cx="10515600" cy="4351338"/>
          </a:xfrm>
        </p:spPr>
        <p:txBody>
          <a:bodyPr>
            <a:normAutofit/>
          </a:bodyPr>
          <a:lstStyle/>
          <a:p>
            <a:r>
              <a:rPr lang="en-CA" sz="1800" kern="1800" dirty="0">
                <a:effectLst/>
                <a:latin typeface="Times New Roman" panose="02020603050405020304" pitchFamily="18" charset="0"/>
                <a:ea typeface="Times New Roman" panose="02020603050405020304" pitchFamily="18" charset="0"/>
              </a:rPr>
              <a:t>It is a classification technique based on </a:t>
            </a:r>
            <a:r>
              <a:rPr lang="en-CA" sz="1800" b="1" u="sng" kern="1800" dirty="0">
                <a:effectLst/>
                <a:latin typeface="Times New Roman" panose="02020603050405020304" pitchFamily="18" charset="0"/>
                <a:ea typeface="Times New Roman" panose="02020603050405020304" pitchFamily="18" charset="0"/>
              </a:rPr>
              <a:t>Bayes’ Theorem,</a:t>
            </a:r>
            <a:r>
              <a:rPr lang="en-CA" sz="1800" kern="1800" dirty="0">
                <a:effectLst/>
                <a:latin typeface="Times New Roman" panose="02020603050405020304" pitchFamily="18" charset="0"/>
                <a:ea typeface="Times New Roman" panose="02020603050405020304" pitchFamily="18" charset="0"/>
              </a:rPr>
              <a:t> with an assumption of independence among predictors.</a:t>
            </a:r>
          </a:p>
          <a:p>
            <a:r>
              <a:rPr lang="en-CA" sz="1800" b="1" kern="1800" dirty="0">
                <a:latin typeface="Times New Roman" panose="02020603050405020304" pitchFamily="18" charset="0"/>
                <a:cs typeface="Times New Roman" panose="02020603050405020304" pitchFamily="18" charset="0"/>
              </a:rPr>
              <a:t>Bayes Theorem </a:t>
            </a:r>
            <a:r>
              <a:rPr lang="en-CA" sz="1800" kern="1800" dirty="0">
                <a:latin typeface="Times New Roman" panose="02020603050405020304" pitchFamily="18" charset="0"/>
                <a:cs typeface="Times New Roman" panose="02020603050405020304" pitchFamily="18" charset="0"/>
              </a:rPr>
              <a:t>is </a:t>
            </a:r>
            <a:r>
              <a:rPr lang="en-US" sz="1800" b="0" i="0" dirty="0">
                <a:solidFill>
                  <a:srgbClr val="000000"/>
                </a:solidFill>
                <a:effectLst/>
                <a:latin typeface="Times New Roman" panose="02020603050405020304" pitchFamily="18" charset="0"/>
                <a:cs typeface="Times New Roman" panose="02020603050405020304" pitchFamily="18" charset="0"/>
              </a:rPr>
              <a:t> a theorem that works on conditional probability. Conditional Probability is the probability that something will happen, given that something else has already occurred. The conditional probability can give us the probability of an event using its prior knowledge.</a:t>
            </a:r>
            <a:endParaRPr lang="en-CA"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F48F88E-AC16-484D-8948-0EFC8C17EBE4}"/>
              </a:ext>
            </a:extLst>
          </p:cNvPr>
          <p:cNvPicPr>
            <a:picLocks noChangeAspect="1"/>
          </p:cNvPicPr>
          <p:nvPr/>
        </p:nvPicPr>
        <p:blipFill>
          <a:blip r:embed="rId2"/>
          <a:stretch>
            <a:fillRect/>
          </a:stretch>
        </p:blipFill>
        <p:spPr>
          <a:xfrm>
            <a:off x="3336374" y="2598770"/>
            <a:ext cx="4464018" cy="1817202"/>
          </a:xfrm>
          <a:prstGeom prst="rect">
            <a:avLst/>
          </a:prstGeom>
        </p:spPr>
      </p:pic>
      <p:sp>
        <p:nvSpPr>
          <p:cNvPr id="8" name="TextBox 7">
            <a:extLst>
              <a:ext uri="{FF2B5EF4-FFF2-40B4-BE49-F238E27FC236}">
                <a16:creationId xmlns:a16="http://schemas.microsoft.com/office/drawing/2014/main" id="{0CD88E32-D05D-412B-91EE-686812CA60F0}"/>
              </a:ext>
            </a:extLst>
          </p:cNvPr>
          <p:cNvSpPr txBox="1"/>
          <p:nvPr/>
        </p:nvSpPr>
        <p:spPr>
          <a:xfrm>
            <a:off x="279918" y="4749282"/>
            <a:ext cx="1191208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class having maximum probability is selected as the most suitable class</a:t>
            </a:r>
            <a:r>
              <a:rPr lang="en-US" dirty="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Naïve Bayes algorithm is used in various real-life scenarios such as text Classification, multi-class prediction, recommendation systems, and much more.</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24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0848-678A-46BB-8673-40F00D465997}"/>
              </a:ext>
            </a:extLst>
          </p:cNvPr>
          <p:cNvSpPr>
            <a:spLocks noGrp="1"/>
          </p:cNvSpPr>
          <p:nvPr>
            <p:ph type="title"/>
          </p:nvPr>
        </p:nvSpPr>
        <p:spPr/>
        <p:txBody>
          <a:bodyPr>
            <a:normAutofit/>
          </a:bodyPr>
          <a:lstStyle/>
          <a:p>
            <a:pPr algn="ctr"/>
            <a:r>
              <a:rPr lang="en-CA" sz="2400" b="1" dirty="0">
                <a:latin typeface="Times New Roman" panose="02020603050405020304" pitchFamily="18" charset="0"/>
                <a:cs typeface="Times New Roman" panose="02020603050405020304" pitchFamily="18" charset="0"/>
              </a:rPr>
              <a:t>Types of Naïve Bayes Algorithms</a:t>
            </a:r>
          </a:p>
        </p:txBody>
      </p:sp>
      <p:sp>
        <p:nvSpPr>
          <p:cNvPr id="3" name="Content Placeholder 2">
            <a:extLst>
              <a:ext uri="{FF2B5EF4-FFF2-40B4-BE49-F238E27FC236}">
                <a16:creationId xmlns:a16="http://schemas.microsoft.com/office/drawing/2014/main" id="{80FD5EB4-6255-413F-9006-31F738915121}"/>
              </a:ext>
            </a:extLst>
          </p:cNvPr>
          <p:cNvSpPr>
            <a:spLocks noGrp="1"/>
          </p:cNvSpPr>
          <p:nvPr>
            <p:ph idx="1"/>
          </p:nvPr>
        </p:nvSpPr>
        <p:spPr/>
        <p:txBody>
          <a:bodyPr>
            <a:normAutofit/>
          </a:bodyPr>
          <a:lstStyle/>
          <a:p>
            <a:pPr algn="l" rtl="0"/>
            <a:r>
              <a:rPr lang="en-US" sz="2100" i="0" dirty="0">
                <a:solidFill>
                  <a:srgbClr val="000000"/>
                </a:solidFill>
                <a:effectLst/>
                <a:latin typeface="Times New Roman" panose="02020603050405020304" pitchFamily="18" charset="0"/>
                <a:cs typeface="Times New Roman" panose="02020603050405020304" pitchFamily="18" charset="0"/>
              </a:rPr>
              <a:t>1</a:t>
            </a:r>
            <a:r>
              <a:rPr lang="en-US" sz="1900" b="1" i="0" dirty="0">
                <a:solidFill>
                  <a:srgbClr val="000000"/>
                </a:solidFill>
                <a:effectLst/>
                <a:latin typeface="Times New Roman" panose="02020603050405020304" pitchFamily="18" charset="0"/>
                <a:cs typeface="Times New Roman" panose="02020603050405020304" pitchFamily="18" charset="0"/>
              </a:rPr>
              <a:t>. Gaussian Naïve Bayes:</a:t>
            </a:r>
            <a:r>
              <a:rPr lang="en-US" sz="1900" i="0" dirty="0">
                <a:solidFill>
                  <a:srgbClr val="000000"/>
                </a:solidFill>
                <a:effectLst/>
                <a:latin typeface="Times New Roman" panose="02020603050405020304" pitchFamily="18" charset="0"/>
                <a:cs typeface="Times New Roman" panose="02020603050405020304" pitchFamily="18" charset="0"/>
              </a:rPr>
              <a:t>  When characteristic values are continuous in nature then an assumption is made that the values linked with each class are dispersed according to Gaussian that is Normal Distribution.</a:t>
            </a:r>
          </a:p>
          <a:p>
            <a:pPr marL="0" indent="0" algn="l" rtl="0">
              <a:buNone/>
            </a:pPr>
            <a:endParaRPr lang="en-US" sz="1900" i="0" dirty="0">
              <a:solidFill>
                <a:srgbClr val="000000"/>
              </a:solidFill>
              <a:effectLst/>
              <a:latin typeface="Times New Roman" panose="02020603050405020304" pitchFamily="18" charset="0"/>
              <a:cs typeface="Times New Roman" panose="02020603050405020304" pitchFamily="18" charset="0"/>
            </a:endParaRPr>
          </a:p>
          <a:p>
            <a:pPr algn="l" rtl="0"/>
            <a:r>
              <a:rPr lang="en-US" sz="1900" i="0" dirty="0">
                <a:solidFill>
                  <a:srgbClr val="000000"/>
                </a:solidFill>
                <a:effectLst/>
                <a:latin typeface="Times New Roman" panose="02020603050405020304" pitchFamily="18" charset="0"/>
                <a:cs typeface="Times New Roman" panose="02020603050405020304" pitchFamily="18" charset="0"/>
              </a:rPr>
              <a:t>2. </a:t>
            </a:r>
            <a:r>
              <a:rPr lang="en-US" sz="1900" b="1" i="0" dirty="0">
                <a:solidFill>
                  <a:srgbClr val="000000"/>
                </a:solidFill>
                <a:effectLst/>
                <a:latin typeface="Times New Roman" panose="02020603050405020304" pitchFamily="18" charset="0"/>
                <a:cs typeface="Times New Roman" panose="02020603050405020304" pitchFamily="18" charset="0"/>
              </a:rPr>
              <a:t>Multinomial Naïve Bayes: </a:t>
            </a:r>
            <a:r>
              <a:rPr lang="en-US" sz="1900" i="0" dirty="0">
                <a:solidFill>
                  <a:srgbClr val="000000"/>
                </a:solidFill>
                <a:effectLst/>
                <a:latin typeface="Times New Roman" panose="02020603050405020304" pitchFamily="18" charset="0"/>
                <a:cs typeface="Times New Roman" panose="02020603050405020304" pitchFamily="18" charset="0"/>
              </a:rPr>
              <a:t>Multinomial Naive Bayes is favored to use on data that is multinomial distributed. It is widely used in text classification in NLP.  Each event in text classification constitutes the presence of a word in a document.</a:t>
            </a:r>
          </a:p>
          <a:p>
            <a:pPr marL="0" indent="0" algn="l" rtl="0">
              <a:buNone/>
            </a:pPr>
            <a:r>
              <a:rPr lang="en-US" sz="1900" i="0" dirty="0">
                <a:solidFill>
                  <a:srgbClr val="000000"/>
                </a:solidFill>
                <a:effectLst/>
                <a:latin typeface="Times New Roman" panose="02020603050405020304" pitchFamily="18" charset="0"/>
                <a:cs typeface="Times New Roman" panose="02020603050405020304" pitchFamily="18" charset="0"/>
              </a:rPr>
              <a:t> </a:t>
            </a:r>
          </a:p>
          <a:p>
            <a:pPr algn="l" rtl="0"/>
            <a:r>
              <a:rPr lang="en-US" sz="1900" i="0" dirty="0">
                <a:solidFill>
                  <a:srgbClr val="000000"/>
                </a:solidFill>
                <a:effectLst/>
                <a:latin typeface="Times New Roman" panose="02020603050405020304" pitchFamily="18" charset="0"/>
                <a:cs typeface="Times New Roman" panose="02020603050405020304" pitchFamily="18" charset="0"/>
              </a:rPr>
              <a:t>3. </a:t>
            </a:r>
            <a:r>
              <a:rPr lang="en-US" sz="1900" b="1" i="0" dirty="0">
                <a:solidFill>
                  <a:srgbClr val="000000"/>
                </a:solidFill>
                <a:effectLst/>
                <a:latin typeface="Times New Roman" panose="02020603050405020304" pitchFamily="18" charset="0"/>
                <a:cs typeface="Times New Roman" panose="02020603050405020304" pitchFamily="18" charset="0"/>
              </a:rPr>
              <a:t>Bernoulli Naïve Bayes:  </a:t>
            </a:r>
            <a:r>
              <a:rPr lang="en-US" sz="1900" i="0" dirty="0">
                <a:solidFill>
                  <a:srgbClr val="000000"/>
                </a:solidFill>
                <a:effectLst/>
                <a:latin typeface="Times New Roman" panose="02020603050405020304" pitchFamily="18" charset="0"/>
                <a:cs typeface="Times New Roman" panose="02020603050405020304" pitchFamily="18" charset="0"/>
              </a:rPr>
              <a:t>When data is dispensed according to the multivariate Bernoulli distributions then Bernoulli Naive Bayes is used. That means there exist multiple features but each one is assumed to contain a binary value. So, it requires features to be binary-valued.</a:t>
            </a:r>
          </a:p>
          <a:p>
            <a:endParaRPr lang="en-CA" dirty="0"/>
          </a:p>
        </p:txBody>
      </p:sp>
    </p:spTree>
    <p:extLst>
      <p:ext uri="{BB962C8B-B14F-4D97-AF65-F5344CB8AC3E}">
        <p14:creationId xmlns:p14="http://schemas.microsoft.com/office/powerpoint/2010/main" val="185433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792B-8724-4E25-B769-7A273AB27C07}"/>
              </a:ext>
            </a:extLst>
          </p:cNvPr>
          <p:cNvSpPr>
            <a:spLocks noGrp="1"/>
          </p:cNvSpPr>
          <p:nvPr>
            <p:ph type="title"/>
          </p:nvPr>
        </p:nvSpPr>
        <p:spPr/>
        <p:txBody>
          <a:bodyPr>
            <a:normAutofit/>
          </a:bodyPr>
          <a:lstStyle/>
          <a:p>
            <a:pPr algn="ctr"/>
            <a:r>
              <a:rPr lang="en-CA" sz="2400" b="1" dirty="0">
                <a:latin typeface="Times New Roman" panose="02020603050405020304" pitchFamily="18" charset="0"/>
                <a:cs typeface="Times New Roman" panose="02020603050405020304" pitchFamily="18" charset="0"/>
              </a:rPr>
              <a:t>Naïve Bayes  Algorithm Parameters used for Cancer Data</a:t>
            </a:r>
            <a:endParaRPr lang="en-CA" sz="2400" dirty="0"/>
          </a:p>
        </p:txBody>
      </p:sp>
      <p:pic>
        <p:nvPicPr>
          <p:cNvPr id="5" name="Content Placeholder 4">
            <a:extLst>
              <a:ext uri="{FF2B5EF4-FFF2-40B4-BE49-F238E27FC236}">
                <a16:creationId xmlns:a16="http://schemas.microsoft.com/office/drawing/2014/main" id="{331C7FD8-BF9F-49A7-9371-4D60AFF23D4A}"/>
              </a:ext>
            </a:extLst>
          </p:cNvPr>
          <p:cNvPicPr>
            <a:picLocks noGrp="1" noChangeAspect="1"/>
          </p:cNvPicPr>
          <p:nvPr>
            <p:ph idx="1"/>
          </p:nvPr>
        </p:nvPicPr>
        <p:blipFill>
          <a:blip r:embed="rId2"/>
          <a:stretch>
            <a:fillRect/>
          </a:stretch>
        </p:blipFill>
        <p:spPr>
          <a:xfrm>
            <a:off x="1872099" y="1419225"/>
            <a:ext cx="8582025" cy="2009775"/>
          </a:xfrm>
        </p:spPr>
      </p:pic>
      <p:sp>
        <p:nvSpPr>
          <p:cNvPr id="9" name="TextBox 8">
            <a:extLst>
              <a:ext uri="{FF2B5EF4-FFF2-40B4-BE49-F238E27FC236}">
                <a16:creationId xmlns:a16="http://schemas.microsoft.com/office/drawing/2014/main" id="{2C40553A-E1BA-4C50-9286-7AC70C42FB7D}"/>
              </a:ext>
            </a:extLst>
          </p:cNvPr>
          <p:cNvSpPr txBox="1"/>
          <p:nvPr/>
        </p:nvSpPr>
        <p:spPr>
          <a:xfrm>
            <a:off x="1010175" y="3801796"/>
            <a:ext cx="10343625" cy="830997"/>
          </a:xfrm>
          <a:prstGeom prst="rect">
            <a:avLst/>
          </a:prstGeom>
          <a:noFill/>
        </p:spPr>
        <p:txBody>
          <a:bodyPr wrap="square">
            <a:spAutoFit/>
          </a:bodyPr>
          <a:lstStyle/>
          <a:p>
            <a:r>
              <a:rPr lang="en-CA" sz="1600" dirty="0">
                <a:latin typeface="Times New Roman" panose="02020603050405020304" pitchFamily="18" charset="0"/>
                <a:cs typeface="Times New Roman" panose="02020603050405020304" pitchFamily="18" charset="0"/>
              </a:rPr>
              <a:t>In the Naïve Bayes Machine Algorithm the type used was ‘Gaussian’ with a random state of 100.  This Naïve Bayes</a:t>
            </a:r>
          </a:p>
          <a:p>
            <a:r>
              <a:rPr lang="en-CA" sz="1600" dirty="0">
                <a:latin typeface="Times New Roman" panose="02020603050405020304" pitchFamily="18" charset="0"/>
                <a:cs typeface="Times New Roman" panose="02020603050405020304" pitchFamily="18" charset="0"/>
              </a:rPr>
              <a:t>Machine Algorithm was modeled on the training cancer data, and predicted on the  test cancer data. After the model was</a:t>
            </a:r>
          </a:p>
          <a:p>
            <a:r>
              <a:rPr lang="en-CA" sz="1600" dirty="0">
                <a:latin typeface="Times New Roman" panose="02020603050405020304" pitchFamily="18" charset="0"/>
                <a:cs typeface="Times New Roman" panose="02020603050405020304" pitchFamily="18" charset="0"/>
              </a:rPr>
              <a:t>predicted on the test data, a classification report and confusion matrix were printed to evaluate the model as shown :</a:t>
            </a:r>
          </a:p>
        </p:txBody>
      </p:sp>
      <p:pic>
        <p:nvPicPr>
          <p:cNvPr id="11" name="Picture 10">
            <a:extLst>
              <a:ext uri="{FF2B5EF4-FFF2-40B4-BE49-F238E27FC236}">
                <a16:creationId xmlns:a16="http://schemas.microsoft.com/office/drawing/2014/main" id="{6990B245-3558-4959-895E-C52935D1288E}"/>
              </a:ext>
            </a:extLst>
          </p:cNvPr>
          <p:cNvPicPr>
            <a:picLocks noChangeAspect="1"/>
          </p:cNvPicPr>
          <p:nvPr/>
        </p:nvPicPr>
        <p:blipFill>
          <a:blip r:embed="rId3"/>
          <a:stretch>
            <a:fillRect/>
          </a:stretch>
        </p:blipFill>
        <p:spPr>
          <a:xfrm>
            <a:off x="3419055" y="4632793"/>
            <a:ext cx="5115795" cy="2225207"/>
          </a:xfrm>
          <a:prstGeom prst="rect">
            <a:avLst/>
          </a:prstGeom>
        </p:spPr>
      </p:pic>
    </p:spTree>
    <p:extLst>
      <p:ext uri="{BB962C8B-B14F-4D97-AF65-F5344CB8AC3E}">
        <p14:creationId xmlns:p14="http://schemas.microsoft.com/office/powerpoint/2010/main" val="359386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FE97-7367-4A46-91E6-3408F23A40FB}"/>
              </a:ext>
            </a:extLst>
          </p:cNvPr>
          <p:cNvSpPr>
            <a:spLocks noGrp="1"/>
          </p:cNvSpPr>
          <p:nvPr>
            <p:ph type="title"/>
          </p:nvPr>
        </p:nvSpPr>
        <p:spPr/>
        <p:txBody>
          <a:bodyPr>
            <a:normAutofit/>
          </a:bodyPr>
          <a:lstStyle/>
          <a:p>
            <a:pPr algn="ctr"/>
            <a:r>
              <a:rPr lang="en-CA" sz="2400" b="1" dirty="0">
                <a:latin typeface="Times New Roman" panose="02020603050405020304" pitchFamily="18" charset="0"/>
                <a:cs typeface="Times New Roman" panose="02020603050405020304" pitchFamily="18" charset="0"/>
              </a:rPr>
              <a:t>Evaluation Table For both Models</a:t>
            </a:r>
          </a:p>
        </p:txBody>
      </p:sp>
      <p:graphicFrame>
        <p:nvGraphicFramePr>
          <p:cNvPr id="7" name="Table 7">
            <a:extLst>
              <a:ext uri="{FF2B5EF4-FFF2-40B4-BE49-F238E27FC236}">
                <a16:creationId xmlns:a16="http://schemas.microsoft.com/office/drawing/2014/main" id="{6B11C8CD-5232-4E49-96A8-773811120222}"/>
              </a:ext>
            </a:extLst>
          </p:cNvPr>
          <p:cNvGraphicFramePr>
            <a:graphicFrameLocks noGrp="1"/>
          </p:cNvGraphicFramePr>
          <p:nvPr>
            <p:ph idx="1"/>
            <p:extLst>
              <p:ext uri="{D42A27DB-BD31-4B8C-83A1-F6EECF244321}">
                <p14:modId xmlns:p14="http://schemas.microsoft.com/office/powerpoint/2010/main" val="197982374"/>
              </p:ext>
            </p:extLst>
          </p:nvPr>
        </p:nvGraphicFramePr>
        <p:xfrm>
          <a:off x="838200" y="1825624"/>
          <a:ext cx="10515597" cy="3782076"/>
        </p:xfrm>
        <a:graphic>
          <a:graphicData uri="http://schemas.openxmlformats.org/drawingml/2006/table">
            <a:tbl>
              <a:tblPr firstRow="1" bandRow="1">
                <a:tableStyleId>{5C22544A-7EE6-4342-B048-85BDC9FD1C3A}</a:tableStyleId>
              </a:tblPr>
              <a:tblGrid>
                <a:gridCol w="3500535">
                  <a:extLst>
                    <a:ext uri="{9D8B030D-6E8A-4147-A177-3AD203B41FA5}">
                      <a16:colId xmlns:a16="http://schemas.microsoft.com/office/drawing/2014/main" val="3318375254"/>
                    </a:ext>
                  </a:extLst>
                </a:gridCol>
                <a:gridCol w="3509863">
                  <a:extLst>
                    <a:ext uri="{9D8B030D-6E8A-4147-A177-3AD203B41FA5}">
                      <a16:colId xmlns:a16="http://schemas.microsoft.com/office/drawing/2014/main" val="1463666311"/>
                    </a:ext>
                  </a:extLst>
                </a:gridCol>
                <a:gridCol w="3505199">
                  <a:extLst>
                    <a:ext uri="{9D8B030D-6E8A-4147-A177-3AD203B41FA5}">
                      <a16:colId xmlns:a16="http://schemas.microsoft.com/office/drawing/2014/main" val="3913670148"/>
                    </a:ext>
                  </a:extLst>
                </a:gridCol>
              </a:tblGrid>
              <a:tr h="630346">
                <a:tc>
                  <a:txBody>
                    <a:bodyPr/>
                    <a:lstStyle/>
                    <a:p>
                      <a:pPr algn="ctr"/>
                      <a:r>
                        <a:rPr lang="en-CA" dirty="0"/>
                        <a:t>Evaluation Metric </a:t>
                      </a:r>
                    </a:p>
                  </a:txBody>
                  <a:tcPr/>
                </a:tc>
                <a:tc>
                  <a:txBody>
                    <a:bodyPr/>
                    <a:lstStyle/>
                    <a:p>
                      <a:pPr algn="ctr"/>
                      <a:r>
                        <a:rPr lang="en-CA" dirty="0"/>
                        <a:t>SVM Algorithm </a:t>
                      </a:r>
                    </a:p>
                  </a:txBody>
                  <a:tcPr/>
                </a:tc>
                <a:tc>
                  <a:txBody>
                    <a:bodyPr/>
                    <a:lstStyle/>
                    <a:p>
                      <a:pPr algn="ctr"/>
                      <a:r>
                        <a:rPr lang="en-CA" dirty="0"/>
                        <a:t>Naïve Bayes Algorithm </a:t>
                      </a:r>
                    </a:p>
                  </a:txBody>
                  <a:tcPr/>
                </a:tc>
                <a:extLst>
                  <a:ext uri="{0D108BD9-81ED-4DB2-BD59-A6C34878D82A}">
                    <a16:rowId xmlns:a16="http://schemas.microsoft.com/office/drawing/2014/main" val="2033657593"/>
                  </a:ext>
                </a:extLst>
              </a:tr>
              <a:tr h="630346">
                <a:tc>
                  <a:txBody>
                    <a:bodyPr/>
                    <a:lstStyle/>
                    <a:p>
                      <a:pPr algn="ctr"/>
                      <a:r>
                        <a:rPr lang="en-CA" dirty="0"/>
                        <a:t>Precision</a:t>
                      </a:r>
                    </a:p>
                  </a:txBody>
                  <a:tcPr/>
                </a:tc>
                <a:tc>
                  <a:txBody>
                    <a:bodyPr/>
                    <a:lstStyle/>
                    <a:p>
                      <a:pPr algn="ctr"/>
                      <a:r>
                        <a:rPr lang="en-CA" dirty="0"/>
                        <a:t>99%</a:t>
                      </a:r>
                    </a:p>
                  </a:txBody>
                  <a:tcPr/>
                </a:tc>
                <a:tc>
                  <a:txBody>
                    <a:bodyPr/>
                    <a:lstStyle/>
                    <a:p>
                      <a:pPr algn="ctr"/>
                      <a:r>
                        <a:rPr lang="en-CA" dirty="0"/>
                        <a:t>96%</a:t>
                      </a:r>
                    </a:p>
                  </a:txBody>
                  <a:tcPr/>
                </a:tc>
                <a:extLst>
                  <a:ext uri="{0D108BD9-81ED-4DB2-BD59-A6C34878D82A}">
                    <a16:rowId xmlns:a16="http://schemas.microsoft.com/office/drawing/2014/main" val="2902109231"/>
                  </a:ext>
                </a:extLst>
              </a:tr>
              <a:tr h="630346">
                <a:tc>
                  <a:txBody>
                    <a:bodyPr/>
                    <a:lstStyle/>
                    <a:p>
                      <a:pPr algn="ctr"/>
                      <a:r>
                        <a:rPr lang="en-CA" dirty="0"/>
                        <a:t>Recall</a:t>
                      </a:r>
                    </a:p>
                  </a:txBody>
                  <a:tcPr/>
                </a:tc>
                <a:tc>
                  <a:txBody>
                    <a:bodyPr/>
                    <a:lstStyle/>
                    <a:p>
                      <a:pPr algn="ctr"/>
                      <a:r>
                        <a:rPr lang="en-CA" dirty="0"/>
                        <a:t>98%</a:t>
                      </a:r>
                    </a:p>
                  </a:txBody>
                  <a:tcPr/>
                </a:tc>
                <a:tc>
                  <a:txBody>
                    <a:bodyPr/>
                    <a:lstStyle/>
                    <a:p>
                      <a:pPr algn="ctr"/>
                      <a:r>
                        <a:rPr lang="en-CA" dirty="0"/>
                        <a:t>97%</a:t>
                      </a:r>
                    </a:p>
                  </a:txBody>
                  <a:tcPr/>
                </a:tc>
                <a:extLst>
                  <a:ext uri="{0D108BD9-81ED-4DB2-BD59-A6C34878D82A}">
                    <a16:rowId xmlns:a16="http://schemas.microsoft.com/office/drawing/2014/main" val="3223831989"/>
                  </a:ext>
                </a:extLst>
              </a:tr>
              <a:tr h="630346">
                <a:tc>
                  <a:txBody>
                    <a:bodyPr/>
                    <a:lstStyle/>
                    <a:p>
                      <a:pPr algn="ctr"/>
                      <a:r>
                        <a:rPr lang="en-CA" dirty="0"/>
                        <a:t>F1 Score </a:t>
                      </a:r>
                    </a:p>
                  </a:txBody>
                  <a:tcPr/>
                </a:tc>
                <a:tc>
                  <a:txBody>
                    <a:bodyPr/>
                    <a:lstStyle/>
                    <a:p>
                      <a:pPr algn="ctr"/>
                      <a:r>
                        <a:rPr lang="en-CA" dirty="0"/>
                        <a:t>98%</a:t>
                      </a:r>
                    </a:p>
                  </a:txBody>
                  <a:tcPr/>
                </a:tc>
                <a:tc>
                  <a:txBody>
                    <a:bodyPr/>
                    <a:lstStyle/>
                    <a:p>
                      <a:pPr algn="ctr"/>
                      <a:r>
                        <a:rPr lang="en-CA" dirty="0"/>
                        <a:t>97%</a:t>
                      </a:r>
                    </a:p>
                  </a:txBody>
                  <a:tcPr/>
                </a:tc>
                <a:extLst>
                  <a:ext uri="{0D108BD9-81ED-4DB2-BD59-A6C34878D82A}">
                    <a16:rowId xmlns:a16="http://schemas.microsoft.com/office/drawing/2014/main" val="3482827234"/>
                  </a:ext>
                </a:extLst>
              </a:tr>
              <a:tr h="630346">
                <a:tc>
                  <a:txBody>
                    <a:bodyPr/>
                    <a:lstStyle/>
                    <a:p>
                      <a:pPr algn="ctr"/>
                      <a:r>
                        <a:rPr lang="en-CA" dirty="0"/>
                        <a:t>Accuracy</a:t>
                      </a:r>
                    </a:p>
                  </a:txBody>
                  <a:tcPr/>
                </a:tc>
                <a:tc>
                  <a:txBody>
                    <a:bodyPr/>
                    <a:lstStyle/>
                    <a:p>
                      <a:pPr algn="ctr"/>
                      <a:r>
                        <a:rPr lang="en-CA" dirty="0"/>
                        <a:t>99%</a:t>
                      </a:r>
                    </a:p>
                  </a:txBody>
                  <a:tcPr/>
                </a:tc>
                <a:tc>
                  <a:txBody>
                    <a:bodyPr/>
                    <a:lstStyle/>
                    <a:p>
                      <a:pPr algn="ctr"/>
                      <a:r>
                        <a:rPr lang="en-CA" dirty="0"/>
                        <a:t>97%</a:t>
                      </a:r>
                    </a:p>
                  </a:txBody>
                  <a:tcPr/>
                </a:tc>
                <a:extLst>
                  <a:ext uri="{0D108BD9-81ED-4DB2-BD59-A6C34878D82A}">
                    <a16:rowId xmlns:a16="http://schemas.microsoft.com/office/drawing/2014/main" val="3832119447"/>
                  </a:ext>
                </a:extLst>
              </a:tr>
              <a:tr h="630346">
                <a:tc>
                  <a:txBody>
                    <a:bodyPr/>
                    <a:lstStyle/>
                    <a:p>
                      <a:pPr algn="ctr"/>
                      <a:r>
                        <a:rPr lang="en-CA" dirty="0"/>
                        <a:t>Confusion Matrix</a:t>
                      </a:r>
                    </a:p>
                  </a:txBody>
                  <a:tcPr/>
                </a:tc>
                <a:tc>
                  <a:txBody>
                    <a:bodyPr/>
                    <a:lstStyle/>
                    <a:p>
                      <a:r>
                        <a:rPr lang="en-CA" dirty="0"/>
                        <a:t>2 False Negative, 0 False Positive</a:t>
                      </a:r>
                    </a:p>
                  </a:txBody>
                  <a:tcPr/>
                </a:tc>
                <a:tc>
                  <a:txBody>
                    <a:bodyPr/>
                    <a:lstStyle/>
                    <a:p>
                      <a:r>
                        <a:rPr lang="en-CA" dirty="0"/>
                        <a:t>1 False Negative, 3 False Positive</a:t>
                      </a:r>
                    </a:p>
                  </a:txBody>
                  <a:tcPr/>
                </a:tc>
                <a:extLst>
                  <a:ext uri="{0D108BD9-81ED-4DB2-BD59-A6C34878D82A}">
                    <a16:rowId xmlns:a16="http://schemas.microsoft.com/office/drawing/2014/main" val="1215805345"/>
                  </a:ext>
                </a:extLst>
              </a:tr>
            </a:tbl>
          </a:graphicData>
        </a:graphic>
      </p:graphicFrame>
    </p:spTree>
    <p:extLst>
      <p:ext uri="{BB962C8B-B14F-4D97-AF65-F5344CB8AC3E}">
        <p14:creationId xmlns:p14="http://schemas.microsoft.com/office/powerpoint/2010/main" val="113275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08028-70ED-423A-9CF3-B2E6EB861ADF}"/>
              </a:ext>
            </a:extLst>
          </p:cNvPr>
          <p:cNvSpPr>
            <a:spLocks noGrp="1"/>
          </p:cNvSpPr>
          <p:nvPr>
            <p:ph idx="1"/>
          </p:nvPr>
        </p:nvSpPr>
        <p:spPr>
          <a:xfrm>
            <a:off x="361561" y="1324949"/>
            <a:ext cx="11282266" cy="5775648"/>
          </a:xfrm>
        </p:spPr>
        <p:txBody>
          <a:bodyPr>
            <a:norm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There are 2 classes categorized as </a:t>
            </a:r>
            <a:r>
              <a:rPr lang="en-US" sz="1800" b="1" i="0" dirty="0">
                <a:solidFill>
                  <a:srgbClr val="000000"/>
                </a:solidFill>
                <a:effectLst/>
                <a:latin typeface="Times New Roman" panose="02020603050405020304" pitchFamily="18" charset="0"/>
                <a:cs typeface="Times New Roman" panose="02020603050405020304" pitchFamily="18" charset="0"/>
              </a:rPr>
              <a:t>“2” for a benign cancer </a:t>
            </a:r>
            <a:r>
              <a:rPr lang="en-US" sz="1800" b="0" i="0" dirty="0">
                <a:solidFill>
                  <a:srgbClr val="000000"/>
                </a:solidFill>
                <a:effectLst/>
                <a:latin typeface="Times New Roman" panose="02020603050405020304" pitchFamily="18" charset="0"/>
                <a:cs typeface="Times New Roman" panose="02020603050405020304" pitchFamily="18" charset="0"/>
              </a:rPr>
              <a:t>and </a:t>
            </a:r>
            <a:r>
              <a:rPr lang="en-US" sz="1800" b="1" i="0" dirty="0">
                <a:solidFill>
                  <a:srgbClr val="000000"/>
                </a:solidFill>
                <a:effectLst/>
                <a:latin typeface="Times New Roman" panose="02020603050405020304" pitchFamily="18" charset="0"/>
                <a:cs typeface="Times New Roman" panose="02020603050405020304" pitchFamily="18" charset="0"/>
              </a:rPr>
              <a:t>“4” for a “malignant” cancer</a:t>
            </a:r>
            <a:r>
              <a:rPr lang="en-US" sz="1800" b="0" i="0" dirty="0">
                <a:solidFill>
                  <a:srgbClr val="000000"/>
                </a:solidFill>
                <a:effectLst/>
                <a:latin typeface="Times New Roman" panose="02020603050405020304" pitchFamily="18" charset="0"/>
                <a:cs typeface="Times New Roman" panose="02020603050405020304" pitchFamily="18" charset="0"/>
              </a:rPr>
              <a:t>. The SVM model took a train size of 0.8 and a test size of 0.2 to run the model on. </a:t>
            </a:r>
          </a:p>
          <a:p>
            <a:pPr marL="0" indent="0" algn="l">
              <a:buNone/>
            </a:pPr>
            <a:r>
              <a:rPr lang="en-US" sz="1800" b="1" i="0" dirty="0">
                <a:solidFill>
                  <a:srgbClr val="000000"/>
                </a:solidFill>
                <a:effectLst/>
                <a:latin typeface="Times New Roman" panose="02020603050405020304" pitchFamily="18" charset="0"/>
                <a:cs typeface="Times New Roman" panose="02020603050405020304" pitchFamily="18" charset="0"/>
              </a:rPr>
              <a:t>The final algorithm of the SVM model showed the following results:</a:t>
            </a:r>
          </a:p>
          <a:p>
            <a:pPr algn="l"/>
            <a:r>
              <a:rPr lang="en-US" sz="1800" b="1" i="0" dirty="0">
                <a:solidFill>
                  <a:srgbClr val="000000"/>
                </a:solidFill>
                <a:effectLst/>
                <a:latin typeface="Times New Roman" panose="02020603050405020304" pitchFamily="18" charset="0"/>
                <a:cs typeface="Times New Roman" panose="02020603050405020304" pitchFamily="18" charset="0"/>
              </a:rPr>
              <a:t>Accuracy</a:t>
            </a:r>
            <a:r>
              <a:rPr lang="en-US" sz="1800" b="0" i="0" dirty="0">
                <a:solidFill>
                  <a:srgbClr val="000000"/>
                </a:solidFill>
                <a:effectLst/>
                <a:latin typeface="Times New Roman" panose="02020603050405020304" pitchFamily="18" charset="0"/>
                <a:cs typeface="Times New Roman" panose="02020603050405020304" pitchFamily="18" charset="0"/>
              </a:rPr>
              <a:t>: Accuracy is the ratio of correct predictions to total predictions made. In SVM model, accuracy was 99%.</a:t>
            </a:r>
          </a:p>
          <a:p>
            <a:pPr algn="l"/>
            <a:r>
              <a:rPr lang="en-US" sz="1800" b="1" i="0" dirty="0">
                <a:solidFill>
                  <a:srgbClr val="000000"/>
                </a:solidFill>
                <a:effectLst/>
                <a:latin typeface="Times New Roman" panose="02020603050405020304" pitchFamily="18" charset="0"/>
                <a:cs typeface="Times New Roman" panose="02020603050405020304" pitchFamily="18" charset="0"/>
              </a:rPr>
              <a:t>Precision</a:t>
            </a:r>
            <a:r>
              <a:rPr lang="en-US" sz="1800" b="0" i="0" dirty="0">
                <a:solidFill>
                  <a:srgbClr val="000000"/>
                </a:solidFill>
                <a:effectLst/>
                <a:latin typeface="Times New Roman" panose="02020603050405020304" pitchFamily="18" charset="0"/>
                <a:cs typeface="Times New Roman" panose="02020603050405020304" pitchFamily="18" charset="0"/>
              </a:rPr>
              <a:t>: Precision is how accurate your model is . In SVM model, 98% of Class 2 benign cancers were correctly predicted, and 100% of Class 4 malignant cancers were correctly predicted. Overall precision is 99%.</a:t>
            </a:r>
          </a:p>
          <a:p>
            <a:pPr algn="l"/>
            <a:r>
              <a:rPr lang="en-US" sz="1800" b="1" i="0" dirty="0">
                <a:solidFill>
                  <a:srgbClr val="000000"/>
                </a:solidFill>
                <a:effectLst/>
                <a:latin typeface="Times New Roman" panose="02020603050405020304" pitchFamily="18" charset="0"/>
                <a:cs typeface="Times New Roman" panose="02020603050405020304" pitchFamily="18" charset="0"/>
              </a:rPr>
              <a:t>Recall:</a:t>
            </a:r>
            <a:r>
              <a:rPr lang="en-US" sz="1800" b="0" i="0" dirty="0">
                <a:solidFill>
                  <a:srgbClr val="000000"/>
                </a:solidFill>
                <a:effectLst/>
                <a:latin typeface="Times New Roman" panose="02020603050405020304" pitchFamily="18" charset="0"/>
                <a:cs typeface="Times New Roman" panose="02020603050405020304" pitchFamily="18" charset="0"/>
              </a:rPr>
              <a:t> Recall is the ratio of correctly predicted positive observations to all observations in actual class. In SVM model, Class 2 benign cancer can be correctly predicted 100% of the time. Class 4 malignant cancers can be correctly predicted 96% of the time. Overall recall is 98%</a:t>
            </a:r>
          </a:p>
          <a:p>
            <a:pPr algn="l"/>
            <a:r>
              <a:rPr lang="en-US" sz="1800" b="1" i="0" dirty="0">
                <a:solidFill>
                  <a:srgbClr val="000000"/>
                </a:solidFill>
                <a:effectLst/>
                <a:latin typeface="Times New Roman" panose="02020603050405020304" pitchFamily="18" charset="0"/>
                <a:cs typeface="Times New Roman" panose="02020603050405020304" pitchFamily="18" charset="0"/>
              </a:rPr>
              <a:t>F1 score:</a:t>
            </a:r>
            <a:r>
              <a:rPr lang="en-US" sz="1800" b="0" i="0" dirty="0">
                <a:solidFill>
                  <a:srgbClr val="000000"/>
                </a:solidFill>
                <a:effectLst/>
                <a:latin typeface="Times New Roman" panose="02020603050405020304" pitchFamily="18" charset="0"/>
                <a:cs typeface="Times New Roman" panose="02020603050405020304" pitchFamily="18" charset="0"/>
              </a:rPr>
              <a:t> F1 Score is the weighted average of Precision and Recall. In SVM model case, 98% is the F1 score. </a:t>
            </a:r>
          </a:p>
          <a:p>
            <a:pPr algn="l"/>
            <a:r>
              <a:rPr lang="en-US" sz="1800" b="0" i="0" dirty="0">
                <a:solidFill>
                  <a:srgbClr val="000000"/>
                </a:solidFill>
                <a:effectLst/>
                <a:latin typeface="Times New Roman" panose="02020603050405020304" pitchFamily="18" charset="0"/>
                <a:cs typeface="Times New Roman" panose="02020603050405020304" pitchFamily="18" charset="0"/>
              </a:rPr>
              <a:t>The confusion matrix </a:t>
            </a:r>
            <a:r>
              <a:rPr lang="en-US" sz="1800" dirty="0">
                <a:solidFill>
                  <a:srgbClr val="000000"/>
                </a:solidFill>
                <a:latin typeface="Times New Roman" panose="02020603050405020304" pitchFamily="18" charset="0"/>
                <a:cs typeface="Times New Roman" panose="02020603050405020304" pitchFamily="18" charset="0"/>
              </a:rPr>
              <a:t>shows that SVM Algorithm </a:t>
            </a:r>
            <a:r>
              <a:rPr lang="en-US" sz="1800" b="0" i="0" dirty="0">
                <a:solidFill>
                  <a:srgbClr val="000000"/>
                </a:solidFill>
                <a:effectLst/>
                <a:latin typeface="Times New Roman" panose="02020603050405020304" pitchFamily="18" charset="0"/>
                <a:cs typeface="Times New Roman" panose="02020603050405020304" pitchFamily="18" charset="0"/>
              </a:rPr>
              <a:t>misclassified two cancer tumors out of 137 tumor test data the SVM Algorithm was predicted on.</a:t>
            </a:r>
          </a:p>
          <a:p>
            <a:endParaRPr lang="en-CA" dirty="0"/>
          </a:p>
        </p:txBody>
      </p:sp>
      <p:sp>
        <p:nvSpPr>
          <p:cNvPr id="4" name="TextBox 3">
            <a:extLst>
              <a:ext uri="{FF2B5EF4-FFF2-40B4-BE49-F238E27FC236}">
                <a16:creationId xmlns:a16="http://schemas.microsoft.com/office/drawing/2014/main" id="{33FF51CE-9F16-4FE0-B25B-F4D09E1E01BE}"/>
              </a:ext>
            </a:extLst>
          </p:cNvPr>
          <p:cNvSpPr txBox="1"/>
          <p:nvPr/>
        </p:nvSpPr>
        <p:spPr>
          <a:xfrm>
            <a:off x="3059068" y="531845"/>
            <a:ext cx="5114548" cy="461665"/>
          </a:xfrm>
          <a:prstGeom prst="rect">
            <a:avLst/>
          </a:prstGeom>
          <a:noFill/>
        </p:spPr>
        <p:txBody>
          <a:bodyPr wrap="square" rtlCol="0">
            <a:spAutoFit/>
          </a:bodyPr>
          <a:lstStyle/>
          <a:p>
            <a:pPr algn="ctr"/>
            <a:r>
              <a:rPr lang="en-CA" sz="2400" b="1" dirty="0">
                <a:latin typeface="Times New Roman" panose="02020603050405020304" pitchFamily="18" charset="0"/>
                <a:cs typeface="Times New Roman" panose="02020603050405020304" pitchFamily="18" charset="0"/>
              </a:rPr>
              <a:t>SVM Model Insights from Findings</a:t>
            </a:r>
          </a:p>
        </p:txBody>
      </p:sp>
    </p:spTree>
    <p:extLst>
      <p:ext uri="{BB962C8B-B14F-4D97-AF65-F5344CB8AC3E}">
        <p14:creationId xmlns:p14="http://schemas.microsoft.com/office/powerpoint/2010/main" val="3396322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1916</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Lato</vt:lpstr>
      <vt:lpstr>Times New Roman</vt:lpstr>
      <vt:lpstr>Office Theme</vt:lpstr>
      <vt:lpstr>Cancer  Data Analysis: SVM and Naïve Bayes Model</vt:lpstr>
      <vt:lpstr>Analysis Methods Description: SVM Algorithm</vt:lpstr>
      <vt:lpstr>Most Popular SVM Kernels </vt:lpstr>
      <vt:lpstr>SVM  Algorithm Parameters used for Cancer Data </vt:lpstr>
      <vt:lpstr>Analysis Methods Description: Naïve Bayes Algorithm </vt:lpstr>
      <vt:lpstr>Types of Naïve Bayes Algorithms</vt:lpstr>
      <vt:lpstr>Naïve Bayes  Algorithm Parameters used for Cancer Data</vt:lpstr>
      <vt:lpstr>Evaluation Table For both Models</vt:lpstr>
      <vt:lpstr>PowerPoint Presentation</vt:lpstr>
      <vt:lpstr>Naïve Bayes Insights from Findings </vt:lpstr>
      <vt:lpstr>Ways to Improve SVM Algorithm: SVM Hyperparameter tuning using GridSearchCV</vt:lpstr>
      <vt:lpstr>Results SVM Algorithm: SVM Hyperparameter tuning using GridSearchCV</vt:lpstr>
      <vt:lpstr>Recommendation and Justification for Mr. John to use for Analysis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Srilasya Garigipaty</dc:creator>
  <cp:lastModifiedBy>Srilasya Garigipaty</cp:lastModifiedBy>
  <cp:revision>40</cp:revision>
  <dcterms:created xsi:type="dcterms:W3CDTF">2021-03-15T16:37:07Z</dcterms:created>
  <dcterms:modified xsi:type="dcterms:W3CDTF">2021-03-16T19:42:42Z</dcterms:modified>
</cp:coreProperties>
</file>