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575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952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916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51020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4/10/2021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19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1323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1090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718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9582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81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4/10/2021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40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4/10/2021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9710918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17/09/understaing-support-vector-machine-example-code/" TargetMode="External"/><Relationship Id="rId2" Type="http://schemas.openxmlformats.org/officeDocument/2006/relationships/hyperlink" Target="https://medium.com/analytics-vidhya/how-to-improve-naive-bayes-9fa698e14cb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E114-5CD9-4BB5-B16C-DF64AAE125B5}"/>
              </a:ext>
            </a:extLst>
          </p:cNvPr>
          <p:cNvSpPr>
            <a:spLocks noGrp="1"/>
          </p:cNvSpPr>
          <p:nvPr>
            <p:ph type="ctrTitle" idx="4294967295"/>
          </p:nvPr>
        </p:nvSpPr>
        <p:spPr>
          <a:xfrm>
            <a:off x="4286775" y="537463"/>
            <a:ext cx="8500844" cy="3103562"/>
          </a:xfrm>
        </p:spPr>
        <p:txBody>
          <a:bodyPr>
            <a:normAutofit/>
          </a:bodyPr>
          <a:lstStyle/>
          <a:p>
            <a:pPr algn="ctr">
              <a:lnSpc>
                <a:spcPct val="200000"/>
              </a:lnSpc>
            </a:pPr>
            <a:r>
              <a:rPr lang="en-CA" sz="2400" b="1" dirty="0">
                <a:latin typeface="Times New Roman" panose="02020603050405020304" pitchFamily="18" charset="0"/>
                <a:cs typeface="Times New Roman" panose="02020603050405020304" pitchFamily="18" charset="0"/>
              </a:rPr>
              <a:t>Srilasya Garigipaty</a:t>
            </a:r>
            <a:br>
              <a:rPr lang="en-CA" sz="2400" b="1" dirty="0">
                <a:latin typeface="Times New Roman" panose="02020603050405020304" pitchFamily="18" charset="0"/>
                <a:cs typeface="Times New Roman" panose="02020603050405020304" pitchFamily="18" charset="0"/>
              </a:rPr>
            </a:br>
            <a:r>
              <a:rPr lang="en-CA" sz="2400" b="1" dirty="0">
                <a:latin typeface="Times New Roman" panose="02020603050405020304" pitchFamily="18" charset="0"/>
                <a:cs typeface="Times New Roman" panose="02020603050405020304" pitchFamily="18" charset="0"/>
              </a:rPr>
              <a:t>Student # 100822953</a:t>
            </a:r>
            <a:br>
              <a:rPr lang="en-CA" sz="2400" b="1" dirty="0">
                <a:latin typeface="Times New Roman" panose="02020603050405020304" pitchFamily="18" charset="0"/>
                <a:cs typeface="Times New Roman" panose="02020603050405020304" pitchFamily="18" charset="0"/>
              </a:rPr>
            </a:br>
            <a:r>
              <a:rPr lang="en-CA" sz="2400" b="1" dirty="0">
                <a:latin typeface="Times New Roman" panose="02020603050405020304" pitchFamily="18" charset="0"/>
                <a:cs typeface="Times New Roman" panose="02020603050405020304" pitchFamily="18" charset="0"/>
              </a:rPr>
              <a:t>Final Project-DATA 1200</a:t>
            </a:r>
          </a:p>
        </p:txBody>
      </p:sp>
      <p:pic>
        <p:nvPicPr>
          <p:cNvPr id="5" name="Picture 4">
            <a:extLst>
              <a:ext uri="{FF2B5EF4-FFF2-40B4-BE49-F238E27FC236}">
                <a16:creationId xmlns:a16="http://schemas.microsoft.com/office/drawing/2014/main" id="{61901139-A5CA-44B9-AC2C-6BCBFACC8A5F}"/>
              </a:ext>
            </a:extLst>
          </p:cNvPr>
          <p:cNvPicPr>
            <a:picLocks noChangeAspect="1"/>
          </p:cNvPicPr>
          <p:nvPr/>
        </p:nvPicPr>
        <p:blipFill rotWithShape="1">
          <a:blip r:embed="rId2"/>
          <a:srcRect l="12162" r="33609"/>
          <a:stretch/>
        </p:blipFill>
        <p:spPr>
          <a:xfrm>
            <a:off x="-511708" y="-243271"/>
            <a:ext cx="3863955" cy="6857989"/>
          </a:xfrm>
          <a:prstGeom prst="rect">
            <a:avLst/>
          </a:prstGeom>
        </p:spPr>
      </p:pic>
    </p:spTree>
    <p:extLst>
      <p:ext uri="{BB962C8B-B14F-4D97-AF65-F5344CB8AC3E}">
        <p14:creationId xmlns:p14="http://schemas.microsoft.com/office/powerpoint/2010/main" val="29836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1E9AF-C665-45E1-B8A5-87843207BA7B}"/>
              </a:ext>
            </a:extLst>
          </p:cNvPr>
          <p:cNvSpPr txBox="1"/>
          <p:nvPr/>
        </p:nvSpPr>
        <p:spPr>
          <a:xfrm>
            <a:off x="2634142" y="278905"/>
            <a:ext cx="7071919" cy="461665"/>
          </a:xfrm>
          <a:prstGeom prst="rect">
            <a:avLst/>
          </a:prstGeom>
          <a:noFill/>
        </p:spPr>
        <p:txBody>
          <a:bodyPr wrap="square">
            <a:spAutoFit/>
          </a:bodyPr>
          <a:lstStyle/>
          <a:p>
            <a:r>
              <a:rPr lang="en-CA" sz="2400" b="1" dirty="0">
                <a:latin typeface="Times New Roman" panose="02020603050405020304" pitchFamily="18" charset="0"/>
                <a:cs typeface="Times New Roman" panose="02020603050405020304" pitchFamily="18" charset="0"/>
              </a:rPr>
              <a:t>Some Insights on Basic Statistics of the Dataset</a:t>
            </a:r>
          </a:p>
        </p:txBody>
      </p:sp>
      <p:sp>
        <p:nvSpPr>
          <p:cNvPr id="2" name="TextBox 1">
            <a:extLst>
              <a:ext uri="{FF2B5EF4-FFF2-40B4-BE49-F238E27FC236}">
                <a16:creationId xmlns:a16="http://schemas.microsoft.com/office/drawing/2014/main" id="{C7101614-661C-4BF5-965B-553883D3E91B}"/>
              </a:ext>
            </a:extLst>
          </p:cNvPr>
          <p:cNvSpPr txBox="1"/>
          <p:nvPr/>
        </p:nvSpPr>
        <p:spPr>
          <a:xfrm>
            <a:off x="147238" y="1023727"/>
            <a:ext cx="11298089" cy="5324535"/>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Correlation ranges from -1 to 1.A negative correlation indicates that as one variable goes up, the other goes down. A correlation of 0 means that two variables are not related at all. A correlation of 1 is perfect correlation, and means that as the ﬁrst variable changes, the second changes in the same direction, though not necessarily by the same amount.</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From the correlation function on python code, it was noted that the independent  variable “concavepoints_worst” has the most correlation with the dependent variable “diagnosis” at 0.79. The second highest independent variable that is correlated with the dependent variable “diagnosis” is “</a:t>
            </a:r>
            <a:r>
              <a:rPr lang="en-CA" sz="1200" i="0" dirty="0">
                <a:solidFill>
                  <a:srgbClr val="000000"/>
                </a:solidFill>
                <a:effectLst/>
                <a:latin typeface="Times New Roman" panose="02020603050405020304" pitchFamily="18" charset="0"/>
                <a:cs typeface="Times New Roman" panose="02020603050405020304" pitchFamily="18" charset="0"/>
              </a:rPr>
              <a:t>perimeter_worst” at 0.78. Changes in these two variables will have a large effect on the “diagnosis” that the cancer tumor is either “Malignant” or “Benign”.</a:t>
            </a:r>
          </a:p>
          <a:p>
            <a:pPr marL="171450" indent="-171450">
              <a:buFont typeface="Arial" panose="020B0604020202020204" pitchFamily="34" charset="0"/>
              <a:buChar char="•"/>
            </a:pPr>
            <a:endParaRPr lang="en-CA" sz="1200" i="0" dirty="0">
              <a:solidFill>
                <a:srgbClr val="00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mean  is defined as the mathematical average of the data.  The mean, maximum values, and minimum values insight will tell how much the variability is affecting the independent variables and what effect this might have on th</a:t>
            </a:r>
            <a:r>
              <a:rPr lang="en-US" sz="1200" dirty="0">
                <a:solidFill>
                  <a:srgbClr val="000000"/>
                </a:solidFill>
                <a:latin typeface="Times New Roman" panose="02020603050405020304" pitchFamily="18" charset="0"/>
                <a:cs typeface="Times New Roman" panose="02020603050405020304" pitchFamily="18" charset="0"/>
              </a:rPr>
              <a:t>e dependent variable.</a:t>
            </a:r>
            <a:r>
              <a:rPr lang="en-CA" sz="1200" dirty="0">
                <a:solidFill>
                  <a:srgbClr val="000000"/>
                </a:solidFill>
                <a:latin typeface="Times New Roman" panose="02020603050405020304" pitchFamily="18" charset="0"/>
                <a:cs typeface="Times New Roman" panose="02020603050405020304" pitchFamily="18" charset="0"/>
              </a:rPr>
              <a:t>The mean of “</a:t>
            </a:r>
            <a:r>
              <a:rPr lang="en-CA" sz="1200" dirty="0">
                <a:latin typeface="Times New Roman" panose="02020603050405020304" pitchFamily="18" charset="0"/>
                <a:cs typeface="Times New Roman" panose="02020603050405020304" pitchFamily="18" charset="0"/>
              </a:rPr>
              <a:t>concavepoints_worst” is 0.11 and the mean of “perimeter_ worst” is 107.26.</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The maximum value of  “perimeter_worst” is 251.2 and the minimum value  is 50.4.  The maximum value of “concavepoints_worst” is 0.29 and the minimum is 0.</a:t>
            </a:r>
            <a:r>
              <a:rPr lang="en-US" sz="1200" b="0" i="0" dirty="0">
                <a:solidFill>
                  <a:srgbClr val="000000"/>
                </a:solidFill>
                <a:effectLst/>
                <a:latin typeface="Times New Roman" panose="02020603050405020304" pitchFamily="18" charset="0"/>
                <a:cs typeface="Times New Roman" panose="02020603050405020304" pitchFamily="18" charset="0"/>
              </a:rPr>
              <a:t> This indicates that there is a high variability of “perimeter_worst” points within the dataset. When building a machine learning model , statistics is important to consider. The mean, maximum values, and minimum values insight will tell how much the variability is affecting the diagnosis of the cancer tumor, and what kinds of differences are there between the cancer diagnosis and the wide range of “perimeter_worst” values. The higher the “perimeter_worst” value, the more likely a cancer is to be classified as “Malignant”.</a:t>
            </a:r>
            <a:r>
              <a:rPr lang="en-US" sz="1200" dirty="0">
                <a:solidFill>
                  <a:srgbClr val="000000"/>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US" sz="1200" dirty="0">
              <a:solidFill>
                <a:srgbClr val="0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0000"/>
                </a:solidFill>
                <a:latin typeface="Times New Roman" panose="02020603050405020304" pitchFamily="18" charset="0"/>
                <a:cs typeface="Times New Roman" panose="02020603050405020304" pitchFamily="18" charset="0"/>
              </a:rPr>
              <a:t>The </a:t>
            </a:r>
            <a:r>
              <a:rPr lang="en-CA" sz="1200" dirty="0">
                <a:latin typeface="Times New Roman" panose="02020603050405020304" pitchFamily="18" charset="0"/>
                <a:cs typeface="Times New Roman" panose="02020603050405020304" pitchFamily="18" charset="0"/>
              </a:rPr>
              <a:t>“concavepoints_worst”  variable has less variability compared to ““perimeter_worst”  as it is noted that minimum and maximum values are closer together. The variability in “concavepoints_worst”  may have little effect on the cancer diagnosis. The higher the “concavepoints_worst” value, the more likely a cancer is to be classified as “Malignant”.</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 Standard Deviation describes the spread of the observation from the mean. A high standard deviation indicates that the values are spread over a wide range. A low standard deviation indicates that the values are closer to the mean(average) value. </a:t>
            </a:r>
          </a:p>
          <a:p>
            <a:pPr marL="171450" indent="-171450">
              <a:buFont typeface="Arial" panose="020B0604020202020204" pitchFamily="34" charset="0"/>
              <a:buChar char="•"/>
            </a:pP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standard deviation for</a:t>
            </a:r>
            <a:r>
              <a:rPr lang="en-CA" sz="1200" dirty="0">
                <a:latin typeface="Times New Roman" panose="02020603050405020304" pitchFamily="18" charset="0"/>
                <a:cs typeface="Times New Roman" panose="02020603050405020304" pitchFamily="18" charset="0"/>
              </a:rPr>
              <a:t> “perimeter_worst”</a:t>
            </a:r>
            <a:r>
              <a:rPr lang="en-US" sz="1200" b="0" i="0" dirty="0">
                <a:solidFill>
                  <a:srgbClr val="000000"/>
                </a:solidFill>
                <a:effectLst/>
                <a:latin typeface="Times New Roman" panose="02020603050405020304" pitchFamily="18" charset="0"/>
                <a:cs typeface="Times New Roman" panose="02020603050405020304" pitchFamily="18" charset="0"/>
              </a:rPr>
              <a:t> variable is 33.6 which is far from the mean value of 107.26  indicating a large variation </a:t>
            </a:r>
            <a:r>
              <a:rPr lang="en-US" sz="1200" dirty="0">
                <a:solidFill>
                  <a:srgbClr val="000000"/>
                </a:solidFill>
                <a:latin typeface="Times New Roman" panose="02020603050405020304" pitchFamily="18" charset="0"/>
                <a:cs typeface="Times New Roman" panose="02020603050405020304" pitchFamily="18" charset="0"/>
              </a:rPr>
              <a:t>in the variable and further exploring shows this variable has a lot of high and low values in different ranges.</a:t>
            </a:r>
          </a:p>
          <a:p>
            <a:pPr marL="171450" indent="-171450">
              <a:buFont typeface="Arial" panose="020B0604020202020204" pitchFamily="34" charset="0"/>
              <a:buChar char="•"/>
            </a:pPr>
            <a:endParaRPr lang="en-US" sz="1200" dirty="0">
              <a:solidFill>
                <a:srgbClr val="0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standard deviation for</a:t>
            </a:r>
            <a:r>
              <a:rPr lang="en-CA" sz="1200" dirty="0">
                <a:latin typeface="Times New Roman" panose="02020603050405020304" pitchFamily="18" charset="0"/>
                <a:cs typeface="Times New Roman" panose="02020603050405020304" pitchFamily="18" charset="0"/>
              </a:rPr>
              <a:t> “concavepoints_worst” </a:t>
            </a:r>
            <a:r>
              <a:rPr lang="en-US" sz="1200" b="0" i="0" dirty="0">
                <a:solidFill>
                  <a:srgbClr val="000000"/>
                </a:solidFill>
                <a:effectLst/>
                <a:latin typeface="Times New Roman" panose="02020603050405020304" pitchFamily="18" charset="0"/>
                <a:cs typeface="Times New Roman" panose="02020603050405020304" pitchFamily="18" charset="0"/>
              </a:rPr>
              <a:t>variable is 0.06  which is not very far from the mean value of 0.11  indicating a small variation </a:t>
            </a:r>
            <a:r>
              <a:rPr lang="en-US" sz="1200" dirty="0">
                <a:solidFill>
                  <a:srgbClr val="000000"/>
                </a:solidFill>
                <a:latin typeface="Times New Roman" panose="02020603050405020304" pitchFamily="18" charset="0"/>
                <a:cs typeface="Times New Roman" panose="02020603050405020304" pitchFamily="18" charset="0"/>
              </a:rPr>
              <a:t>in the variable and further exploring shows this variable has values within close distance of each other.</a:t>
            </a:r>
          </a:p>
          <a:p>
            <a:endParaRPr lang="en-US" sz="1400" dirty="0">
              <a:solidFill>
                <a:srgbClr val="000000"/>
              </a:solidFill>
              <a:latin typeface="Helvetica Neue"/>
            </a:endParaRPr>
          </a:p>
          <a:p>
            <a:endParaRPr lang="en-CA"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84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F7A50-21E6-4084-8116-01A6B2695388}"/>
              </a:ext>
            </a:extLst>
          </p:cNvPr>
          <p:cNvSpPr txBox="1"/>
          <p:nvPr/>
        </p:nvSpPr>
        <p:spPr>
          <a:xfrm>
            <a:off x="2612572" y="65314"/>
            <a:ext cx="7579639"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SVM, Naïve Bayes, and Decision Tree Algorithm Results</a:t>
            </a:r>
          </a:p>
        </p:txBody>
      </p:sp>
      <p:sp>
        <p:nvSpPr>
          <p:cNvPr id="3" name="TextBox 2">
            <a:extLst>
              <a:ext uri="{FF2B5EF4-FFF2-40B4-BE49-F238E27FC236}">
                <a16:creationId xmlns:a16="http://schemas.microsoft.com/office/drawing/2014/main" id="{E5AF483E-D754-451A-8DCA-52A9107EA09E}"/>
              </a:ext>
            </a:extLst>
          </p:cNvPr>
          <p:cNvSpPr txBox="1"/>
          <p:nvPr/>
        </p:nvSpPr>
        <p:spPr>
          <a:xfrm>
            <a:off x="251927" y="905069"/>
            <a:ext cx="5089855"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SVM Confusion Matrix and Classification Report</a:t>
            </a:r>
          </a:p>
        </p:txBody>
      </p:sp>
      <p:sp>
        <p:nvSpPr>
          <p:cNvPr id="4" name="TextBox 3">
            <a:extLst>
              <a:ext uri="{FF2B5EF4-FFF2-40B4-BE49-F238E27FC236}">
                <a16:creationId xmlns:a16="http://schemas.microsoft.com/office/drawing/2014/main" id="{F719159D-2D36-4864-A821-2EA0F4AE0C5F}"/>
              </a:ext>
            </a:extLst>
          </p:cNvPr>
          <p:cNvSpPr txBox="1"/>
          <p:nvPr/>
        </p:nvSpPr>
        <p:spPr>
          <a:xfrm>
            <a:off x="5640391" y="905069"/>
            <a:ext cx="5775940"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Naïve Bayes Confusion Matrix and Classification Report</a:t>
            </a:r>
          </a:p>
        </p:txBody>
      </p:sp>
      <p:sp>
        <p:nvSpPr>
          <p:cNvPr id="5" name="TextBox 4">
            <a:extLst>
              <a:ext uri="{FF2B5EF4-FFF2-40B4-BE49-F238E27FC236}">
                <a16:creationId xmlns:a16="http://schemas.microsoft.com/office/drawing/2014/main" id="{A638FCD3-1656-4959-BBE5-66F08936DE5E}"/>
              </a:ext>
            </a:extLst>
          </p:cNvPr>
          <p:cNvSpPr txBox="1"/>
          <p:nvPr/>
        </p:nvSpPr>
        <p:spPr>
          <a:xfrm>
            <a:off x="3116424" y="3860155"/>
            <a:ext cx="5904373"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Decision Tree Confusion Matrix and Classification Report</a:t>
            </a:r>
          </a:p>
        </p:txBody>
      </p:sp>
      <p:pic>
        <p:nvPicPr>
          <p:cNvPr id="7" name="Picture 6">
            <a:extLst>
              <a:ext uri="{FF2B5EF4-FFF2-40B4-BE49-F238E27FC236}">
                <a16:creationId xmlns:a16="http://schemas.microsoft.com/office/drawing/2014/main" id="{131610DD-E2E5-4560-BC8F-4CF651804DF7}"/>
              </a:ext>
            </a:extLst>
          </p:cNvPr>
          <p:cNvPicPr>
            <a:picLocks noChangeAspect="1"/>
          </p:cNvPicPr>
          <p:nvPr/>
        </p:nvPicPr>
        <p:blipFill>
          <a:blip r:embed="rId2"/>
          <a:stretch>
            <a:fillRect/>
          </a:stretch>
        </p:blipFill>
        <p:spPr>
          <a:xfrm>
            <a:off x="180652" y="1364989"/>
            <a:ext cx="4730025" cy="2404578"/>
          </a:xfrm>
          <a:prstGeom prst="rect">
            <a:avLst/>
          </a:prstGeom>
        </p:spPr>
      </p:pic>
      <p:pic>
        <p:nvPicPr>
          <p:cNvPr id="9" name="Picture 8">
            <a:extLst>
              <a:ext uri="{FF2B5EF4-FFF2-40B4-BE49-F238E27FC236}">
                <a16:creationId xmlns:a16="http://schemas.microsoft.com/office/drawing/2014/main" id="{FA2E1FB5-207D-442B-B73B-AD16CA048DC6}"/>
              </a:ext>
            </a:extLst>
          </p:cNvPr>
          <p:cNvPicPr>
            <a:picLocks noChangeAspect="1"/>
          </p:cNvPicPr>
          <p:nvPr/>
        </p:nvPicPr>
        <p:blipFill>
          <a:blip r:embed="rId3"/>
          <a:stretch>
            <a:fillRect/>
          </a:stretch>
        </p:blipFill>
        <p:spPr>
          <a:xfrm>
            <a:off x="5834353" y="1364989"/>
            <a:ext cx="5381043" cy="2404578"/>
          </a:xfrm>
          <a:prstGeom prst="rect">
            <a:avLst/>
          </a:prstGeom>
        </p:spPr>
      </p:pic>
      <p:pic>
        <p:nvPicPr>
          <p:cNvPr id="11" name="Picture 10">
            <a:extLst>
              <a:ext uri="{FF2B5EF4-FFF2-40B4-BE49-F238E27FC236}">
                <a16:creationId xmlns:a16="http://schemas.microsoft.com/office/drawing/2014/main" id="{538DB6E2-4CD7-4D3A-A100-7006FD4863CA}"/>
              </a:ext>
            </a:extLst>
          </p:cNvPr>
          <p:cNvPicPr>
            <a:picLocks noChangeAspect="1"/>
          </p:cNvPicPr>
          <p:nvPr/>
        </p:nvPicPr>
        <p:blipFill>
          <a:blip r:embed="rId4"/>
          <a:stretch>
            <a:fillRect/>
          </a:stretch>
        </p:blipFill>
        <p:spPr>
          <a:xfrm>
            <a:off x="3116424" y="4229487"/>
            <a:ext cx="5061334" cy="2306993"/>
          </a:xfrm>
          <a:prstGeom prst="rect">
            <a:avLst/>
          </a:prstGeom>
        </p:spPr>
      </p:pic>
    </p:spTree>
    <p:extLst>
      <p:ext uri="{BB962C8B-B14F-4D97-AF65-F5344CB8AC3E}">
        <p14:creationId xmlns:p14="http://schemas.microsoft.com/office/powerpoint/2010/main" val="119646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F9238DE3-35F7-4EB3-832F-F024E2F23511}"/>
              </a:ext>
            </a:extLst>
          </p:cNvPr>
          <p:cNvGraphicFramePr>
            <a:graphicFrameLocks/>
          </p:cNvGraphicFramePr>
          <p:nvPr>
            <p:extLst>
              <p:ext uri="{D42A27DB-BD31-4B8C-83A1-F6EECF244321}">
                <p14:modId xmlns:p14="http://schemas.microsoft.com/office/powerpoint/2010/main" val="1377536086"/>
              </p:ext>
            </p:extLst>
          </p:nvPr>
        </p:nvGraphicFramePr>
        <p:xfrm>
          <a:off x="838202" y="1181812"/>
          <a:ext cx="10515596" cy="4066130"/>
        </p:xfrm>
        <a:graphic>
          <a:graphicData uri="http://schemas.openxmlformats.org/drawingml/2006/table">
            <a:tbl>
              <a:tblPr firstRow="1" bandRow="1">
                <a:tableStyleId>{5C22544A-7EE6-4342-B048-85BDC9FD1C3A}</a:tableStyleId>
              </a:tblPr>
              <a:tblGrid>
                <a:gridCol w="2625401">
                  <a:extLst>
                    <a:ext uri="{9D8B030D-6E8A-4147-A177-3AD203B41FA5}">
                      <a16:colId xmlns:a16="http://schemas.microsoft.com/office/drawing/2014/main" val="3318375254"/>
                    </a:ext>
                  </a:extLst>
                </a:gridCol>
                <a:gridCol w="2632397">
                  <a:extLst>
                    <a:ext uri="{9D8B030D-6E8A-4147-A177-3AD203B41FA5}">
                      <a16:colId xmlns:a16="http://schemas.microsoft.com/office/drawing/2014/main" val="1463666311"/>
                    </a:ext>
                  </a:extLst>
                </a:gridCol>
                <a:gridCol w="2628899">
                  <a:extLst>
                    <a:ext uri="{9D8B030D-6E8A-4147-A177-3AD203B41FA5}">
                      <a16:colId xmlns:a16="http://schemas.microsoft.com/office/drawing/2014/main" val="3913670148"/>
                    </a:ext>
                  </a:extLst>
                </a:gridCol>
                <a:gridCol w="2628899">
                  <a:extLst>
                    <a:ext uri="{9D8B030D-6E8A-4147-A177-3AD203B41FA5}">
                      <a16:colId xmlns:a16="http://schemas.microsoft.com/office/drawing/2014/main" val="1287866624"/>
                    </a:ext>
                  </a:extLst>
                </a:gridCol>
              </a:tblGrid>
              <a:tr h="630346">
                <a:tc>
                  <a:txBody>
                    <a:bodyPr/>
                    <a:lstStyle/>
                    <a:p>
                      <a:pPr algn="ctr"/>
                      <a:r>
                        <a:rPr lang="en-CA" dirty="0">
                          <a:latin typeface="Times New Roman" panose="02020603050405020304" pitchFamily="18" charset="0"/>
                          <a:cs typeface="Times New Roman" panose="02020603050405020304" pitchFamily="18" charset="0"/>
                        </a:rPr>
                        <a:t>Evaluation Metric </a:t>
                      </a:r>
                    </a:p>
                  </a:txBody>
                  <a:tcPr/>
                </a:tc>
                <a:tc>
                  <a:txBody>
                    <a:bodyPr/>
                    <a:lstStyle/>
                    <a:p>
                      <a:pPr algn="ctr"/>
                      <a:r>
                        <a:rPr lang="en-CA" dirty="0">
                          <a:latin typeface="Times New Roman" panose="02020603050405020304" pitchFamily="18" charset="0"/>
                          <a:cs typeface="Times New Roman" panose="02020603050405020304" pitchFamily="18" charset="0"/>
                        </a:rPr>
                        <a:t>SVM Algorithm </a:t>
                      </a:r>
                    </a:p>
                  </a:txBody>
                  <a:tcPr/>
                </a:tc>
                <a:tc>
                  <a:txBody>
                    <a:bodyPr/>
                    <a:lstStyle/>
                    <a:p>
                      <a:pPr algn="ctr"/>
                      <a:r>
                        <a:rPr lang="en-CA" dirty="0">
                          <a:latin typeface="Times New Roman" panose="02020603050405020304" pitchFamily="18" charset="0"/>
                          <a:cs typeface="Times New Roman" panose="02020603050405020304" pitchFamily="18" charset="0"/>
                        </a:rPr>
                        <a:t>Naïve Bayes Algorithm </a:t>
                      </a:r>
                    </a:p>
                  </a:txBody>
                  <a:tcPr/>
                </a:tc>
                <a:tc>
                  <a:txBody>
                    <a:bodyPr/>
                    <a:lstStyle/>
                    <a:p>
                      <a:pPr algn="ctr"/>
                      <a:r>
                        <a:rPr lang="en-CA" dirty="0">
                          <a:latin typeface="Times New Roman" panose="02020603050405020304" pitchFamily="18" charset="0"/>
                          <a:cs typeface="Times New Roman" panose="02020603050405020304" pitchFamily="18" charset="0"/>
                        </a:rPr>
                        <a:t>Decision Tree Algorithm</a:t>
                      </a:r>
                    </a:p>
                  </a:txBody>
                  <a:tcPr/>
                </a:tc>
                <a:extLst>
                  <a:ext uri="{0D108BD9-81ED-4DB2-BD59-A6C34878D82A}">
                    <a16:rowId xmlns:a16="http://schemas.microsoft.com/office/drawing/2014/main" val="2033657593"/>
                  </a:ext>
                </a:extLst>
              </a:tr>
              <a:tr h="630346">
                <a:tc>
                  <a:txBody>
                    <a:bodyPr/>
                    <a:lstStyle/>
                    <a:p>
                      <a:pPr algn="ctr"/>
                      <a:r>
                        <a:rPr lang="en-CA" dirty="0">
                          <a:latin typeface="Times New Roman" panose="02020603050405020304" pitchFamily="18" charset="0"/>
                          <a:cs typeface="Times New Roman" panose="02020603050405020304" pitchFamily="18" charset="0"/>
                        </a:rPr>
                        <a:t>Precision</a:t>
                      </a:r>
                    </a:p>
                  </a:txBody>
                  <a:tcPr/>
                </a:tc>
                <a:tc>
                  <a:txBody>
                    <a:bodyPr/>
                    <a:lstStyle/>
                    <a:p>
                      <a:pPr algn="ctr"/>
                      <a:r>
                        <a:rPr lang="en-CA" dirty="0">
                          <a:latin typeface="Times New Roman" panose="02020603050405020304" pitchFamily="18" charset="0"/>
                          <a:cs typeface="Times New Roman" panose="02020603050405020304" pitchFamily="18" charset="0"/>
                        </a:rPr>
                        <a:t>96%</a:t>
                      </a:r>
                    </a:p>
                  </a:txBody>
                  <a:tcPr/>
                </a:tc>
                <a:tc>
                  <a:txBody>
                    <a:bodyPr/>
                    <a:lstStyle/>
                    <a:p>
                      <a:pPr algn="ctr"/>
                      <a:r>
                        <a:rPr lang="en-CA" dirty="0">
                          <a:latin typeface="Times New Roman" panose="02020603050405020304" pitchFamily="18" charset="0"/>
                          <a:cs typeface="Times New Roman" panose="02020603050405020304" pitchFamily="18" charset="0"/>
                        </a:rPr>
                        <a:t>97%</a:t>
                      </a:r>
                    </a:p>
                  </a:txBody>
                  <a:tcPr/>
                </a:tc>
                <a:tc>
                  <a:txBody>
                    <a:bodyPr/>
                    <a:lstStyle/>
                    <a:p>
                      <a:pPr algn="ctr"/>
                      <a:r>
                        <a:rPr lang="en-CA" dirty="0">
                          <a:latin typeface="Times New Roman" panose="02020603050405020304" pitchFamily="18" charset="0"/>
                          <a:cs typeface="Times New Roman" panose="02020603050405020304" pitchFamily="18" charset="0"/>
                        </a:rPr>
                        <a:t>94%</a:t>
                      </a:r>
                    </a:p>
                  </a:txBody>
                  <a:tcPr/>
                </a:tc>
                <a:extLst>
                  <a:ext uri="{0D108BD9-81ED-4DB2-BD59-A6C34878D82A}">
                    <a16:rowId xmlns:a16="http://schemas.microsoft.com/office/drawing/2014/main" val="2902109231"/>
                  </a:ext>
                </a:extLst>
              </a:tr>
              <a:tr h="630346">
                <a:tc>
                  <a:txBody>
                    <a:bodyPr/>
                    <a:lstStyle/>
                    <a:p>
                      <a:pPr algn="ctr"/>
                      <a:r>
                        <a:rPr lang="en-CA">
                          <a:latin typeface="Times New Roman" panose="02020603050405020304" pitchFamily="18" charset="0"/>
                          <a:cs typeface="Times New Roman" panose="02020603050405020304" pitchFamily="18" charset="0"/>
                        </a:rPr>
                        <a:t>Recall</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a:latin typeface="Times New Roman" panose="02020603050405020304" pitchFamily="18" charset="0"/>
                          <a:cs typeface="Times New Roman" panose="02020603050405020304" pitchFamily="18" charset="0"/>
                        </a:rPr>
                        <a:t>97%</a:t>
                      </a:r>
                    </a:p>
                  </a:txBody>
                  <a:tcPr/>
                </a:tc>
                <a:tc>
                  <a:txBody>
                    <a:bodyPr/>
                    <a:lstStyle/>
                    <a:p>
                      <a:pPr algn="ctr"/>
                      <a:r>
                        <a:rPr lang="en-CA" dirty="0">
                          <a:latin typeface="Times New Roman" panose="02020603050405020304" pitchFamily="18" charset="0"/>
                          <a:cs typeface="Times New Roman" panose="02020603050405020304" pitchFamily="18" charset="0"/>
                        </a:rPr>
                        <a:t>97%</a:t>
                      </a:r>
                    </a:p>
                  </a:txBody>
                  <a:tcPr/>
                </a:tc>
                <a:tc>
                  <a:txBody>
                    <a:bodyPr/>
                    <a:lstStyle/>
                    <a:p>
                      <a:pPr algn="ctr"/>
                      <a:r>
                        <a:rPr lang="en-CA" dirty="0">
                          <a:latin typeface="Times New Roman" panose="02020603050405020304" pitchFamily="18" charset="0"/>
                          <a:cs typeface="Times New Roman" panose="02020603050405020304" pitchFamily="18" charset="0"/>
                        </a:rPr>
                        <a:t>94%</a:t>
                      </a:r>
                    </a:p>
                  </a:txBody>
                  <a:tcPr/>
                </a:tc>
                <a:extLst>
                  <a:ext uri="{0D108BD9-81ED-4DB2-BD59-A6C34878D82A}">
                    <a16:rowId xmlns:a16="http://schemas.microsoft.com/office/drawing/2014/main" val="3223831989"/>
                  </a:ext>
                </a:extLst>
              </a:tr>
              <a:tr h="630346">
                <a:tc>
                  <a:txBody>
                    <a:bodyPr/>
                    <a:lstStyle/>
                    <a:p>
                      <a:pPr algn="ctr"/>
                      <a:r>
                        <a:rPr lang="en-CA">
                          <a:latin typeface="Times New Roman" panose="02020603050405020304" pitchFamily="18" charset="0"/>
                          <a:cs typeface="Times New Roman" panose="02020603050405020304" pitchFamily="18" charset="0"/>
                        </a:rPr>
                        <a:t>F1 Score </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a:latin typeface="Times New Roman" panose="02020603050405020304" pitchFamily="18" charset="0"/>
                          <a:cs typeface="Times New Roman" panose="02020603050405020304" pitchFamily="18" charset="0"/>
                        </a:rPr>
                        <a:t>96%</a:t>
                      </a:r>
                    </a:p>
                  </a:txBody>
                  <a:tcPr/>
                </a:tc>
                <a:tc>
                  <a:txBody>
                    <a:bodyPr/>
                    <a:lstStyle/>
                    <a:p>
                      <a:pPr algn="ctr"/>
                      <a:r>
                        <a:rPr lang="en-CA" dirty="0">
                          <a:latin typeface="Times New Roman" panose="02020603050405020304" pitchFamily="18" charset="0"/>
                          <a:cs typeface="Times New Roman" panose="02020603050405020304" pitchFamily="18" charset="0"/>
                        </a:rPr>
                        <a:t>97%</a:t>
                      </a:r>
                    </a:p>
                  </a:txBody>
                  <a:tcPr/>
                </a:tc>
                <a:tc>
                  <a:txBody>
                    <a:bodyPr/>
                    <a:lstStyle/>
                    <a:p>
                      <a:pPr algn="ctr"/>
                      <a:r>
                        <a:rPr lang="en-CA" dirty="0">
                          <a:latin typeface="Times New Roman" panose="02020603050405020304" pitchFamily="18" charset="0"/>
                          <a:cs typeface="Times New Roman" panose="02020603050405020304" pitchFamily="18" charset="0"/>
                        </a:rPr>
                        <a:t>94%</a:t>
                      </a:r>
                    </a:p>
                  </a:txBody>
                  <a:tcPr/>
                </a:tc>
                <a:extLst>
                  <a:ext uri="{0D108BD9-81ED-4DB2-BD59-A6C34878D82A}">
                    <a16:rowId xmlns:a16="http://schemas.microsoft.com/office/drawing/2014/main" val="3482827234"/>
                  </a:ext>
                </a:extLst>
              </a:tr>
              <a:tr h="630346">
                <a:tc>
                  <a:txBody>
                    <a:bodyPr/>
                    <a:lstStyle/>
                    <a:p>
                      <a:pPr algn="ctr"/>
                      <a:r>
                        <a:rPr lang="en-CA">
                          <a:latin typeface="Times New Roman" panose="02020603050405020304" pitchFamily="18" charset="0"/>
                          <a:cs typeface="Times New Roman" panose="02020603050405020304" pitchFamily="18" charset="0"/>
                        </a:rPr>
                        <a:t>Accuracy</a:t>
                      </a:r>
                      <a:endParaRPr lang="en-CA" dirty="0">
                        <a:latin typeface="Times New Roman" panose="02020603050405020304" pitchFamily="18" charset="0"/>
                        <a:cs typeface="Times New Roman" panose="02020603050405020304" pitchFamily="18" charset="0"/>
                      </a:endParaRPr>
                    </a:p>
                  </a:txBody>
                  <a:tcPr/>
                </a:tc>
                <a:tc>
                  <a:txBody>
                    <a:bodyPr/>
                    <a:lstStyle/>
                    <a:p>
                      <a:pPr algn="ctr"/>
                      <a:r>
                        <a:rPr lang="en-CA" dirty="0">
                          <a:latin typeface="Times New Roman" panose="02020603050405020304" pitchFamily="18" charset="0"/>
                          <a:cs typeface="Times New Roman" panose="02020603050405020304" pitchFamily="18" charset="0"/>
                        </a:rPr>
                        <a:t>96%</a:t>
                      </a:r>
                    </a:p>
                  </a:txBody>
                  <a:tcPr/>
                </a:tc>
                <a:tc>
                  <a:txBody>
                    <a:bodyPr/>
                    <a:lstStyle/>
                    <a:p>
                      <a:pPr algn="ctr"/>
                      <a:r>
                        <a:rPr lang="en-CA" dirty="0">
                          <a:latin typeface="Times New Roman" panose="02020603050405020304" pitchFamily="18" charset="0"/>
                          <a:cs typeface="Times New Roman" panose="02020603050405020304" pitchFamily="18" charset="0"/>
                        </a:rPr>
                        <a:t>97%</a:t>
                      </a:r>
                    </a:p>
                  </a:txBody>
                  <a:tcPr/>
                </a:tc>
                <a:tc>
                  <a:txBody>
                    <a:bodyPr/>
                    <a:lstStyle/>
                    <a:p>
                      <a:pPr algn="ctr"/>
                      <a:r>
                        <a:rPr lang="en-CA" dirty="0">
                          <a:latin typeface="Times New Roman" panose="02020603050405020304" pitchFamily="18" charset="0"/>
                          <a:cs typeface="Times New Roman" panose="02020603050405020304" pitchFamily="18" charset="0"/>
                        </a:rPr>
                        <a:t>94%</a:t>
                      </a:r>
                    </a:p>
                  </a:txBody>
                  <a:tcPr/>
                </a:tc>
                <a:extLst>
                  <a:ext uri="{0D108BD9-81ED-4DB2-BD59-A6C34878D82A}">
                    <a16:rowId xmlns:a16="http://schemas.microsoft.com/office/drawing/2014/main" val="3832119447"/>
                  </a:ext>
                </a:extLst>
              </a:tr>
              <a:tr h="630346">
                <a:tc>
                  <a:txBody>
                    <a:bodyPr/>
                    <a:lstStyle/>
                    <a:p>
                      <a:pPr algn="ctr"/>
                      <a:r>
                        <a:rPr lang="en-CA" dirty="0">
                          <a:latin typeface="Times New Roman" panose="02020603050405020304" pitchFamily="18" charset="0"/>
                          <a:cs typeface="Times New Roman" panose="02020603050405020304" pitchFamily="18" charset="0"/>
                        </a:rPr>
                        <a:t>Confusion Matrix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 New Roman" panose="02020603050405020304" pitchFamily="18" charset="0"/>
                          <a:cs typeface="Times New Roman" panose="02020603050405020304" pitchFamily="18" charset="0"/>
                        </a:rPr>
                        <a:t>2 False Negative, 4 False Positive</a:t>
                      </a:r>
                    </a:p>
                    <a:p>
                      <a:endParaRPr lang="en-CA"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 New Roman" panose="02020603050405020304" pitchFamily="18" charset="0"/>
                          <a:cs typeface="Times New Roman" panose="02020603050405020304" pitchFamily="18" charset="0"/>
                        </a:rPr>
                        <a:t>3 False Negative, 2 False Positive</a:t>
                      </a:r>
                    </a:p>
                    <a:p>
                      <a:endParaRPr lang="en-CA"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 New Roman" panose="02020603050405020304" pitchFamily="18" charset="0"/>
                          <a:cs typeface="Times New Roman" panose="02020603050405020304" pitchFamily="18" charset="0"/>
                        </a:rPr>
                        <a:t>4 False Negative, 6 False Positive</a:t>
                      </a:r>
                    </a:p>
                    <a:p>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5805345"/>
                  </a:ext>
                </a:extLst>
              </a:tr>
            </a:tbl>
          </a:graphicData>
        </a:graphic>
      </p:graphicFrame>
      <p:sp>
        <p:nvSpPr>
          <p:cNvPr id="3" name="Title 1">
            <a:extLst>
              <a:ext uri="{FF2B5EF4-FFF2-40B4-BE49-F238E27FC236}">
                <a16:creationId xmlns:a16="http://schemas.microsoft.com/office/drawing/2014/main" id="{824D3686-862F-4DAD-A9C9-9229A32F6163}"/>
              </a:ext>
            </a:extLst>
          </p:cNvPr>
          <p:cNvSpPr txBox="1">
            <a:spLocks/>
          </p:cNvSpPr>
          <p:nvPr/>
        </p:nvSpPr>
        <p:spPr>
          <a:xfrm>
            <a:off x="2563586" y="360718"/>
            <a:ext cx="7064828" cy="821094"/>
          </a:xfrm>
          <a:prstGeom prst="rect">
            <a:avLst/>
          </a:prstGeom>
        </p:spPr>
        <p:txBody>
          <a:bodyPr>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dirty="0">
                <a:latin typeface="Times New Roman" panose="02020603050405020304" pitchFamily="18" charset="0"/>
                <a:cs typeface="Times New Roman" panose="02020603050405020304" pitchFamily="18" charset="0"/>
              </a:rPr>
              <a:t>Evaluation Table For All Models</a:t>
            </a:r>
          </a:p>
        </p:txBody>
      </p:sp>
    </p:spTree>
    <p:extLst>
      <p:ext uri="{BB962C8B-B14F-4D97-AF65-F5344CB8AC3E}">
        <p14:creationId xmlns:p14="http://schemas.microsoft.com/office/powerpoint/2010/main" val="327141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1872A-5628-420E-B348-EA06312F945B}"/>
              </a:ext>
            </a:extLst>
          </p:cNvPr>
          <p:cNvSpPr txBox="1"/>
          <p:nvPr/>
        </p:nvSpPr>
        <p:spPr>
          <a:xfrm>
            <a:off x="2843504" y="165231"/>
            <a:ext cx="6097554" cy="461665"/>
          </a:xfrm>
          <a:prstGeom prst="rect">
            <a:avLst/>
          </a:prstGeom>
          <a:noFill/>
        </p:spPr>
        <p:txBody>
          <a:bodyPr wrap="square">
            <a:spAutoFit/>
          </a:bodyPr>
          <a:lstStyle/>
          <a:p>
            <a:pPr algn="ctr"/>
            <a:r>
              <a:rPr lang="en-CA" sz="2400" b="1" dirty="0">
                <a:latin typeface="Times New Roman" panose="02020603050405020304" pitchFamily="18" charset="0"/>
                <a:cs typeface="Times New Roman" panose="02020603050405020304" pitchFamily="18" charset="0"/>
              </a:rPr>
              <a:t>SVM Model Insights from Findings</a:t>
            </a:r>
          </a:p>
        </p:txBody>
      </p:sp>
      <p:sp>
        <p:nvSpPr>
          <p:cNvPr id="4" name="Content Placeholder 2">
            <a:extLst>
              <a:ext uri="{FF2B5EF4-FFF2-40B4-BE49-F238E27FC236}">
                <a16:creationId xmlns:a16="http://schemas.microsoft.com/office/drawing/2014/main" id="{4CA08233-6DFE-42F3-9A29-8867654BC704}"/>
              </a:ext>
            </a:extLst>
          </p:cNvPr>
          <p:cNvSpPr txBox="1">
            <a:spLocks/>
          </p:cNvSpPr>
          <p:nvPr/>
        </p:nvSpPr>
        <p:spPr>
          <a:xfrm>
            <a:off x="295858" y="1007707"/>
            <a:ext cx="11600284" cy="4842586"/>
          </a:xfrm>
          <a:prstGeom prst="rect">
            <a:avLst/>
          </a:prstGeom>
        </p:spPr>
        <p:txBody>
          <a:bodyPr>
            <a:normAutofit fontScale="77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000000"/>
                </a:solidFill>
                <a:latin typeface="Times New Roman" panose="02020603050405020304" pitchFamily="18" charset="0"/>
                <a:cs typeface="Times New Roman" panose="02020603050405020304" pitchFamily="18" charset="0"/>
              </a:rPr>
              <a:t>There are 2 classes categorized as </a:t>
            </a:r>
            <a:r>
              <a:rPr lang="en-US" sz="2100" b="1" dirty="0">
                <a:solidFill>
                  <a:srgbClr val="000000"/>
                </a:solidFill>
                <a:latin typeface="Times New Roman" panose="02020603050405020304" pitchFamily="18" charset="0"/>
                <a:cs typeface="Times New Roman" panose="02020603050405020304" pitchFamily="18" charset="0"/>
              </a:rPr>
              <a:t>“B” for a benign cancer </a:t>
            </a:r>
            <a:r>
              <a:rPr lang="en-US" sz="2100" dirty="0">
                <a:solidFill>
                  <a:srgbClr val="000000"/>
                </a:solidFill>
                <a:latin typeface="Times New Roman" panose="02020603050405020304" pitchFamily="18" charset="0"/>
                <a:cs typeface="Times New Roman" panose="02020603050405020304" pitchFamily="18" charset="0"/>
              </a:rPr>
              <a:t>and </a:t>
            </a:r>
            <a:r>
              <a:rPr lang="en-US" sz="2100" b="1" dirty="0">
                <a:solidFill>
                  <a:srgbClr val="000000"/>
                </a:solidFill>
                <a:latin typeface="Times New Roman" panose="02020603050405020304" pitchFamily="18" charset="0"/>
                <a:cs typeface="Times New Roman" panose="02020603050405020304" pitchFamily="18" charset="0"/>
              </a:rPr>
              <a:t>“M” for a “malignant” cancer</a:t>
            </a:r>
            <a:r>
              <a:rPr lang="en-US" sz="2100" dirty="0">
                <a:solidFill>
                  <a:srgbClr val="000000"/>
                </a:solidFill>
                <a:latin typeface="Times New Roman" panose="02020603050405020304" pitchFamily="18" charset="0"/>
                <a:cs typeface="Times New Roman" panose="02020603050405020304" pitchFamily="18" charset="0"/>
              </a:rPr>
              <a:t>. The SVM model took a train size of 0.7 and a test size of 0.3 to run the model on. </a:t>
            </a:r>
          </a:p>
          <a:p>
            <a:pPr marL="0" indent="0">
              <a:buFont typeface="Wingdings" panose="05000000000000000000" pitchFamily="2" charset="2"/>
              <a:buNone/>
            </a:pPr>
            <a:r>
              <a:rPr lang="en-US" sz="2100" b="1" dirty="0">
                <a:solidFill>
                  <a:srgbClr val="000000"/>
                </a:solidFill>
                <a:latin typeface="Times New Roman" panose="02020603050405020304" pitchFamily="18" charset="0"/>
                <a:cs typeface="Times New Roman" panose="02020603050405020304" pitchFamily="18" charset="0"/>
              </a:rPr>
              <a:t>The final algorithm of the SVM model showed the following results:</a:t>
            </a:r>
          </a:p>
          <a:p>
            <a:r>
              <a:rPr lang="en-US" sz="2100" b="1" dirty="0">
                <a:solidFill>
                  <a:srgbClr val="000000"/>
                </a:solidFill>
                <a:latin typeface="Times New Roman" panose="02020603050405020304" pitchFamily="18" charset="0"/>
                <a:cs typeface="Times New Roman" panose="02020603050405020304" pitchFamily="18" charset="0"/>
              </a:rPr>
              <a:t>Accuracy</a:t>
            </a:r>
            <a:r>
              <a:rPr lang="en-US" sz="2100" dirty="0">
                <a:solidFill>
                  <a:srgbClr val="000000"/>
                </a:solidFill>
                <a:latin typeface="Times New Roman" panose="02020603050405020304" pitchFamily="18" charset="0"/>
                <a:cs typeface="Times New Roman" panose="02020603050405020304" pitchFamily="18" charset="0"/>
              </a:rPr>
              <a:t>: Accuracy is the ratio of correct predictions to total predictions made. In SVM model, accuracy was 96%.</a:t>
            </a:r>
          </a:p>
          <a:p>
            <a:r>
              <a:rPr lang="en-US" sz="2100" b="1" dirty="0">
                <a:solidFill>
                  <a:srgbClr val="000000"/>
                </a:solidFill>
                <a:latin typeface="Times New Roman" panose="02020603050405020304" pitchFamily="18" charset="0"/>
                <a:cs typeface="Times New Roman" panose="02020603050405020304" pitchFamily="18" charset="0"/>
              </a:rPr>
              <a:t>Precision</a:t>
            </a:r>
            <a:r>
              <a:rPr lang="en-US" sz="2100" dirty="0">
                <a:solidFill>
                  <a:srgbClr val="000000"/>
                </a:solidFill>
                <a:latin typeface="Times New Roman" panose="02020603050405020304" pitchFamily="18" charset="0"/>
                <a:cs typeface="Times New Roman" panose="02020603050405020304" pitchFamily="18" charset="0"/>
              </a:rPr>
              <a:t>: Precision is how accurate your model is . In SVM model, 94% of Class “B” benign cancers were correctly predicted, and 98% of Class “M” malignant cancers were correctly predicted. Overall precision is 96%.</a:t>
            </a:r>
          </a:p>
          <a:p>
            <a:r>
              <a:rPr lang="en-US" sz="2100" b="1" dirty="0">
                <a:solidFill>
                  <a:srgbClr val="000000"/>
                </a:solidFill>
                <a:latin typeface="Times New Roman" panose="02020603050405020304" pitchFamily="18" charset="0"/>
                <a:cs typeface="Times New Roman" panose="02020603050405020304" pitchFamily="18" charset="0"/>
              </a:rPr>
              <a:t>Recall:</a:t>
            </a:r>
            <a:r>
              <a:rPr lang="en-US" sz="2100" dirty="0">
                <a:solidFill>
                  <a:srgbClr val="000000"/>
                </a:solidFill>
                <a:latin typeface="Times New Roman" panose="02020603050405020304" pitchFamily="18" charset="0"/>
                <a:cs typeface="Times New Roman" panose="02020603050405020304" pitchFamily="18" charset="0"/>
              </a:rPr>
              <a:t> Recall is the ratio of correctly predicted positive observations to all observations in actual class. In SVM model, Class “B” benign cancer can be correctly predicted 97% of the time. Class “M” Malignant cancers can be correctly predicted 96% of the time. Overall recall is 97%</a:t>
            </a:r>
          </a:p>
          <a:p>
            <a:r>
              <a:rPr lang="en-US" sz="2100" b="1" dirty="0">
                <a:solidFill>
                  <a:srgbClr val="000000"/>
                </a:solidFill>
                <a:latin typeface="Times New Roman" panose="02020603050405020304" pitchFamily="18" charset="0"/>
                <a:cs typeface="Times New Roman" panose="02020603050405020304" pitchFamily="18" charset="0"/>
              </a:rPr>
              <a:t>F1 score:</a:t>
            </a:r>
            <a:r>
              <a:rPr lang="en-US" sz="2100" dirty="0">
                <a:solidFill>
                  <a:srgbClr val="000000"/>
                </a:solidFill>
                <a:latin typeface="Times New Roman" panose="02020603050405020304" pitchFamily="18" charset="0"/>
                <a:cs typeface="Times New Roman" panose="02020603050405020304" pitchFamily="18" charset="0"/>
              </a:rPr>
              <a:t> F1 Score is the weighted average of Precision and Recall. In SVM model case, 96% is the F1 score. </a:t>
            </a:r>
          </a:p>
          <a:p>
            <a:r>
              <a:rPr lang="en-US" sz="2100" dirty="0">
                <a:solidFill>
                  <a:srgbClr val="000000"/>
                </a:solidFill>
                <a:latin typeface="Times New Roman" panose="02020603050405020304" pitchFamily="18" charset="0"/>
                <a:cs typeface="Times New Roman" panose="02020603050405020304" pitchFamily="18" charset="0"/>
              </a:rPr>
              <a:t>The confusion matrix shows that SVM Algorithm misclassified 6 cancer diagnosis out of 569 diagnosis test data the SVM Algorithm was predicted on.</a:t>
            </a:r>
          </a:p>
          <a:p>
            <a:endParaRPr lang="en-CA" dirty="0"/>
          </a:p>
        </p:txBody>
      </p:sp>
    </p:spTree>
    <p:extLst>
      <p:ext uri="{BB962C8B-B14F-4D97-AF65-F5344CB8AC3E}">
        <p14:creationId xmlns:p14="http://schemas.microsoft.com/office/powerpoint/2010/main" val="316109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1872A-5628-420E-B348-EA06312F945B}"/>
              </a:ext>
            </a:extLst>
          </p:cNvPr>
          <p:cNvSpPr txBox="1"/>
          <p:nvPr/>
        </p:nvSpPr>
        <p:spPr>
          <a:xfrm>
            <a:off x="2843504" y="165231"/>
            <a:ext cx="6097554" cy="461665"/>
          </a:xfrm>
          <a:prstGeom prst="rect">
            <a:avLst/>
          </a:prstGeom>
          <a:noFill/>
        </p:spPr>
        <p:txBody>
          <a:bodyPr wrap="square">
            <a:spAutoFit/>
          </a:bodyPr>
          <a:lstStyle/>
          <a:p>
            <a:pPr algn="ctr"/>
            <a:r>
              <a:rPr lang="en-CA" sz="2400" b="1" dirty="0">
                <a:latin typeface="Times New Roman" panose="02020603050405020304" pitchFamily="18" charset="0"/>
                <a:cs typeface="Times New Roman" panose="02020603050405020304" pitchFamily="18" charset="0"/>
              </a:rPr>
              <a:t>Naïve Bayes Model Insights from Findings</a:t>
            </a:r>
          </a:p>
        </p:txBody>
      </p:sp>
      <p:sp>
        <p:nvSpPr>
          <p:cNvPr id="4" name="Content Placeholder 2">
            <a:extLst>
              <a:ext uri="{FF2B5EF4-FFF2-40B4-BE49-F238E27FC236}">
                <a16:creationId xmlns:a16="http://schemas.microsoft.com/office/drawing/2014/main" id="{4CA08233-6DFE-42F3-9A29-8867654BC704}"/>
              </a:ext>
            </a:extLst>
          </p:cNvPr>
          <p:cNvSpPr txBox="1">
            <a:spLocks/>
          </p:cNvSpPr>
          <p:nvPr/>
        </p:nvSpPr>
        <p:spPr>
          <a:xfrm>
            <a:off x="295858" y="1007707"/>
            <a:ext cx="11600284" cy="4842586"/>
          </a:xfrm>
          <a:prstGeom prst="rect">
            <a:avLst/>
          </a:prstGeom>
        </p:spPr>
        <p:txBody>
          <a:bodyPr>
            <a:normAutofit fontScale="77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000000"/>
                </a:solidFill>
                <a:latin typeface="Times New Roman" panose="02020603050405020304" pitchFamily="18" charset="0"/>
                <a:cs typeface="Times New Roman" panose="02020603050405020304" pitchFamily="18" charset="0"/>
              </a:rPr>
              <a:t>There are 2 classes categorized as </a:t>
            </a:r>
            <a:r>
              <a:rPr lang="en-US" sz="2100" b="1" dirty="0">
                <a:solidFill>
                  <a:srgbClr val="000000"/>
                </a:solidFill>
                <a:latin typeface="Times New Roman" panose="02020603050405020304" pitchFamily="18" charset="0"/>
                <a:cs typeface="Times New Roman" panose="02020603050405020304" pitchFamily="18" charset="0"/>
              </a:rPr>
              <a:t>“B” for a benign cancer </a:t>
            </a:r>
            <a:r>
              <a:rPr lang="en-US" sz="2100" dirty="0">
                <a:solidFill>
                  <a:srgbClr val="000000"/>
                </a:solidFill>
                <a:latin typeface="Times New Roman" panose="02020603050405020304" pitchFamily="18" charset="0"/>
                <a:cs typeface="Times New Roman" panose="02020603050405020304" pitchFamily="18" charset="0"/>
              </a:rPr>
              <a:t>and </a:t>
            </a:r>
            <a:r>
              <a:rPr lang="en-US" sz="2100" b="1" dirty="0">
                <a:solidFill>
                  <a:srgbClr val="000000"/>
                </a:solidFill>
                <a:latin typeface="Times New Roman" panose="02020603050405020304" pitchFamily="18" charset="0"/>
                <a:cs typeface="Times New Roman" panose="02020603050405020304" pitchFamily="18" charset="0"/>
              </a:rPr>
              <a:t>“M” for a “malignant” cancer</a:t>
            </a:r>
            <a:r>
              <a:rPr lang="en-US" sz="2100" dirty="0">
                <a:solidFill>
                  <a:srgbClr val="000000"/>
                </a:solidFill>
                <a:latin typeface="Times New Roman" panose="02020603050405020304" pitchFamily="18" charset="0"/>
                <a:cs typeface="Times New Roman" panose="02020603050405020304" pitchFamily="18" charset="0"/>
              </a:rPr>
              <a:t>. The Naïve Bayes model took a train size of 0.7 and a test size of 0.3 to run the model on. </a:t>
            </a:r>
          </a:p>
          <a:p>
            <a:pPr marL="0" indent="0">
              <a:buFont typeface="Wingdings" panose="05000000000000000000" pitchFamily="2" charset="2"/>
              <a:buNone/>
            </a:pPr>
            <a:r>
              <a:rPr lang="en-US" sz="2100" b="1" dirty="0">
                <a:solidFill>
                  <a:srgbClr val="000000"/>
                </a:solidFill>
                <a:latin typeface="Times New Roman" panose="02020603050405020304" pitchFamily="18" charset="0"/>
                <a:cs typeface="Times New Roman" panose="02020603050405020304" pitchFamily="18" charset="0"/>
              </a:rPr>
              <a:t>The final algorithm of the Naïve Bayes model showed the following results:</a:t>
            </a:r>
          </a:p>
          <a:p>
            <a:r>
              <a:rPr lang="en-US" sz="2100" b="1" dirty="0">
                <a:solidFill>
                  <a:srgbClr val="000000"/>
                </a:solidFill>
                <a:latin typeface="Times New Roman" panose="02020603050405020304" pitchFamily="18" charset="0"/>
                <a:cs typeface="Times New Roman" panose="02020603050405020304" pitchFamily="18" charset="0"/>
              </a:rPr>
              <a:t>Accuracy</a:t>
            </a:r>
            <a:r>
              <a:rPr lang="en-US" sz="2100" dirty="0">
                <a:solidFill>
                  <a:srgbClr val="000000"/>
                </a:solidFill>
                <a:latin typeface="Times New Roman" panose="02020603050405020304" pitchFamily="18" charset="0"/>
                <a:cs typeface="Times New Roman" panose="02020603050405020304" pitchFamily="18" charset="0"/>
              </a:rPr>
              <a:t>: Accuracy is the ratio of correct predictions to total predictions made. In Naïve Bayes model, accuracy was 97%.</a:t>
            </a:r>
          </a:p>
          <a:p>
            <a:r>
              <a:rPr lang="en-US" sz="2100" b="1" dirty="0">
                <a:solidFill>
                  <a:srgbClr val="000000"/>
                </a:solidFill>
                <a:latin typeface="Times New Roman" panose="02020603050405020304" pitchFamily="18" charset="0"/>
                <a:cs typeface="Times New Roman" panose="02020603050405020304" pitchFamily="18" charset="0"/>
              </a:rPr>
              <a:t>Precision</a:t>
            </a:r>
            <a:r>
              <a:rPr lang="en-US" sz="2100" dirty="0">
                <a:solidFill>
                  <a:srgbClr val="000000"/>
                </a:solidFill>
                <a:latin typeface="Times New Roman" panose="02020603050405020304" pitchFamily="18" charset="0"/>
                <a:cs typeface="Times New Roman" panose="02020603050405020304" pitchFamily="18" charset="0"/>
              </a:rPr>
              <a:t>: Precision is how accurate your model is . In Naïve Bayes model, 97% of Class “B” benign cancers were correctly predicted, and 97% of Class “M” malignant cancers were correctly predicted. Overall precision is 97%.</a:t>
            </a:r>
          </a:p>
          <a:p>
            <a:r>
              <a:rPr lang="en-US" sz="2100" b="1" dirty="0">
                <a:solidFill>
                  <a:srgbClr val="000000"/>
                </a:solidFill>
                <a:latin typeface="Times New Roman" panose="02020603050405020304" pitchFamily="18" charset="0"/>
                <a:cs typeface="Times New Roman" panose="02020603050405020304" pitchFamily="18" charset="0"/>
              </a:rPr>
              <a:t>Recall:</a:t>
            </a:r>
            <a:r>
              <a:rPr lang="en-US" sz="2100" dirty="0">
                <a:solidFill>
                  <a:srgbClr val="000000"/>
                </a:solidFill>
                <a:latin typeface="Times New Roman" panose="02020603050405020304" pitchFamily="18" charset="0"/>
                <a:cs typeface="Times New Roman" panose="02020603050405020304" pitchFamily="18" charset="0"/>
              </a:rPr>
              <a:t> Recall is the ratio of correctly predicted positive observations to all observations in actual class. In Naïve Bayes model, Class “B” benign cancer can be correctly predicted 95% of the time. Class “M” Malignant cancers can be correctly predicted 98% of the time. Overall recall is 97%</a:t>
            </a:r>
          </a:p>
          <a:p>
            <a:r>
              <a:rPr lang="en-US" sz="2100" b="1" dirty="0">
                <a:solidFill>
                  <a:srgbClr val="000000"/>
                </a:solidFill>
                <a:latin typeface="Times New Roman" panose="02020603050405020304" pitchFamily="18" charset="0"/>
                <a:cs typeface="Times New Roman" panose="02020603050405020304" pitchFamily="18" charset="0"/>
              </a:rPr>
              <a:t>F1 score:</a:t>
            </a:r>
            <a:r>
              <a:rPr lang="en-US" sz="2100" dirty="0">
                <a:solidFill>
                  <a:srgbClr val="000000"/>
                </a:solidFill>
                <a:latin typeface="Times New Roman" panose="02020603050405020304" pitchFamily="18" charset="0"/>
                <a:cs typeface="Times New Roman" panose="02020603050405020304" pitchFamily="18" charset="0"/>
              </a:rPr>
              <a:t> F1 Score is the weighted average of Precision and Recall. In Naïve Bayes model case, 97% is the F1 score. </a:t>
            </a:r>
          </a:p>
          <a:p>
            <a:r>
              <a:rPr lang="en-US" sz="2100" dirty="0">
                <a:solidFill>
                  <a:srgbClr val="000000"/>
                </a:solidFill>
                <a:latin typeface="Times New Roman" panose="02020603050405020304" pitchFamily="18" charset="0"/>
                <a:cs typeface="Times New Roman" panose="02020603050405020304" pitchFamily="18" charset="0"/>
              </a:rPr>
              <a:t>The confusion matrix shows that Naïve Bayes Algorithm misclassified 5 cancer diagnosis out of 569 diagnosis test data the Naïve Bayes Algorithm was predicted on.</a:t>
            </a:r>
          </a:p>
          <a:p>
            <a:endParaRPr lang="en-CA" dirty="0"/>
          </a:p>
        </p:txBody>
      </p:sp>
    </p:spTree>
    <p:extLst>
      <p:ext uri="{BB962C8B-B14F-4D97-AF65-F5344CB8AC3E}">
        <p14:creationId xmlns:p14="http://schemas.microsoft.com/office/powerpoint/2010/main" val="44713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1872A-5628-420E-B348-EA06312F945B}"/>
              </a:ext>
            </a:extLst>
          </p:cNvPr>
          <p:cNvSpPr txBox="1"/>
          <p:nvPr/>
        </p:nvSpPr>
        <p:spPr>
          <a:xfrm>
            <a:off x="2843504" y="165231"/>
            <a:ext cx="6097554" cy="461665"/>
          </a:xfrm>
          <a:prstGeom prst="rect">
            <a:avLst/>
          </a:prstGeom>
          <a:noFill/>
        </p:spPr>
        <p:txBody>
          <a:bodyPr wrap="square">
            <a:spAutoFit/>
          </a:bodyPr>
          <a:lstStyle/>
          <a:p>
            <a:pPr algn="ctr"/>
            <a:r>
              <a:rPr lang="en-CA" sz="2400" b="1" dirty="0">
                <a:latin typeface="Times New Roman" panose="02020603050405020304" pitchFamily="18" charset="0"/>
                <a:cs typeface="Times New Roman" panose="02020603050405020304" pitchFamily="18" charset="0"/>
              </a:rPr>
              <a:t>Decision Tree Model Insights from Findings</a:t>
            </a:r>
          </a:p>
        </p:txBody>
      </p:sp>
      <p:sp>
        <p:nvSpPr>
          <p:cNvPr id="4" name="Content Placeholder 2">
            <a:extLst>
              <a:ext uri="{FF2B5EF4-FFF2-40B4-BE49-F238E27FC236}">
                <a16:creationId xmlns:a16="http://schemas.microsoft.com/office/drawing/2014/main" id="{4CA08233-6DFE-42F3-9A29-8867654BC704}"/>
              </a:ext>
            </a:extLst>
          </p:cNvPr>
          <p:cNvSpPr txBox="1">
            <a:spLocks/>
          </p:cNvSpPr>
          <p:nvPr/>
        </p:nvSpPr>
        <p:spPr>
          <a:xfrm>
            <a:off x="295858" y="1007707"/>
            <a:ext cx="11600284" cy="4842586"/>
          </a:xfrm>
          <a:prstGeom prst="rect">
            <a:avLst/>
          </a:prstGeom>
        </p:spPr>
        <p:txBody>
          <a:bodyPr>
            <a:normAutofit fontScale="77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000000"/>
                </a:solidFill>
                <a:latin typeface="Times New Roman" panose="02020603050405020304" pitchFamily="18" charset="0"/>
                <a:cs typeface="Times New Roman" panose="02020603050405020304" pitchFamily="18" charset="0"/>
              </a:rPr>
              <a:t>There are 2 classes categorized as </a:t>
            </a:r>
            <a:r>
              <a:rPr lang="en-US" sz="2100" b="1" dirty="0">
                <a:solidFill>
                  <a:srgbClr val="000000"/>
                </a:solidFill>
                <a:latin typeface="Times New Roman" panose="02020603050405020304" pitchFamily="18" charset="0"/>
                <a:cs typeface="Times New Roman" panose="02020603050405020304" pitchFamily="18" charset="0"/>
              </a:rPr>
              <a:t>“B” for a benign cancer </a:t>
            </a:r>
            <a:r>
              <a:rPr lang="en-US" sz="2100" dirty="0">
                <a:solidFill>
                  <a:srgbClr val="000000"/>
                </a:solidFill>
                <a:latin typeface="Times New Roman" panose="02020603050405020304" pitchFamily="18" charset="0"/>
                <a:cs typeface="Times New Roman" panose="02020603050405020304" pitchFamily="18" charset="0"/>
              </a:rPr>
              <a:t>and </a:t>
            </a:r>
            <a:r>
              <a:rPr lang="en-US" sz="2100" b="1" dirty="0">
                <a:solidFill>
                  <a:srgbClr val="000000"/>
                </a:solidFill>
                <a:latin typeface="Times New Roman" panose="02020603050405020304" pitchFamily="18" charset="0"/>
                <a:cs typeface="Times New Roman" panose="02020603050405020304" pitchFamily="18" charset="0"/>
              </a:rPr>
              <a:t>“M” for a “malignant” cancer</a:t>
            </a:r>
            <a:r>
              <a:rPr lang="en-US" sz="2100" dirty="0">
                <a:solidFill>
                  <a:srgbClr val="000000"/>
                </a:solidFill>
                <a:latin typeface="Times New Roman" panose="02020603050405020304" pitchFamily="18" charset="0"/>
                <a:cs typeface="Times New Roman" panose="02020603050405020304" pitchFamily="18" charset="0"/>
              </a:rPr>
              <a:t>. The Decision Tree model took a train size of 0.7 and a test size of 0.3 to run the model on. </a:t>
            </a:r>
          </a:p>
          <a:p>
            <a:pPr marL="0" indent="0">
              <a:buFont typeface="Wingdings" panose="05000000000000000000" pitchFamily="2" charset="2"/>
              <a:buNone/>
            </a:pPr>
            <a:r>
              <a:rPr lang="en-US" sz="2100" b="1" dirty="0">
                <a:solidFill>
                  <a:srgbClr val="000000"/>
                </a:solidFill>
                <a:latin typeface="Times New Roman" panose="02020603050405020304" pitchFamily="18" charset="0"/>
                <a:cs typeface="Times New Roman" panose="02020603050405020304" pitchFamily="18" charset="0"/>
              </a:rPr>
              <a:t>The final algorithm of the Decision Tree model showed the following results:</a:t>
            </a:r>
          </a:p>
          <a:p>
            <a:r>
              <a:rPr lang="en-US" sz="2100" b="1" dirty="0">
                <a:solidFill>
                  <a:srgbClr val="000000"/>
                </a:solidFill>
                <a:latin typeface="Times New Roman" panose="02020603050405020304" pitchFamily="18" charset="0"/>
                <a:cs typeface="Times New Roman" panose="02020603050405020304" pitchFamily="18" charset="0"/>
              </a:rPr>
              <a:t>Accuracy</a:t>
            </a:r>
            <a:r>
              <a:rPr lang="en-US" sz="2100" dirty="0">
                <a:solidFill>
                  <a:srgbClr val="000000"/>
                </a:solidFill>
                <a:latin typeface="Times New Roman" panose="02020603050405020304" pitchFamily="18" charset="0"/>
                <a:cs typeface="Times New Roman" panose="02020603050405020304" pitchFamily="18" charset="0"/>
              </a:rPr>
              <a:t>: Accuracy is the ratio of correct predictions to total predictions made. In Decision Tree model, accuracy was 94%.</a:t>
            </a:r>
          </a:p>
          <a:p>
            <a:r>
              <a:rPr lang="en-US" sz="2100" b="1" dirty="0">
                <a:solidFill>
                  <a:srgbClr val="000000"/>
                </a:solidFill>
                <a:latin typeface="Times New Roman" panose="02020603050405020304" pitchFamily="18" charset="0"/>
                <a:cs typeface="Times New Roman" panose="02020603050405020304" pitchFamily="18" charset="0"/>
              </a:rPr>
              <a:t>Precision</a:t>
            </a:r>
            <a:r>
              <a:rPr lang="en-US" sz="2100" dirty="0">
                <a:solidFill>
                  <a:srgbClr val="000000"/>
                </a:solidFill>
                <a:latin typeface="Times New Roman" panose="02020603050405020304" pitchFamily="18" charset="0"/>
                <a:cs typeface="Times New Roman" panose="02020603050405020304" pitchFamily="18" charset="0"/>
              </a:rPr>
              <a:t>: Precision is how accurate your model is . In Decision Tree model, 91% of Class “B” benign cancers were correctly predicted, and 96% of Class “M” malignant cancers were correctly predicted. Overall precision is 94%.</a:t>
            </a:r>
          </a:p>
          <a:p>
            <a:r>
              <a:rPr lang="en-US" sz="2100" b="1" dirty="0">
                <a:solidFill>
                  <a:srgbClr val="000000"/>
                </a:solidFill>
                <a:latin typeface="Times New Roman" panose="02020603050405020304" pitchFamily="18" charset="0"/>
                <a:cs typeface="Times New Roman" panose="02020603050405020304" pitchFamily="18" charset="0"/>
              </a:rPr>
              <a:t>Recall:</a:t>
            </a:r>
            <a:r>
              <a:rPr lang="en-US" sz="2100" dirty="0">
                <a:solidFill>
                  <a:srgbClr val="000000"/>
                </a:solidFill>
                <a:latin typeface="Times New Roman" panose="02020603050405020304" pitchFamily="18" charset="0"/>
                <a:cs typeface="Times New Roman" panose="02020603050405020304" pitchFamily="18" charset="0"/>
              </a:rPr>
              <a:t> Recall is the ratio of correctly predicted positive observations to all observations in actual class. In Decision Tree model, Class “B” benign cancer can be correctly predicted 94% of the time. Class “M” Malignant cancers can be correctly predicted 94% of the time. Overall recall is 94%</a:t>
            </a:r>
          </a:p>
          <a:p>
            <a:r>
              <a:rPr lang="en-US" sz="2100" b="1" dirty="0">
                <a:solidFill>
                  <a:srgbClr val="000000"/>
                </a:solidFill>
                <a:latin typeface="Times New Roman" panose="02020603050405020304" pitchFamily="18" charset="0"/>
                <a:cs typeface="Times New Roman" panose="02020603050405020304" pitchFamily="18" charset="0"/>
              </a:rPr>
              <a:t>F1 score:</a:t>
            </a:r>
            <a:r>
              <a:rPr lang="en-US" sz="2100" dirty="0">
                <a:solidFill>
                  <a:srgbClr val="000000"/>
                </a:solidFill>
                <a:latin typeface="Times New Roman" panose="02020603050405020304" pitchFamily="18" charset="0"/>
                <a:cs typeface="Times New Roman" panose="02020603050405020304" pitchFamily="18" charset="0"/>
              </a:rPr>
              <a:t> F1 Score is the weighted average of Precision and Recall. In Decision Tree model case, 94% is the F1 score. </a:t>
            </a:r>
          </a:p>
          <a:p>
            <a:r>
              <a:rPr lang="en-US" sz="2100" dirty="0">
                <a:solidFill>
                  <a:srgbClr val="000000"/>
                </a:solidFill>
                <a:latin typeface="Times New Roman" panose="02020603050405020304" pitchFamily="18" charset="0"/>
                <a:cs typeface="Times New Roman" panose="02020603050405020304" pitchFamily="18" charset="0"/>
              </a:rPr>
              <a:t>The confusion matrix shows that Decision Tree Algorithm misclassified 10 cancer diagnosis out of 569 diagnosis test data the Decision Tree Algorithm was predicted on.</a:t>
            </a:r>
          </a:p>
          <a:p>
            <a:endParaRPr lang="en-CA" dirty="0"/>
          </a:p>
        </p:txBody>
      </p:sp>
    </p:spTree>
    <p:extLst>
      <p:ext uri="{BB962C8B-B14F-4D97-AF65-F5344CB8AC3E}">
        <p14:creationId xmlns:p14="http://schemas.microsoft.com/office/powerpoint/2010/main" val="98972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1A7A-6826-45EB-9681-6D6385D90974}"/>
              </a:ext>
            </a:extLst>
          </p:cNvPr>
          <p:cNvSpPr txBox="1">
            <a:spLocks/>
          </p:cNvSpPr>
          <p:nvPr/>
        </p:nvSpPr>
        <p:spPr>
          <a:xfrm>
            <a:off x="1233425" y="0"/>
            <a:ext cx="9866152" cy="411969"/>
          </a:xfrm>
          <a:prstGeom prst="rect">
            <a:avLst/>
          </a:prstGeom>
        </p:spPr>
        <p:txBody>
          <a:bodyPr>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dirty="0">
                <a:latin typeface="Times New Roman" panose="02020603050405020304" pitchFamily="18" charset="0"/>
                <a:cs typeface="Times New Roman" panose="02020603050405020304" pitchFamily="18" charset="0"/>
              </a:rPr>
              <a:t>Recommendation and Justification for Mr. John to use for Analysis</a:t>
            </a:r>
          </a:p>
        </p:txBody>
      </p:sp>
      <p:sp>
        <p:nvSpPr>
          <p:cNvPr id="5" name="Content Placeholder 2">
            <a:extLst>
              <a:ext uri="{FF2B5EF4-FFF2-40B4-BE49-F238E27FC236}">
                <a16:creationId xmlns:a16="http://schemas.microsoft.com/office/drawing/2014/main" id="{FA837652-44B5-4EDA-ABEA-C0C5A53273FF}"/>
              </a:ext>
            </a:extLst>
          </p:cNvPr>
          <p:cNvSpPr txBox="1">
            <a:spLocks/>
          </p:cNvSpPr>
          <p:nvPr/>
        </p:nvSpPr>
        <p:spPr>
          <a:xfrm>
            <a:off x="318053" y="832078"/>
            <a:ext cx="11661912" cy="5038636"/>
          </a:xfrm>
          <a:prstGeom prst="rect">
            <a:avLst/>
          </a:prstGeom>
        </p:spPr>
        <p:txBody>
          <a:bodyPr>
            <a:normAutofit lnSpcReduction="1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900" dirty="0">
                <a:solidFill>
                  <a:schemeClr val="tx1"/>
                </a:solidFill>
                <a:latin typeface="Times New Roman" panose="02020603050405020304" pitchFamily="18" charset="0"/>
                <a:cs typeface="Times New Roman" panose="02020603050405020304" pitchFamily="18" charset="0"/>
              </a:rPr>
              <a:t>Mr. John should use the</a:t>
            </a:r>
            <a:r>
              <a:rPr lang="en-CA" sz="1900" b="1" dirty="0">
                <a:solidFill>
                  <a:schemeClr val="tx1"/>
                </a:solidFill>
                <a:latin typeface="Times New Roman" panose="02020603050405020304" pitchFamily="18" charset="0"/>
                <a:cs typeface="Times New Roman" panose="02020603050405020304" pitchFamily="18" charset="0"/>
              </a:rPr>
              <a:t> Naïve Bayes Model </a:t>
            </a:r>
            <a:r>
              <a:rPr lang="en-CA" sz="1900" dirty="0">
                <a:solidFill>
                  <a:schemeClr val="tx1"/>
                </a:solidFill>
                <a:latin typeface="Times New Roman" panose="02020603050405020304" pitchFamily="18" charset="0"/>
                <a:cs typeface="Times New Roman" panose="02020603050405020304" pitchFamily="18" charset="0"/>
              </a:rPr>
              <a:t>for his Analysis. This is a better model to use compared to the SVM Model and Decision Tree in this situation because it was seen from insights that the precision, recall, accuracy, f1 score were all higher in the Naïve Bayes Model compared to the others and there were fewer number of false predictions.</a:t>
            </a:r>
          </a:p>
          <a:p>
            <a:r>
              <a:rPr lang="en-CA" sz="1900" dirty="0">
                <a:solidFill>
                  <a:schemeClr val="tx1"/>
                </a:solidFill>
                <a:latin typeface="Times New Roman" panose="02020603050405020304" pitchFamily="18" charset="0"/>
                <a:cs typeface="Times New Roman" panose="02020603050405020304" pitchFamily="18" charset="0"/>
              </a:rPr>
              <a:t>The Naïve Bayes trains the data quicker than an SVM Algorithm and Decision Tree Algorithm and requires only a small amount of training data to create model for test data .</a:t>
            </a:r>
          </a:p>
          <a:p>
            <a:r>
              <a:rPr lang="en-US" sz="1900" dirty="0">
                <a:solidFill>
                  <a:schemeClr val="tx1"/>
                </a:solidFill>
                <a:latin typeface="Times New Roman" panose="02020603050405020304" pitchFamily="18" charset="0"/>
                <a:cs typeface="Times New Roman" panose="02020603050405020304" pitchFamily="18" charset="0"/>
              </a:rPr>
              <a:t>In classification tasks it is better to have a  big data set in order to make reliable estimations of the probability of each class, and Naïve Bayes Algorithm is a powerful model that is not sensitive to big data sets and does not increase in error as number of features increases (dimensionality).</a:t>
            </a:r>
          </a:p>
          <a:p>
            <a:r>
              <a:rPr lang="en-US" sz="1900" dirty="0">
                <a:solidFill>
                  <a:schemeClr val="tx1"/>
                </a:solidFill>
                <a:latin typeface="Times New Roman" panose="02020603050405020304" pitchFamily="18" charset="0"/>
                <a:cs typeface="Times New Roman" panose="02020603050405020304" pitchFamily="18" charset="0"/>
              </a:rPr>
              <a:t>Naïve Bayes is less prone to overfitting compared to SVM and Decision Tree Algorithms. Naïve Bayes can handle multicollinearity in Independent Variables.</a:t>
            </a:r>
          </a:p>
          <a:p>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43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B282C-5BF9-4217-9051-DEA54969B46A}"/>
              </a:ext>
            </a:extLst>
          </p:cNvPr>
          <p:cNvSpPr txBox="1"/>
          <p:nvPr/>
        </p:nvSpPr>
        <p:spPr>
          <a:xfrm>
            <a:off x="3301787" y="212535"/>
            <a:ext cx="6097554" cy="369332"/>
          </a:xfrm>
          <a:prstGeom prst="rect">
            <a:avLst/>
          </a:prstGeom>
          <a:noFill/>
        </p:spPr>
        <p:txBody>
          <a:bodyPr wrap="square">
            <a:spAutoFit/>
          </a:bodyPr>
          <a:lstStyle/>
          <a:p>
            <a:r>
              <a:rPr lang="en-CA" sz="1800" b="1" dirty="0">
                <a:latin typeface="Times New Roman" panose="02020603050405020304" pitchFamily="18" charset="0"/>
                <a:cs typeface="Times New Roman" panose="02020603050405020304" pitchFamily="18" charset="0"/>
              </a:rPr>
              <a:t>Ways to Improve Naïve Bayes Algorithm</a:t>
            </a:r>
            <a:endParaRPr lang="en-CA" dirty="0"/>
          </a:p>
        </p:txBody>
      </p:sp>
      <p:sp>
        <p:nvSpPr>
          <p:cNvPr id="4" name="TextBox 3">
            <a:extLst>
              <a:ext uri="{FF2B5EF4-FFF2-40B4-BE49-F238E27FC236}">
                <a16:creationId xmlns:a16="http://schemas.microsoft.com/office/drawing/2014/main" id="{703DD4F6-6E9B-4774-A77D-641A19218659}"/>
              </a:ext>
            </a:extLst>
          </p:cNvPr>
          <p:cNvSpPr txBox="1"/>
          <p:nvPr/>
        </p:nvSpPr>
        <p:spPr>
          <a:xfrm>
            <a:off x="215852" y="685880"/>
            <a:ext cx="11315533" cy="2308324"/>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1.Hyperparameter Tuning-</a:t>
            </a:r>
            <a:r>
              <a:rPr lang="en-US" sz="1800" i="0" dirty="0">
                <a:solidFill>
                  <a:srgbClr val="40424E"/>
                </a:solidFill>
                <a:effectLst/>
                <a:latin typeface="Times New Roman" panose="02020603050405020304" pitchFamily="18" charset="0"/>
                <a:cs typeface="Times New Roman" panose="02020603050405020304" pitchFamily="18" charset="0"/>
              </a:rPr>
              <a:t>A Machine Learning model is defined as a mathematical model with several parameters that need to be learned from the data. However, there are some parameters, known as Hyperparameters that cannot be learned.</a:t>
            </a:r>
          </a:p>
          <a:p>
            <a:r>
              <a:rPr lang="en-US" sz="1800" dirty="0">
                <a:solidFill>
                  <a:srgbClr val="40424E"/>
                </a:solidFill>
                <a:latin typeface="Times New Roman" panose="02020603050405020304" pitchFamily="18" charset="0"/>
                <a:cs typeface="Times New Roman" panose="02020603050405020304" pitchFamily="18" charset="0"/>
              </a:rPr>
              <a:t>Hyper</a:t>
            </a:r>
            <a:r>
              <a:rPr lang="en-US" sz="1800" i="0" dirty="0">
                <a:solidFill>
                  <a:srgbClr val="40424E"/>
                </a:solidFill>
                <a:effectLst/>
                <a:latin typeface="Times New Roman" panose="02020603050405020304" pitchFamily="18" charset="0"/>
                <a:cs typeface="Times New Roman" panose="02020603050405020304" pitchFamily="18" charset="0"/>
              </a:rPr>
              <a:t>parameters are important because they work by improving performance of the model such as its complexity or its learning rate. Models can have many hyper-parameters and finding the best combination of parameters can be treated as a search problem.</a:t>
            </a:r>
          </a:p>
          <a:p>
            <a:endParaRPr lang="en-US" sz="1800" i="0" dirty="0">
              <a:solidFill>
                <a:srgbClr val="40424E"/>
              </a:solidFill>
              <a:effectLst/>
              <a:latin typeface="Times New Roman" panose="02020603050405020304" pitchFamily="18" charset="0"/>
              <a:cs typeface="Times New Roman" panose="02020603050405020304" pitchFamily="18" charset="0"/>
            </a:endParaRPr>
          </a:p>
          <a:p>
            <a:endParaRPr lang="en-CA" dirty="0"/>
          </a:p>
        </p:txBody>
      </p:sp>
      <p:pic>
        <p:nvPicPr>
          <p:cNvPr id="6" name="Picture 5">
            <a:extLst>
              <a:ext uri="{FF2B5EF4-FFF2-40B4-BE49-F238E27FC236}">
                <a16:creationId xmlns:a16="http://schemas.microsoft.com/office/drawing/2014/main" id="{F4FCE58B-F41E-481B-BFA3-6ABA8F6EEFB3}"/>
              </a:ext>
            </a:extLst>
          </p:cNvPr>
          <p:cNvPicPr>
            <a:picLocks noChangeAspect="1"/>
          </p:cNvPicPr>
          <p:nvPr/>
        </p:nvPicPr>
        <p:blipFill>
          <a:blip r:embed="rId2"/>
          <a:stretch>
            <a:fillRect/>
          </a:stretch>
        </p:blipFill>
        <p:spPr>
          <a:xfrm>
            <a:off x="357811" y="2544232"/>
            <a:ext cx="8643251" cy="2430362"/>
          </a:xfrm>
          <a:prstGeom prst="rect">
            <a:avLst/>
          </a:prstGeom>
        </p:spPr>
      </p:pic>
      <p:sp>
        <p:nvSpPr>
          <p:cNvPr id="7" name="TextBox 6">
            <a:extLst>
              <a:ext uri="{FF2B5EF4-FFF2-40B4-BE49-F238E27FC236}">
                <a16:creationId xmlns:a16="http://schemas.microsoft.com/office/drawing/2014/main" id="{BA97DF3C-5979-4954-BFB3-E595FF3C767C}"/>
              </a:ext>
            </a:extLst>
          </p:cNvPr>
          <p:cNvSpPr txBox="1"/>
          <p:nvPr/>
        </p:nvSpPr>
        <p:spPr>
          <a:xfrm>
            <a:off x="357811" y="5117292"/>
            <a:ext cx="10030409"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The highlighted section of code indicates the added hyperparameters to Naïve Bayes.</a:t>
            </a:r>
          </a:p>
        </p:txBody>
      </p:sp>
      <p:sp>
        <p:nvSpPr>
          <p:cNvPr id="8" name="TextBox 7">
            <a:extLst>
              <a:ext uri="{FF2B5EF4-FFF2-40B4-BE49-F238E27FC236}">
                <a16:creationId xmlns:a16="http://schemas.microsoft.com/office/drawing/2014/main" id="{BF3BEA5C-BE34-4ADF-A4FF-80D0624038A9}"/>
              </a:ext>
            </a:extLst>
          </p:cNvPr>
          <p:cNvSpPr txBox="1"/>
          <p:nvPr/>
        </p:nvSpPr>
        <p:spPr>
          <a:xfrm>
            <a:off x="447869" y="5915608"/>
            <a:ext cx="10366311" cy="646331"/>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2.Data Wrangling and Manipulation </a:t>
            </a:r>
            <a:r>
              <a:rPr lang="en-CA" dirty="0">
                <a:latin typeface="Times New Roman" panose="02020603050405020304" pitchFamily="18" charset="0"/>
                <a:cs typeface="Times New Roman" panose="02020603050405020304" pitchFamily="18" charset="0"/>
              </a:rPr>
              <a:t>-to fix missing values, and redundant data so that the accuracy and most important features are utilized when model is trained and there is less noise.</a:t>
            </a:r>
          </a:p>
        </p:txBody>
      </p:sp>
    </p:spTree>
    <p:extLst>
      <p:ext uri="{BB962C8B-B14F-4D97-AF65-F5344CB8AC3E}">
        <p14:creationId xmlns:p14="http://schemas.microsoft.com/office/powerpoint/2010/main" val="109015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8F937-4D7A-4AF2-A575-F3F91C3406A5}"/>
              </a:ext>
            </a:extLst>
          </p:cNvPr>
          <p:cNvSpPr txBox="1"/>
          <p:nvPr/>
        </p:nvSpPr>
        <p:spPr>
          <a:xfrm>
            <a:off x="2496040" y="167780"/>
            <a:ext cx="7199920"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Results of Naïve Bayes After Hyperparameter Tuning</a:t>
            </a:r>
          </a:p>
        </p:txBody>
      </p:sp>
      <p:pic>
        <p:nvPicPr>
          <p:cNvPr id="4" name="Picture 3">
            <a:extLst>
              <a:ext uri="{FF2B5EF4-FFF2-40B4-BE49-F238E27FC236}">
                <a16:creationId xmlns:a16="http://schemas.microsoft.com/office/drawing/2014/main" id="{E65E242F-224F-4507-894A-081177130BEF}"/>
              </a:ext>
            </a:extLst>
          </p:cNvPr>
          <p:cNvPicPr>
            <a:picLocks noChangeAspect="1"/>
          </p:cNvPicPr>
          <p:nvPr/>
        </p:nvPicPr>
        <p:blipFill>
          <a:blip r:embed="rId2"/>
          <a:stretch>
            <a:fillRect/>
          </a:stretch>
        </p:blipFill>
        <p:spPr>
          <a:xfrm>
            <a:off x="310393" y="846676"/>
            <a:ext cx="4701873" cy="2743200"/>
          </a:xfrm>
          <a:prstGeom prst="rect">
            <a:avLst/>
          </a:prstGeom>
        </p:spPr>
      </p:pic>
      <p:graphicFrame>
        <p:nvGraphicFramePr>
          <p:cNvPr id="5" name="Table 7">
            <a:extLst>
              <a:ext uri="{FF2B5EF4-FFF2-40B4-BE49-F238E27FC236}">
                <a16:creationId xmlns:a16="http://schemas.microsoft.com/office/drawing/2014/main" id="{E5FD2F2A-7BD2-4919-9403-34D83E1F9C9E}"/>
              </a:ext>
            </a:extLst>
          </p:cNvPr>
          <p:cNvGraphicFramePr>
            <a:graphicFrameLocks/>
          </p:cNvGraphicFramePr>
          <p:nvPr>
            <p:extLst>
              <p:ext uri="{D42A27DB-BD31-4B8C-83A1-F6EECF244321}">
                <p14:modId xmlns:p14="http://schemas.microsoft.com/office/powerpoint/2010/main" val="3120501404"/>
              </p:ext>
            </p:extLst>
          </p:nvPr>
        </p:nvGraphicFramePr>
        <p:xfrm>
          <a:off x="5159229" y="1056863"/>
          <a:ext cx="5922627" cy="2194560"/>
        </p:xfrm>
        <a:graphic>
          <a:graphicData uri="http://schemas.openxmlformats.org/drawingml/2006/table">
            <a:tbl>
              <a:tblPr firstRow="1" bandRow="1">
                <a:tableStyleId>{5C22544A-7EE6-4342-B048-85BDC9FD1C3A}</a:tableStyleId>
              </a:tblPr>
              <a:tblGrid>
                <a:gridCol w="1971582">
                  <a:extLst>
                    <a:ext uri="{9D8B030D-6E8A-4147-A177-3AD203B41FA5}">
                      <a16:colId xmlns:a16="http://schemas.microsoft.com/office/drawing/2014/main" val="3318375254"/>
                    </a:ext>
                  </a:extLst>
                </a:gridCol>
                <a:gridCol w="1976836">
                  <a:extLst>
                    <a:ext uri="{9D8B030D-6E8A-4147-A177-3AD203B41FA5}">
                      <a16:colId xmlns:a16="http://schemas.microsoft.com/office/drawing/2014/main" val="1463666311"/>
                    </a:ext>
                  </a:extLst>
                </a:gridCol>
                <a:gridCol w="1974209">
                  <a:extLst>
                    <a:ext uri="{9D8B030D-6E8A-4147-A177-3AD203B41FA5}">
                      <a16:colId xmlns:a16="http://schemas.microsoft.com/office/drawing/2014/main" val="3913670148"/>
                    </a:ext>
                  </a:extLst>
                </a:gridCol>
              </a:tblGrid>
              <a:tr h="317376">
                <a:tc>
                  <a:txBody>
                    <a:bodyPr/>
                    <a:lstStyle/>
                    <a:p>
                      <a:pPr algn="ctr"/>
                      <a:r>
                        <a:rPr lang="en-CA" sz="1200" dirty="0">
                          <a:latin typeface="Times New Roman" panose="02020603050405020304" pitchFamily="18" charset="0"/>
                          <a:cs typeface="Times New Roman" panose="02020603050405020304" pitchFamily="18" charset="0"/>
                        </a:rPr>
                        <a:t>Evaluation Metric </a:t>
                      </a:r>
                    </a:p>
                  </a:txBody>
                  <a:tcPr/>
                </a:tc>
                <a:tc>
                  <a:txBody>
                    <a:bodyPr/>
                    <a:lstStyle/>
                    <a:p>
                      <a:pPr algn="ctr"/>
                      <a:r>
                        <a:rPr lang="en-CA" sz="1200" dirty="0">
                          <a:latin typeface="Times New Roman" panose="02020603050405020304" pitchFamily="18" charset="0"/>
                          <a:cs typeface="Times New Roman" panose="02020603050405020304" pitchFamily="18" charset="0"/>
                        </a:rPr>
                        <a:t>Hyper-Tuned Naïve Bayes Algorithm </a:t>
                      </a:r>
                    </a:p>
                  </a:txBody>
                  <a:tcPr/>
                </a:tc>
                <a:tc>
                  <a:txBody>
                    <a:bodyPr/>
                    <a:lstStyle/>
                    <a:p>
                      <a:pPr algn="ctr"/>
                      <a:r>
                        <a:rPr lang="en-CA" sz="1200" dirty="0">
                          <a:latin typeface="Times New Roman" panose="02020603050405020304" pitchFamily="18" charset="0"/>
                          <a:cs typeface="Times New Roman" panose="02020603050405020304" pitchFamily="18" charset="0"/>
                        </a:rPr>
                        <a:t>Naïve Bayes Algorithm </a:t>
                      </a:r>
                    </a:p>
                  </a:txBody>
                  <a:tcPr/>
                </a:tc>
                <a:extLst>
                  <a:ext uri="{0D108BD9-81ED-4DB2-BD59-A6C34878D82A}">
                    <a16:rowId xmlns:a16="http://schemas.microsoft.com/office/drawing/2014/main" val="2033657593"/>
                  </a:ext>
                </a:extLst>
              </a:tr>
              <a:tr h="183744">
                <a:tc>
                  <a:txBody>
                    <a:bodyPr/>
                    <a:lstStyle/>
                    <a:p>
                      <a:pPr algn="ctr"/>
                      <a:r>
                        <a:rPr lang="en-CA" sz="1200">
                          <a:latin typeface="Times New Roman" panose="02020603050405020304" pitchFamily="18" charset="0"/>
                          <a:cs typeface="Times New Roman" panose="02020603050405020304" pitchFamily="18" charset="0"/>
                        </a:rPr>
                        <a:t>Precision</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extLst>
                  <a:ext uri="{0D108BD9-81ED-4DB2-BD59-A6C34878D82A}">
                    <a16:rowId xmlns:a16="http://schemas.microsoft.com/office/drawing/2014/main" val="2902109231"/>
                  </a:ext>
                </a:extLst>
              </a:tr>
              <a:tr h="183744">
                <a:tc>
                  <a:txBody>
                    <a:bodyPr/>
                    <a:lstStyle/>
                    <a:p>
                      <a:pPr algn="ctr"/>
                      <a:r>
                        <a:rPr lang="en-CA" sz="1200">
                          <a:latin typeface="Times New Roman" panose="02020603050405020304" pitchFamily="18" charset="0"/>
                          <a:cs typeface="Times New Roman" panose="02020603050405020304" pitchFamily="18" charset="0"/>
                        </a:rPr>
                        <a:t>Recall</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96%</a:t>
                      </a: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extLst>
                  <a:ext uri="{0D108BD9-81ED-4DB2-BD59-A6C34878D82A}">
                    <a16:rowId xmlns:a16="http://schemas.microsoft.com/office/drawing/2014/main" val="3223831989"/>
                  </a:ext>
                </a:extLst>
              </a:tr>
              <a:tr h="183744">
                <a:tc>
                  <a:txBody>
                    <a:bodyPr/>
                    <a:lstStyle/>
                    <a:p>
                      <a:pPr algn="ctr"/>
                      <a:r>
                        <a:rPr lang="en-CA" sz="1200">
                          <a:latin typeface="Times New Roman" panose="02020603050405020304" pitchFamily="18" charset="0"/>
                          <a:cs typeface="Times New Roman" panose="02020603050405020304" pitchFamily="18" charset="0"/>
                        </a:rPr>
                        <a:t>F1 Score </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extLst>
                  <a:ext uri="{0D108BD9-81ED-4DB2-BD59-A6C34878D82A}">
                    <a16:rowId xmlns:a16="http://schemas.microsoft.com/office/drawing/2014/main" val="3482827234"/>
                  </a:ext>
                </a:extLst>
              </a:tr>
              <a:tr h="183744">
                <a:tc>
                  <a:txBody>
                    <a:bodyPr/>
                    <a:lstStyle/>
                    <a:p>
                      <a:pPr algn="ctr"/>
                      <a:r>
                        <a:rPr lang="en-CA" sz="1200">
                          <a:latin typeface="Times New Roman" panose="02020603050405020304" pitchFamily="18" charset="0"/>
                          <a:cs typeface="Times New Roman" panose="02020603050405020304" pitchFamily="18" charset="0"/>
                        </a:rPr>
                        <a:t>Accuracy</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extLst>
                  <a:ext uri="{0D108BD9-81ED-4DB2-BD59-A6C34878D82A}">
                    <a16:rowId xmlns:a16="http://schemas.microsoft.com/office/drawing/2014/main" val="3832119447"/>
                  </a:ext>
                </a:extLst>
              </a:tr>
              <a:tr h="451007">
                <a:tc>
                  <a:txBody>
                    <a:bodyPr/>
                    <a:lstStyle/>
                    <a:p>
                      <a:pPr algn="ctr"/>
                      <a:r>
                        <a:rPr lang="en-CA" sz="1200" dirty="0">
                          <a:latin typeface="Times New Roman" panose="02020603050405020304" pitchFamily="18" charset="0"/>
                          <a:cs typeface="Times New Roman" panose="02020603050405020304" pitchFamily="18" charset="0"/>
                        </a:rPr>
                        <a:t>Confusion Matrix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4 False Negative, 1 False Positive</a:t>
                      </a:r>
                    </a:p>
                    <a:p>
                      <a:endParaRPr lang="en-CA"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3 False Negative, 2 False Positive</a:t>
                      </a:r>
                    </a:p>
                    <a:p>
                      <a:endParaRPr lang="en-C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5805345"/>
                  </a:ext>
                </a:extLst>
              </a:tr>
            </a:tbl>
          </a:graphicData>
        </a:graphic>
      </p:graphicFrame>
      <p:sp>
        <p:nvSpPr>
          <p:cNvPr id="6" name="TextBox 5">
            <a:extLst>
              <a:ext uri="{FF2B5EF4-FFF2-40B4-BE49-F238E27FC236}">
                <a16:creationId xmlns:a16="http://schemas.microsoft.com/office/drawing/2014/main" id="{F2C2FE38-BA36-4226-B7B6-3630EC0EE1E3}"/>
              </a:ext>
            </a:extLst>
          </p:cNvPr>
          <p:cNvSpPr txBox="1"/>
          <p:nvPr/>
        </p:nvSpPr>
        <p:spPr>
          <a:xfrm>
            <a:off x="489307" y="3745802"/>
            <a:ext cx="10768719" cy="584775"/>
          </a:xfrm>
          <a:prstGeom prst="rect">
            <a:avLst/>
          </a:prstGeom>
          <a:noFill/>
        </p:spPr>
        <p:txBody>
          <a:bodyPr wrap="square" rtlCol="0">
            <a:spAutoFit/>
          </a:bodyPr>
          <a:lstStyle/>
          <a:p>
            <a:pPr marL="285750" indent="-285750">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After Hyper tuning, it was noted that not much improvement was seen as metrics and confusion matrix stayed nearly the same in Naïve Bayes Algorithm. However when hyperparameter method was tried on SVM Algorithm, there was an improvement as shown below</a:t>
            </a:r>
            <a:r>
              <a:rPr lang="en-CA"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6C160E00-DEBA-4A66-8BBD-91EB9B1E11FC}"/>
              </a:ext>
            </a:extLst>
          </p:cNvPr>
          <p:cNvPicPr>
            <a:picLocks noChangeAspect="1"/>
          </p:cNvPicPr>
          <p:nvPr/>
        </p:nvPicPr>
        <p:blipFill>
          <a:blip r:embed="rId3"/>
          <a:stretch>
            <a:fillRect/>
          </a:stretch>
        </p:blipFill>
        <p:spPr>
          <a:xfrm>
            <a:off x="310393" y="4330576"/>
            <a:ext cx="4210050" cy="2359643"/>
          </a:xfrm>
          <a:prstGeom prst="rect">
            <a:avLst/>
          </a:prstGeom>
        </p:spPr>
      </p:pic>
      <p:graphicFrame>
        <p:nvGraphicFramePr>
          <p:cNvPr id="9" name="Table 8">
            <a:extLst>
              <a:ext uri="{FF2B5EF4-FFF2-40B4-BE49-F238E27FC236}">
                <a16:creationId xmlns:a16="http://schemas.microsoft.com/office/drawing/2014/main" id="{08538ED8-CB42-4C20-8DFA-D374E6385F99}"/>
              </a:ext>
            </a:extLst>
          </p:cNvPr>
          <p:cNvGraphicFramePr>
            <a:graphicFrameLocks noGrp="1"/>
          </p:cNvGraphicFramePr>
          <p:nvPr>
            <p:extLst>
              <p:ext uri="{D42A27DB-BD31-4B8C-83A1-F6EECF244321}">
                <p14:modId xmlns:p14="http://schemas.microsoft.com/office/powerpoint/2010/main" val="809466993"/>
              </p:ext>
            </p:extLst>
          </p:nvPr>
        </p:nvGraphicFramePr>
        <p:xfrm>
          <a:off x="5616427" y="4400694"/>
          <a:ext cx="5008229" cy="2384925"/>
        </p:xfrm>
        <a:graphic>
          <a:graphicData uri="http://schemas.openxmlformats.org/drawingml/2006/table">
            <a:tbl>
              <a:tblPr firstRow="1" bandRow="1">
                <a:tableStyleId>{5C22544A-7EE6-4342-B048-85BDC9FD1C3A}</a:tableStyleId>
              </a:tblPr>
              <a:tblGrid>
                <a:gridCol w="1667188">
                  <a:extLst>
                    <a:ext uri="{9D8B030D-6E8A-4147-A177-3AD203B41FA5}">
                      <a16:colId xmlns:a16="http://schemas.microsoft.com/office/drawing/2014/main" val="2154578310"/>
                    </a:ext>
                  </a:extLst>
                </a:gridCol>
                <a:gridCol w="1671630">
                  <a:extLst>
                    <a:ext uri="{9D8B030D-6E8A-4147-A177-3AD203B41FA5}">
                      <a16:colId xmlns:a16="http://schemas.microsoft.com/office/drawing/2014/main" val="834391013"/>
                    </a:ext>
                  </a:extLst>
                </a:gridCol>
                <a:gridCol w="1669411">
                  <a:extLst>
                    <a:ext uri="{9D8B030D-6E8A-4147-A177-3AD203B41FA5}">
                      <a16:colId xmlns:a16="http://schemas.microsoft.com/office/drawing/2014/main" val="2289194044"/>
                    </a:ext>
                  </a:extLst>
                </a:gridCol>
              </a:tblGrid>
              <a:tr h="0">
                <a:tc>
                  <a:txBody>
                    <a:bodyPr/>
                    <a:lstStyle/>
                    <a:p>
                      <a:pPr algn="ctr"/>
                      <a:r>
                        <a:rPr lang="en-CA" sz="1200" dirty="0">
                          <a:latin typeface="Times New Roman" panose="02020603050405020304" pitchFamily="18" charset="0"/>
                          <a:cs typeface="Times New Roman" panose="02020603050405020304" pitchFamily="18" charset="0"/>
                        </a:rPr>
                        <a:t>Evaluation Metric </a:t>
                      </a:r>
                    </a:p>
                  </a:txBody>
                  <a:tcPr/>
                </a:tc>
                <a:tc>
                  <a:txBody>
                    <a:bodyPr/>
                    <a:lstStyle/>
                    <a:p>
                      <a:pPr algn="ctr"/>
                      <a:r>
                        <a:rPr lang="en-CA" sz="1200" dirty="0">
                          <a:latin typeface="Times New Roman" panose="02020603050405020304" pitchFamily="18" charset="0"/>
                          <a:cs typeface="Times New Roman" panose="02020603050405020304" pitchFamily="18" charset="0"/>
                        </a:rPr>
                        <a:t>SVM Algorithm </a:t>
                      </a:r>
                    </a:p>
                  </a:txBody>
                  <a:tcPr/>
                </a:tc>
                <a:tc>
                  <a:txBody>
                    <a:bodyPr/>
                    <a:lstStyle/>
                    <a:p>
                      <a:pPr algn="ctr"/>
                      <a:r>
                        <a:rPr lang="en-CA" sz="1200" dirty="0">
                          <a:latin typeface="Times New Roman" panose="02020603050405020304" pitchFamily="18" charset="0"/>
                          <a:cs typeface="Times New Roman" panose="02020603050405020304" pitchFamily="18" charset="0"/>
                        </a:rPr>
                        <a:t>Hyper-Tuned SVM Algorithm </a:t>
                      </a:r>
                    </a:p>
                  </a:txBody>
                  <a:tcPr/>
                </a:tc>
                <a:extLst>
                  <a:ext uri="{0D108BD9-81ED-4DB2-BD59-A6C34878D82A}">
                    <a16:rowId xmlns:a16="http://schemas.microsoft.com/office/drawing/2014/main" val="583683036"/>
                  </a:ext>
                </a:extLst>
              </a:tr>
              <a:tr h="296573">
                <a:tc>
                  <a:txBody>
                    <a:bodyPr/>
                    <a:lstStyle/>
                    <a:p>
                      <a:pPr algn="ctr"/>
                      <a:r>
                        <a:rPr lang="en-CA" sz="1200" dirty="0">
                          <a:latin typeface="Times New Roman" panose="02020603050405020304" pitchFamily="18" charset="0"/>
                          <a:cs typeface="Times New Roman" panose="02020603050405020304" pitchFamily="18" charset="0"/>
                        </a:rPr>
                        <a:t>Precision</a:t>
                      </a:r>
                    </a:p>
                  </a:txBody>
                  <a:tcPr/>
                </a:tc>
                <a:tc>
                  <a:txBody>
                    <a:bodyPr/>
                    <a:lstStyle/>
                    <a:p>
                      <a:pPr algn="ctr"/>
                      <a:r>
                        <a:rPr lang="en-CA" sz="1200" dirty="0">
                          <a:latin typeface="Times New Roman" panose="02020603050405020304" pitchFamily="18" charset="0"/>
                          <a:cs typeface="Times New Roman" panose="02020603050405020304" pitchFamily="18" charset="0"/>
                        </a:rPr>
                        <a:t>96%</a:t>
                      </a:r>
                    </a:p>
                  </a:txBody>
                  <a:tcPr/>
                </a:tc>
                <a:tc>
                  <a:txBody>
                    <a:bodyPr/>
                    <a:lstStyle/>
                    <a:p>
                      <a:pPr algn="ctr"/>
                      <a:r>
                        <a:rPr lang="en-CA" sz="1200" dirty="0">
                          <a:latin typeface="Times New Roman" panose="02020603050405020304" pitchFamily="18" charset="0"/>
                          <a:cs typeface="Times New Roman" panose="02020603050405020304" pitchFamily="18" charset="0"/>
                        </a:rPr>
                        <a:t>99%</a:t>
                      </a:r>
                    </a:p>
                  </a:txBody>
                  <a:tcPr/>
                </a:tc>
                <a:extLst>
                  <a:ext uri="{0D108BD9-81ED-4DB2-BD59-A6C34878D82A}">
                    <a16:rowId xmlns:a16="http://schemas.microsoft.com/office/drawing/2014/main" val="1650949315"/>
                  </a:ext>
                </a:extLst>
              </a:tr>
              <a:tr h="296573">
                <a:tc>
                  <a:txBody>
                    <a:bodyPr/>
                    <a:lstStyle/>
                    <a:p>
                      <a:pPr algn="ctr"/>
                      <a:r>
                        <a:rPr lang="en-CA" sz="1200">
                          <a:latin typeface="Times New Roman" panose="02020603050405020304" pitchFamily="18" charset="0"/>
                          <a:cs typeface="Times New Roman" panose="02020603050405020304" pitchFamily="18" charset="0"/>
                        </a:rPr>
                        <a:t>Recall</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97%</a:t>
                      </a:r>
                    </a:p>
                  </a:txBody>
                  <a:tcPr/>
                </a:tc>
                <a:tc>
                  <a:txBody>
                    <a:bodyPr/>
                    <a:lstStyle/>
                    <a:p>
                      <a:pPr algn="ctr"/>
                      <a:r>
                        <a:rPr lang="en-CA" sz="12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2154493962"/>
                  </a:ext>
                </a:extLst>
              </a:tr>
              <a:tr h="296573">
                <a:tc>
                  <a:txBody>
                    <a:bodyPr/>
                    <a:lstStyle/>
                    <a:p>
                      <a:pPr algn="ctr"/>
                      <a:r>
                        <a:rPr lang="en-CA" sz="1200">
                          <a:latin typeface="Times New Roman" panose="02020603050405020304" pitchFamily="18" charset="0"/>
                          <a:cs typeface="Times New Roman" panose="02020603050405020304" pitchFamily="18" charset="0"/>
                        </a:rPr>
                        <a:t>F1 Score </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96%</a:t>
                      </a:r>
                    </a:p>
                  </a:txBody>
                  <a:tcPr/>
                </a:tc>
                <a:tc>
                  <a:txBody>
                    <a:bodyPr/>
                    <a:lstStyle/>
                    <a:p>
                      <a:pPr algn="ctr"/>
                      <a:r>
                        <a:rPr lang="en-CA" sz="12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2283837519"/>
                  </a:ext>
                </a:extLst>
              </a:tr>
              <a:tr h="296573">
                <a:tc>
                  <a:txBody>
                    <a:bodyPr/>
                    <a:lstStyle/>
                    <a:p>
                      <a:pPr algn="ctr"/>
                      <a:r>
                        <a:rPr lang="en-CA" sz="1200">
                          <a:latin typeface="Times New Roman" panose="02020603050405020304" pitchFamily="18" charset="0"/>
                          <a:cs typeface="Times New Roman" panose="02020603050405020304" pitchFamily="18" charset="0"/>
                        </a:rPr>
                        <a:t>Accuracy</a:t>
                      </a:r>
                      <a:endParaRPr lang="en-CA" sz="1200" dirty="0">
                        <a:latin typeface="Times New Roman" panose="02020603050405020304" pitchFamily="18" charset="0"/>
                        <a:cs typeface="Times New Roman" panose="02020603050405020304" pitchFamily="18" charset="0"/>
                      </a:endParaRPr>
                    </a:p>
                  </a:txBody>
                  <a:tcPr/>
                </a:tc>
                <a:tc>
                  <a:txBody>
                    <a:bodyPr/>
                    <a:lstStyle/>
                    <a:p>
                      <a:pPr algn="ctr"/>
                      <a:r>
                        <a:rPr lang="en-CA" sz="1200" dirty="0">
                          <a:latin typeface="Times New Roman" panose="02020603050405020304" pitchFamily="18" charset="0"/>
                          <a:cs typeface="Times New Roman" panose="02020603050405020304" pitchFamily="18" charset="0"/>
                        </a:rPr>
                        <a:t>96%</a:t>
                      </a:r>
                    </a:p>
                  </a:txBody>
                  <a:tcPr/>
                </a:tc>
                <a:tc>
                  <a:txBody>
                    <a:bodyPr/>
                    <a:lstStyle/>
                    <a:p>
                      <a:pPr algn="ctr"/>
                      <a:r>
                        <a:rPr lang="en-CA" sz="12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2570421665"/>
                  </a:ext>
                </a:extLst>
              </a:tr>
              <a:tr h="741433">
                <a:tc>
                  <a:txBody>
                    <a:bodyPr/>
                    <a:lstStyle/>
                    <a:p>
                      <a:pPr algn="ctr"/>
                      <a:r>
                        <a:rPr lang="en-CA" sz="1200" dirty="0">
                          <a:latin typeface="Times New Roman" panose="02020603050405020304" pitchFamily="18" charset="0"/>
                          <a:cs typeface="Times New Roman" panose="02020603050405020304" pitchFamily="18" charset="0"/>
                        </a:rPr>
                        <a:t>Confusion Matrix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2 False Negative, 4 False Positive</a:t>
                      </a:r>
                    </a:p>
                    <a:p>
                      <a:endParaRPr lang="en-CA"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3 False Negative, 0 False Positive</a:t>
                      </a:r>
                    </a:p>
                    <a:p>
                      <a:endParaRPr lang="en-C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9183266"/>
                  </a:ext>
                </a:extLst>
              </a:tr>
            </a:tbl>
          </a:graphicData>
        </a:graphic>
      </p:graphicFrame>
    </p:spTree>
    <p:extLst>
      <p:ext uri="{BB962C8B-B14F-4D97-AF65-F5344CB8AC3E}">
        <p14:creationId xmlns:p14="http://schemas.microsoft.com/office/powerpoint/2010/main" val="265322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B21F8-618E-49B2-88BB-5A466D954C5B}"/>
              </a:ext>
            </a:extLst>
          </p:cNvPr>
          <p:cNvSpPr txBox="1"/>
          <p:nvPr/>
        </p:nvSpPr>
        <p:spPr>
          <a:xfrm>
            <a:off x="4983060" y="654341"/>
            <a:ext cx="1613775"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AC9C0DF-E502-4A09-813F-A770252F755F}"/>
              </a:ext>
            </a:extLst>
          </p:cNvPr>
          <p:cNvSpPr txBox="1"/>
          <p:nvPr/>
        </p:nvSpPr>
        <p:spPr>
          <a:xfrm>
            <a:off x="1023457" y="2013358"/>
            <a:ext cx="9770239" cy="3139321"/>
          </a:xfrm>
          <a:prstGeom prst="rect">
            <a:avLst/>
          </a:prstGeom>
          <a:noFill/>
        </p:spPr>
        <p:txBody>
          <a:bodyPr wrap="none" rtlCol="0">
            <a:spAutoFit/>
          </a:bodyPr>
          <a:lstStyle/>
          <a:p>
            <a:pPr marL="342900" indent="-342900">
              <a:buFont typeface="+mj-lt"/>
              <a:buAutoNum type="arabicPeriod"/>
            </a:pPr>
            <a:r>
              <a:rPr lang="en-CA" dirty="0">
                <a:latin typeface="Times New Roman" panose="02020603050405020304" pitchFamily="18" charset="0"/>
                <a:cs typeface="Times New Roman" panose="02020603050405020304" pitchFamily="18" charset="0"/>
              </a:rPr>
              <a:t>DATA 1200 WEEK 6 AND WEEK 7 NOTES</a:t>
            </a:r>
          </a:p>
          <a:p>
            <a:pPr marL="342900" indent="-342900">
              <a:buFont typeface="+mj-lt"/>
              <a:buAutoNum type="arabicPeriod"/>
            </a:pPr>
            <a:endParaRPr lang="en-CA"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https://medium.com/analytics-vidhya/how-to-improve-naive-bayes-9fa698e14cba</a:t>
            </a:r>
            <a:endParaRPr lang="en-CA"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8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https://www.analyticsvidhya.com/blog/2017/09/understaing-support-vector-machine-example-code/</a:t>
            </a:r>
            <a:endParaRPr lang="en-CA"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800" dirty="0">
                <a:latin typeface="Times New Roman" panose="02020603050405020304" pitchFamily="18" charset="0"/>
                <a:cs typeface="Times New Roman" panose="02020603050405020304" pitchFamily="18" charset="0"/>
              </a:rPr>
              <a:t>https://towardsdatascience.com/all-about-naive-bayes-8e13cef044cf</a:t>
            </a:r>
          </a:p>
          <a:p>
            <a:endParaRPr lang="en-CA" dirty="0"/>
          </a:p>
          <a:p>
            <a:endParaRPr lang="en-CA" dirty="0"/>
          </a:p>
          <a:p>
            <a:endParaRPr lang="en-CA" dirty="0"/>
          </a:p>
        </p:txBody>
      </p:sp>
    </p:spTree>
    <p:extLst>
      <p:ext uri="{BB962C8B-B14F-4D97-AF65-F5344CB8AC3E}">
        <p14:creationId xmlns:p14="http://schemas.microsoft.com/office/powerpoint/2010/main" val="310149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24937-4D2E-4200-B7FF-E0D0EB58170B}"/>
              </a:ext>
            </a:extLst>
          </p:cNvPr>
          <p:cNvSpPr txBox="1"/>
          <p:nvPr/>
        </p:nvSpPr>
        <p:spPr>
          <a:xfrm>
            <a:off x="4477191" y="75501"/>
            <a:ext cx="3237618" cy="461665"/>
          </a:xfrm>
          <a:prstGeom prst="rect">
            <a:avLst/>
          </a:prstGeom>
          <a:noFill/>
        </p:spPr>
        <p:txBody>
          <a:bodyPr wrap="none" rtlCol="0">
            <a:spAutoFit/>
          </a:bodyPr>
          <a:lstStyle/>
          <a:p>
            <a:pPr algn="ctr"/>
            <a:r>
              <a:rPr lang="en-CA" sz="2400" b="1" dirty="0">
                <a:latin typeface="Times New Roman" panose="02020603050405020304" pitchFamily="18" charset="0"/>
                <a:cs typeface="Times New Roman" panose="02020603050405020304" pitchFamily="18" charset="0"/>
              </a:rPr>
              <a:t>Description of Problem</a:t>
            </a:r>
          </a:p>
        </p:txBody>
      </p:sp>
      <p:sp>
        <p:nvSpPr>
          <p:cNvPr id="3" name="TextBox 2">
            <a:extLst>
              <a:ext uri="{FF2B5EF4-FFF2-40B4-BE49-F238E27FC236}">
                <a16:creationId xmlns:a16="http://schemas.microsoft.com/office/drawing/2014/main" id="{4D798E97-8326-4B01-A14B-4FB49329CF52}"/>
              </a:ext>
            </a:extLst>
          </p:cNvPr>
          <p:cNvSpPr txBox="1"/>
          <p:nvPr/>
        </p:nvSpPr>
        <p:spPr>
          <a:xfrm>
            <a:off x="689269" y="563679"/>
            <a:ext cx="9911506" cy="64633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Mr. John Hughes has been given a dataset called illnessstudy. The dataset contains 30 attributes of tumor measurement which are the independent variables as shown below:</a:t>
            </a:r>
          </a:p>
        </p:txBody>
      </p:sp>
      <p:sp>
        <p:nvSpPr>
          <p:cNvPr id="4" name="Rectangle 1">
            <a:extLst>
              <a:ext uri="{FF2B5EF4-FFF2-40B4-BE49-F238E27FC236}">
                <a16:creationId xmlns:a16="http://schemas.microsoft.com/office/drawing/2014/main" id="{8890376E-3F24-46F5-B41E-028CA001A55C}"/>
              </a:ext>
            </a:extLst>
          </p:cNvPr>
          <p:cNvSpPr>
            <a:spLocks noChangeArrowheads="1"/>
          </p:cNvSpPr>
          <p:nvPr/>
        </p:nvSpPr>
        <p:spPr bwMode="auto">
          <a:xfrm>
            <a:off x="3003261" y="1327310"/>
            <a:ext cx="4870578"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radius_mean', 'texture_mean', 'perimeter_mean', 'area_mean', 'smoothness_mean', 'compactness_mean', 'concavity_mean', 'concave points_mean', 'symmetry_mean', 'fractal_dimension_mean', 'radius_se', 'texture_se', 'perimeter_se', 'area_se', 'smoothness_se', 'compactness_se', 'concavity_se', 'concave points_se', 'symmetry_se', 'fractal_dimension_se', 'radius_worst', 'texture_worst', 'perimeter_worst', 'area_worst', 'smoothness_worst', 'compactness_worst', 'concavity_worst', 'concave points_worst', 'symmetry_worst', 'fractal_dimension_worst'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FC0E7C9-E8F7-499A-896C-2D9AA17031EC}"/>
              </a:ext>
            </a:extLst>
          </p:cNvPr>
          <p:cNvSpPr txBox="1"/>
          <p:nvPr/>
        </p:nvSpPr>
        <p:spPr>
          <a:xfrm>
            <a:off x="458646" y="2983493"/>
            <a:ext cx="10994791" cy="313932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Mr. John Hughes would like to determine the diagnosis of the cancer tumor, and classify it according to whether the tumor diagnosis is “M” for Malignant or “B” for Benign. This “Diagnosis” variable is the dependent variable as shown below:</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Mr. John Hughes has requested for the Following three algorithms to be created to learn more about the information in the illness study dataset and find key insights, as well as determine the model that would be most beneficial in determining the cancer tumor diagnosis:</a:t>
            </a:r>
          </a:p>
          <a:p>
            <a:pPr marL="285750" indent="-285750">
              <a:buFont typeface="Arial" panose="020B0604020202020204" pitchFamily="34" charset="0"/>
              <a:buChar char="•"/>
            </a:pPr>
            <a:r>
              <a:rPr lang="en-CA" b="1" dirty="0">
                <a:latin typeface="Times New Roman" panose="02020603050405020304" pitchFamily="18" charset="0"/>
                <a:cs typeface="Times New Roman" panose="02020603050405020304" pitchFamily="18" charset="0"/>
              </a:rPr>
              <a:t>Support Vector Machines</a:t>
            </a:r>
          </a:p>
          <a:p>
            <a:pPr marL="285750" indent="-285750">
              <a:buFont typeface="Arial" panose="020B0604020202020204" pitchFamily="34" charset="0"/>
              <a:buChar char="•"/>
            </a:pPr>
            <a:r>
              <a:rPr lang="en-CA" b="1" dirty="0">
                <a:latin typeface="Times New Roman" panose="02020603050405020304" pitchFamily="18" charset="0"/>
                <a:cs typeface="Times New Roman" panose="02020603050405020304" pitchFamily="18" charset="0"/>
              </a:rPr>
              <a:t>Naïve Bayes </a:t>
            </a:r>
          </a:p>
          <a:p>
            <a:pPr marL="285750" indent="-285750">
              <a:buFont typeface="Arial" panose="020B0604020202020204" pitchFamily="34" charset="0"/>
              <a:buChar char="•"/>
            </a:pPr>
            <a:r>
              <a:rPr lang="en-CA" b="1" dirty="0">
                <a:latin typeface="Times New Roman" panose="02020603050405020304" pitchFamily="18" charset="0"/>
                <a:cs typeface="Times New Roman" panose="02020603050405020304" pitchFamily="18" charset="0"/>
              </a:rPr>
              <a:t>Decision Tree</a:t>
            </a:r>
          </a:p>
          <a:p>
            <a:endParaRPr lang="en-CA" dirty="0"/>
          </a:p>
        </p:txBody>
      </p:sp>
      <p:sp>
        <p:nvSpPr>
          <p:cNvPr id="10" name="Rectangle 3">
            <a:extLst>
              <a:ext uri="{FF2B5EF4-FFF2-40B4-BE49-F238E27FC236}">
                <a16:creationId xmlns:a16="http://schemas.microsoft.com/office/drawing/2014/main" id="{DC995C28-78DE-40A1-997E-6CCB32A86FF2}"/>
              </a:ext>
            </a:extLst>
          </p:cNvPr>
          <p:cNvSpPr>
            <a:spLocks noChangeArrowheads="1"/>
          </p:cNvSpPr>
          <p:nvPr/>
        </p:nvSpPr>
        <p:spPr bwMode="auto">
          <a:xfrm>
            <a:off x="4260046" y="3760311"/>
            <a:ext cx="147423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'diagnosis']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426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24937-4D2E-4200-B7FF-E0D0EB58170B}"/>
              </a:ext>
            </a:extLst>
          </p:cNvPr>
          <p:cNvSpPr txBox="1"/>
          <p:nvPr/>
        </p:nvSpPr>
        <p:spPr>
          <a:xfrm>
            <a:off x="3218617" y="75501"/>
            <a:ext cx="5754782" cy="461665"/>
          </a:xfrm>
          <a:prstGeom prst="rect">
            <a:avLst/>
          </a:prstGeom>
          <a:noFill/>
        </p:spPr>
        <p:txBody>
          <a:bodyPr wrap="none" rtlCol="0">
            <a:spAutoFit/>
          </a:bodyPr>
          <a:lstStyle/>
          <a:p>
            <a:pPr algn="ctr"/>
            <a:r>
              <a:rPr lang="en-CA" sz="2400" b="1" dirty="0">
                <a:latin typeface="Times New Roman" panose="02020603050405020304" pitchFamily="18" charset="0"/>
                <a:cs typeface="Times New Roman" panose="02020603050405020304" pitchFamily="18" charset="0"/>
              </a:rPr>
              <a:t>Methodology Used To Tackle The Problem</a:t>
            </a:r>
          </a:p>
        </p:txBody>
      </p:sp>
      <p:sp>
        <p:nvSpPr>
          <p:cNvPr id="6" name="TextBox 5">
            <a:extLst>
              <a:ext uri="{FF2B5EF4-FFF2-40B4-BE49-F238E27FC236}">
                <a16:creationId xmlns:a16="http://schemas.microsoft.com/office/drawing/2014/main" id="{4EF00E0C-5362-4480-B4C1-F7AC6F15FC33}"/>
              </a:ext>
            </a:extLst>
          </p:cNvPr>
          <p:cNvSpPr txBox="1"/>
          <p:nvPr/>
        </p:nvSpPr>
        <p:spPr>
          <a:xfrm>
            <a:off x="1668312" y="845076"/>
            <a:ext cx="8855373" cy="369332"/>
          </a:xfrm>
          <a:prstGeom prst="rect">
            <a:avLst/>
          </a:prstGeom>
          <a:noFill/>
        </p:spPr>
        <p:txBody>
          <a:bodyPr wrap="none" rtlCol="0">
            <a:spAutoFit/>
          </a:bodyPr>
          <a:lstStyle/>
          <a:p>
            <a:pPr algn="ctr"/>
            <a:r>
              <a:rPr lang="en-CA" dirty="0">
                <a:latin typeface="Times New Roman" panose="02020603050405020304" pitchFamily="18" charset="0"/>
                <a:cs typeface="Times New Roman" panose="02020603050405020304" pitchFamily="18" charset="0"/>
              </a:rPr>
              <a:t>The following Algorithms were used to identify the best model to use on illness study dataset:</a:t>
            </a:r>
            <a:endParaRPr lang="en-CA" dirty="0"/>
          </a:p>
        </p:txBody>
      </p:sp>
      <p:sp>
        <p:nvSpPr>
          <p:cNvPr id="7" name="TextBox 6">
            <a:extLst>
              <a:ext uri="{FF2B5EF4-FFF2-40B4-BE49-F238E27FC236}">
                <a16:creationId xmlns:a16="http://schemas.microsoft.com/office/drawing/2014/main" id="{328A006D-7A6B-4A4D-A06F-446A977C1037}"/>
              </a:ext>
            </a:extLst>
          </p:cNvPr>
          <p:cNvSpPr txBox="1"/>
          <p:nvPr/>
        </p:nvSpPr>
        <p:spPr>
          <a:xfrm>
            <a:off x="283027" y="1704186"/>
            <a:ext cx="11625944" cy="5078313"/>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Support Vector Machines(SVM)</a:t>
            </a:r>
            <a:r>
              <a:rPr lang="en-CA" dirty="0"/>
              <a:t>: </a:t>
            </a:r>
            <a:r>
              <a:rPr lang="en-CA" dirty="0">
                <a:latin typeface="Times New Roman" panose="02020603050405020304" pitchFamily="18" charset="0"/>
                <a:cs typeface="Times New Roman" panose="02020603050405020304" pitchFamily="18" charset="0"/>
              </a:rPr>
              <a:t>S</a:t>
            </a:r>
            <a:r>
              <a:rPr lang="en-CA" sz="1800" dirty="0">
                <a:latin typeface="Times New Roman" panose="02020603050405020304" pitchFamily="18" charset="0"/>
                <a:cs typeface="Times New Roman" panose="02020603050405020304" pitchFamily="18" charset="0"/>
              </a:rPr>
              <a:t>egregates a dataset in the best possible way. SVM constructs a hyperplane in a multidimensional space and separates data into different classes.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SVM generates the optimal hyperplane in an iterative manner, which is used to minimize an error. </a:t>
            </a:r>
          </a:p>
          <a:p>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a:p>
            <a:r>
              <a:rPr lang="en-CA" sz="1800" b="1" kern="1800" dirty="0">
                <a:effectLst/>
                <a:latin typeface="Times New Roman" panose="02020603050405020304" pitchFamily="18" charset="0"/>
                <a:ea typeface="Times New Roman" panose="02020603050405020304" pitchFamily="18" charset="0"/>
              </a:rPr>
              <a:t>Naive-Bayes</a:t>
            </a:r>
            <a:r>
              <a:rPr lang="en-CA" sz="1800" kern="1800" dirty="0">
                <a:effectLst/>
                <a:latin typeface="Times New Roman" panose="02020603050405020304" pitchFamily="18" charset="0"/>
                <a:ea typeface="Times New Roman" panose="02020603050405020304" pitchFamily="18" charset="0"/>
              </a:rPr>
              <a:t>: It is a classification technique based on </a:t>
            </a:r>
            <a:r>
              <a:rPr lang="en-CA" sz="1800" b="1" u="sng" kern="1800" dirty="0">
                <a:effectLst/>
                <a:latin typeface="Times New Roman" panose="02020603050405020304" pitchFamily="18" charset="0"/>
                <a:ea typeface="Times New Roman" panose="02020603050405020304" pitchFamily="18" charset="0"/>
              </a:rPr>
              <a:t>Bayes’ Theorem,</a:t>
            </a:r>
            <a:r>
              <a:rPr lang="en-CA" sz="1800" kern="1800" dirty="0">
                <a:effectLst/>
                <a:latin typeface="Times New Roman" panose="02020603050405020304" pitchFamily="18" charset="0"/>
                <a:ea typeface="Times New Roman" panose="02020603050405020304" pitchFamily="18" charset="0"/>
              </a:rPr>
              <a:t> with an assumption of independence among predictors. </a:t>
            </a:r>
            <a:r>
              <a:rPr lang="en-CA" sz="1800" b="1" kern="1800" dirty="0">
                <a:latin typeface="Times New Roman" panose="02020603050405020304" pitchFamily="18" charset="0"/>
                <a:cs typeface="Times New Roman" panose="02020603050405020304" pitchFamily="18" charset="0"/>
              </a:rPr>
              <a:t>Bayes Theorem </a:t>
            </a:r>
            <a:r>
              <a:rPr lang="en-CA" sz="1800" kern="1800" dirty="0">
                <a:latin typeface="Times New Roman" panose="02020603050405020304" pitchFamily="18" charset="0"/>
                <a:cs typeface="Times New Roman" panose="02020603050405020304" pitchFamily="18" charset="0"/>
              </a:rPr>
              <a:t>is </a:t>
            </a:r>
            <a:r>
              <a:rPr lang="en-US" sz="1800" b="0" i="0" dirty="0">
                <a:solidFill>
                  <a:srgbClr val="000000"/>
                </a:solidFill>
                <a:effectLst/>
                <a:latin typeface="Times New Roman" panose="02020603050405020304" pitchFamily="18" charset="0"/>
                <a:cs typeface="Times New Roman" panose="02020603050405020304" pitchFamily="18" charset="0"/>
              </a:rPr>
              <a:t> a theorem that works on conditional probability. Conditional Probability is the probability that something will happen, given that something else has already occurred. The conditional probability can give us the probability of an event using its prior knowledge.</a:t>
            </a:r>
          </a:p>
          <a:p>
            <a:endParaRPr lang="en-US" dirty="0">
              <a:solidFill>
                <a:srgbClr val="000000"/>
              </a:solidFill>
              <a:latin typeface="Times New Roman" panose="02020603050405020304" pitchFamily="18" charset="0"/>
              <a:cs typeface="Times New Roman" panose="02020603050405020304" pitchFamily="18" charset="0"/>
            </a:endParaRPr>
          </a:p>
          <a:p>
            <a:r>
              <a:rPr lang="en-US" sz="1800" b="1" dirty="0">
                <a:solidFill>
                  <a:srgbClr val="000000"/>
                </a:solidFill>
                <a:latin typeface="Times New Roman" panose="02020603050405020304" pitchFamily="18" charset="0"/>
                <a:cs typeface="Times New Roman" panose="02020603050405020304" pitchFamily="18" charset="0"/>
              </a:rPr>
              <a:t>Decision Tree(</a:t>
            </a:r>
            <a:r>
              <a:rPr lang="en-CA" b="1" i="0" dirty="0">
                <a:solidFill>
                  <a:srgbClr val="000000"/>
                </a:solidFill>
                <a:effectLst/>
                <a:latin typeface="Times New Roman" panose="02020603050405020304" pitchFamily="18" charset="0"/>
                <a:cs typeface="Times New Roman" panose="02020603050405020304" pitchFamily="18" charset="0"/>
              </a:rPr>
              <a:t>Classification and Regression Trees):</a:t>
            </a:r>
            <a:r>
              <a:rPr lang="en-US" b="0" i="0" dirty="0">
                <a:solidFill>
                  <a:srgbClr val="000000"/>
                </a:solidFill>
                <a:effectLst/>
                <a:latin typeface="Times New Roman" panose="02020603050405020304" pitchFamily="18" charset="0"/>
                <a:cs typeface="Times New Roman" panose="02020603050405020304" pitchFamily="18" charset="0"/>
              </a:rPr>
              <a:t>CART for short refers to Decision Tree algorithms that can be used for classification or regression predictive modeling. A node represents a single input variable (X) and a split point on that variable. Leaf nodes (also called terminal nodes) of the tree contain an output variable (y) which is used to make a prediction. </a:t>
            </a:r>
            <a:endParaRPr lang="en-CA" sz="1800" b="1" dirty="0">
              <a:latin typeface="Times New Roman" panose="02020603050405020304" pitchFamily="18" charset="0"/>
              <a:cs typeface="Times New Roman" panose="02020603050405020304" pitchFamily="18" charset="0"/>
            </a:endParaRPr>
          </a:p>
          <a:p>
            <a:endParaRPr lang="en-CA" sz="1800" b="1" kern="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CA" sz="1800" kern="1800" dirty="0">
              <a:effectLst/>
              <a:latin typeface="Times New Roman" panose="02020603050405020304" pitchFamily="18" charset="0"/>
              <a:ea typeface="Times New Roman" panose="02020603050405020304" pitchFamily="18" charset="0"/>
            </a:endParaRPr>
          </a:p>
          <a:p>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08162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97-C504-4A22-8322-C6CF5481BC05}"/>
              </a:ext>
            </a:extLst>
          </p:cNvPr>
          <p:cNvSpPr txBox="1">
            <a:spLocks/>
          </p:cNvSpPr>
          <p:nvPr/>
        </p:nvSpPr>
        <p:spPr>
          <a:xfrm>
            <a:off x="1285292" y="139959"/>
            <a:ext cx="9621416" cy="455969"/>
          </a:xfrm>
          <a:prstGeom prst="rect">
            <a:avLst/>
          </a:prstGeom>
          <a:solidFill>
            <a:schemeClr val="bg1">
              <a:alpha val="0"/>
            </a:schemeClr>
          </a:solidFill>
        </p:spPr>
        <p:txBody>
          <a:bodyPr>
            <a:normAutofit lnSpcReduction="1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dirty="0">
                <a:latin typeface="Times New Roman" panose="02020603050405020304" pitchFamily="18" charset="0"/>
                <a:cs typeface="Times New Roman" panose="02020603050405020304" pitchFamily="18" charset="0"/>
              </a:rPr>
              <a:t>Analysis Methods Description: SVM Algorithm</a:t>
            </a:r>
          </a:p>
        </p:txBody>
      </p:sp>
      <p:sp>
        <p:nvSpPr>
          <p:cNvPr id="4" name="TextBox 3">
            <a:extLst>
              <a:ext uri="{FF2B5EF4-FFF2-40B4-BE49-F238E27FC236}">
                <a16:creationId xmlns:a16="http://schemas.microsoft.com/office/drawing/2014/main" id="{A0B2B095-DDB7-4B98-A827-9B4094A277DF}"/>
              </a:ext>
            </a:extLst>
          </p:cNvPr>
          <p:cNvSpPr txBox="1"/>
          <p:nvPr/>
        </p:nvSpPr>
        <p:spPr>
          <a:xfrm>
            <a:off x="138404" y="777344"/>
            <a:ext cx="11748794" cy="5303311"/>
          </a:xfrm>
          <a:prstGeom prst="rect">
            <a:avLst/>
          </a:prstGeom>
          <a:noFill/>
        </p:spPr>
        <p:txBody>
          <a:bodyPr wrap="square">
            <a:spAutoFit/>
          </a:bodyPr>
          <a:lstStyle/>
          <a:p>
            <a:r>
              <a:rPr lang="en-CA" sz="1800" b="1" dirty="0">
                <a:latin typeface="Times New Roman" panose="02020603050405020304" pitchFamily="18" charset="0"/>
                <a:cs typeface="Times New Roman" panose="02020603050405020304" pitchFamily="18" charset="0"/>
              </a:rPr>
              <a:t>SVM(“Support Vector Machines”) </a:t>
            </a:r>
            <a:r>
              <a:rPr lang="en-CA" sz="1800" dirty="0">
                <a:latin typeface="Times New Roman" panose="02020603050405020304" pitchFamily="18" charset="0"/>
                <a:cs typeface="Times New Roman" panose="02020603050405020304" pitchFamily="18" charset="0"/>
              </a:rPr>
              <a:t>segregates a dataset in the best possible way. SVM constructs a hyperplane in a multidimensional space and separates data into different classes.</a:t>
            </a:r>
          </a:p>
          <a:p>
            <a:endParaRPr lang="en-CA" sz="1800" dirty="0">
              <a:latin typeface="Times New Roman" panose="02020603050405020304" pitchFamily="18" charset="0"/>
              <a:cs typeface="Times New Roman" panose="02020603050405020304" pitchFamily="18" charset="0"/>
            </a:endParaRPr>
          </a:p>
          <a:p>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SVM generates the optimal hyperplane in an iterative manner, which is used to minimize an error. </a:t>
            </a:r>
          </a:p>
          <a:p>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 core idea of SVM is to find a </a:t>
            </a: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maximum marginal hyperplane (MMH)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that best divides the dataset into classes. In order to achieve MMH the margin between classes should have the same distance. </a:t>
            </a:r>
          </a:p>
          <a:p>
            <a:pPr>
              <a:lnSpc>
                <a:spcPct val="106000"/>
              </a:lnSpc>
              <a:spcAft>
                <a:spcPts val="800"/>
              </a:spcAft>
            </a:pPr>
            <a:endParaRPr lang="en-CA"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 Support vectors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are the data points, which are closest to the hyperplane. These points will define the separating line better by calculating margins. These points are more relevant to the construction of the classifier.</a:t>
            </a:r>
          </a:p>
          <a:p>
            <a:pPr>
              <a:lnSpc>
                <a:spcPct val="106000"/>
              </a:lnSpc>
              <a:spcAft>
                <a:spcPts val="800"/>
              </a:spcAft>
            </a:pPr>
            <a:endParaRPr lang="en-CA"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hyperplane</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is a decision plane which separates between a set of objects having different class memberships.</a:t>
            </a:r>
          </a:p>
          <a:p>
            <a:pPr>
              <a:lnSpc>
                <a:spcPct val="106000"/>
              </a:lnSpc>
              <a:spcAft>
                <a:spcPts val="800"/>
              </a:spcAft>
            </a:pP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is a gap between the two lines on the closest class points. This is calculated as the perpendicular distance from the line to support vectors or closest points. If the margin is larger in between the classes, then it is considered a good margin, a smaller margin is a bad margin.</a:t>
            </a: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19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97-C504-4A22-8322-C6CF5481BC05}"/>
              </a:ext>
            </a:extLst>
          </p:cNvPr>
          <p:cNvSpPr txBox="1">
            <a:spLocks/>
          </p:cNvSpPr>
          <p:nvPr/>
        </p:nvSpPr>
        <p:spPr>
          <a:xfrm>
            <a:off x="1182656" y="121298"/>
            <a:ext cx="9621416" cy="455969"/>
          </a:xfrm>
          <a:prstGeom prst="rect">
            <a:avLst/>
          </a:prstGeom>
          <a:solidFill>
            <a:schemeClr val="bg1">
              <a:alpha val="0"/>
            </a:schemeClr>
          </a:solidFill>
        </p:spPr>
        <p:txBody>
          <a:bodyPr>
            <a:normAutofit lnSpcReduction="1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i="0">
                <a:effectLst/>
                <a:latin typeface="Times New Roman" panose="02020603050405020304" pitchFamily="18" charset="0"/>
                <a:cs typeface="Times New Roman" panose="02020603050405020304" pitchFamily="18" charset="0"/>
              </a:rPr>
              <a:t>Most Popular SVM Kernels</a:t>
            </a:r>
            <a:endParaRPr lang="en-CA"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B9204C-91EC-43AF-835E-6661CE70C425}"/>
              </a:ext>
            </a:extLst>
          </p:cNvPr>
          <p:cNvSpPr txBox="1"/>
          <p:nvPr/>
        </p:nvSpPr>
        <p:spPr>
          <a:xfrm>
            <a:off x="543120" y="657592"/>
            <a:ext cx="10900488" cy="1754326"/>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The SVM algorithm is implemented in practice using a kernel. A kernel transforms an input data space into the required form.</a:t>
            </a:r>
          </a:p>
          <a:p>
            <a:endParaRPr lang="en-US" b="1"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Linear Kernel</a:t>
            </a:r>
            <a:r>
              <a:rPr lang="en-US" sz="1800" b="0" i="0" dirty="0">
                <a:effectLst/>
                <a:latin typeface="Times New Roman" panose="02020603050405020304" pitchFamily="18" charset="0"/>
                <a:cs typeface="Times New Roman" panose="02020603050405020304" pitchFamily="18" charset="0"/>
              </a:rPr>
              <a:t> A linear kernel can be used as normal dot product any two given observations. The product between two vectors is the sum of the multiplication of each pair of input values.</a:t>
            </a:r>
          </a:p>
          <a:p>
            <a:endParaRPr lang="en-CA"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0BB65B-D040-4160-B078-F48A1E3D50AB}"/>
              </a:ext>
            </a:extLst>
          </p:cNvPr>
          <p:cNvPicPr>
            <a:picLocks noChangeAspect="1"/>
          </p:cNvPicPr>
          <p:nvPr/>
        </p:nvPicPr>
        <p:blipFill>
          <a:blip r:embed="rId2"/>
          <a:stretch>
            <a:fillRect/>
          </a:stretch>
        </p:blipFill>
        <p:spPr>
          <a:xfrm>
            <a:off x="3627625" y="2119508"/>
            <a:ext cx="4340116" cy="433343"/>
          </a:xfrm>
          <a:prstGeom prst="rect">
            <a:avLst/>
          </a:prstGeom>
        </p:spPr>
      </p:pic>
      <p:sp>
        <p:nvSpPr>
          <p:cNvPr id="8" name="TextBox 7">
            <a:extLst>
              <a:ext uri="{FF2B5EF4-FFF2-40B4-BE49-F238E27FC236}">
                <a16:creationId xmlns:a16="http://schemas.microsoft.com/office/drawing/2014/main" id="{B3114BD7-516B-46FD-814C-21419D018960}"/>
              </a:ext>
            </a:extLst>
          </p:cNvPr>
          <p:cNvSpPr txBox="1"/>
          <p:nvPr/>
        </p:nvSpPr>
        <p:spPr>
          <a:xfrm>
            <a:off x="504756" y="2524615"/>
            <a:ext cx="11483437" cy="646331"/>
          </a:xfrm>
          <a:prstGeom prst="rect">
            <a:avLst/>
          </a:prstGeom>
          <a:noFill/>
        </p:spPr>
        <p:txBody>
          <a:bodyPr wrap="square">
            <a:spAutoFit/>
          </a:bodyPr>
          <a:lstStyle/>
          <a:p>
            <a:r>
              <a:rPr lang="en-CA" sz="1800" b="1" i="0" dirty="0">
                <a:effectLst/>
                <a:latin typeface="Times New Roman" panose="02020603050405020304" pitchFamily="18" charset="0"/>
                <a:cs typeface="Times New Roman" panose="02020603050405020304" pitchFamily="18" charset="0"/>
              </a:rPr>
              <a:t>Polynomial Kernel</a:t>
            </a:r>
            <a:r>
              <a:rPr lang="en-CA" sz="1800" b="0" i="0" dirty="0">
                <a:effectLst/>
                <a:latin typeface="Times New Roman" panose="02020603050405020304" pitchFamily="18" charset="0"/>
                <a:cs typeface="Times New Roman" panose="02020603050405020304" pitchFamily="18" charset="0"/>
              </a:rPr>
              <a:t> A polynomial kernel is a more generalized form of the linear kernel. The polynomial kernel can distinguish curved or nonlinear input space.</a:t>
            </a:r>
          </a:p>
        </p:txBody>
      </p:sp>
      <p:pic>
        <p:nvPicPr>
          <p:cNvPr id="9" name="Picture 8">
            <a:extLst>
              <a:ext uri="{FF2B5EF4-FFF2-40B4-BE49-F238E27FC236}">
                <a16:creationId xmlns:a16="http://schemas.microsoft.com/office/drawing/2014/main" id="{42F2E1AC-DA03-4B91-8CE6-5F0903C35C0B}"/>
              </a:ext>
            </a:extLst>
          </p:cNvPr>
          <p:cNvPicPr>
            <a:picLocks noChangeAspect="1"/>
          </p:cNvPicPr>
          <p:nvPr/>
        </p:nvPicPr>
        <p:blipFill>
          <a:blip r:embed="rId3"/>
          <a:stretch>
            <a:fillRect/>
          </a:stretch>
        </p:blipFill>
        <p:spPr>
          <a:xfrm>
            <a:off x="3568421" y="3372239"/>
            <a:ext cx="4676583" cy="646331"/>
          </a:xfrm>
          <a:prstGeom prst="rect">
            <a:avLst/>
          </a:prstGeom>
        </p:spPr>
      </p:pic>
      <p:sp>
        <p:nvSpPr>
          <p:cNvPr id="11" name="TextBox 10">
            <a:extLst>
              <a:ext uri="{FF2B5EF4-FFF2-40B4-BE49-F238E27FC236}">
                <a16:creationId xmlns:a16="http://schemas.microsoft.com/office/drawing/2014/main" id="{CAD9081B-EEA0-4476-A015-B058ACC8E113}"/>
              </a:ext>
            </a:extLst>
          </p:cNvPr>
          <p:cNvSpPr txBox="1"/>
          <p:nvPr/>
        </p:nvSpPr>
        <p:spPr>
          <a:xfrm>
            <a:off x="421546" y="3893501"/>
            <a:ext cx="11834769" cy="923330"/>
          </a:xfrm>
          <a:prstGeom prst="rect">
            <a:avLst/>
          </a:prstGeom>
          <a:noFill/>
        </p:spPr>
        <p:txBody>
          <a:bodyPr wrap="square">
            <a:spAutoFit/>
          </a:bodyPr>
          <a:lstStyle/>
          <a:p>
            <a:pPr marL="0" indent="0">
              <a:buNone/>
            </a:pPr>
            <a:endParaRPr lang="en-CA" sz="1800" b="0"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Radial Basis Function Kernel</a:t>
            </a:r>
            <a:r>
              <a:rPr lang="en-US" sz="1800" b="0" i="0" dirty="0">
                <a:effectLst/>
                <a:latin typeface="Times New Roman" panose="02020603050405020304" pitchFamily="18" charset="0"/>
                <a:cs typeface="Times New Roman" panose="02020603050405020304" pitchFamily="18" charset="0"/>
              </a:rPr>
              <a:t> The Radial basis function kernel is a popular kernel function commonly used in support vector machine classification. RBF can map an input space in infinite dimensional space.</a:t>
            </a:r>
          </a:p>
        </p:txBody>
      </p:sp>
      <p:pic>
        <p:nvPicPr>
          <p:cNvPr id="12" name="Picture 11">
            <a:extLst>
              <a:ext uri="{FF2B5EF4-FFF2-40B4-BE49-F238E27FC236}">
                <a16:creationId xmlns:a16="http://schemas.microsoft.com/office/drawing/2014/main" id="{CD1A69E4-B87E-471F-803E-E538AD80F11A}"/>
              </a:ext>
            </a:extLst>
          </p:cNvPr>
          <p:cNvPicPr>
            <a:picLocks noChangeAspect="1"/>
          </p:cNvPicPr>
          <p:nvPr/>
        </p:nvPicPr>
        <p:blipFill>
          <a:blip r:embed="rId4"/>
          <a:stretch>
            <a:fillRect/>
          </a:stretch>
        </p:blipFill>
        <p:spPr>
          <a:xfrm>
            <a:off x="3568421" y="4957763"/>
            <a:ext cx="4454349" cy="1115865"/>
          </a:xfrm>
          <a:prstGeom prst="rect">
            <a:avLst/>
          </a:prstGeom>
        </p:spPr>
      </p:pic>
    </p:spTree>
    <p:extLst>
      <p:ext uri="{BB962C8B-B14F-4D97-AF65-F5344CB8AC3E}">
        <p14:creationId xmlns:p14="http://schemas.microsoft.com/office/powerpoint/2010/main" val="346448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97-C504-4A22-8322-C6CF5481BC05}"/>
              </a:ext>
            </a:extLst>
          </p:cNvPr>
          <p:cNvSpPr txBox="1">
            <a:spLocks/>
          </p:cNvSpPr>
          <p:nvPr/>
        </p:nvSpPr>
        <p:spPr>
          <a:xfrm>
            <a:off x="1182656" y="121298"/>
            <a:ext cx="9621416" cy="455969"/>
          </a:xfrm>
          <a:prstGeom prst="rect">
            <a:avLst/>
          </a:prstGeom>
          <a:solidFill>
            <a:schemeClr val="bg1">
              <a:alpha val="0"/>
            </a:schemeClr>
          </a:solidFill>
        </p:spPr>
        <p:txBody>
          <a:bodyPr>
            <a:normAutofit lnSpcReduction="1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a:latin typeface="Times New Roman" panose="02020603050405020304" pitchFamily="18" charset="0"/>
                <a:cs typeface="Times New Roman" panose="02020603050405020304" pitchFamily="18" charset="0"/>
              </a:rPr>
              <a:t>Analysis Methods Description: Naïve Bayes Algorithm </a:t>
            </a:r>
            <a:endParaRPr lang="en-CA"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71EC6CD-B423-4BDE-B297-929398936D92}"/>
              </a:ext>
            </a:extLst>
          </p:cNvPr>
          <p:cNvSpPr txBox="1"/>
          <p:nvPr/>
        </p:nvSpPr>
        <p:spPr>
          <a:xfrm>
            <a:off x="320878" y="756730"/>
            <a:ext cx="10836479" cy="1754326"/>
          </a:xfrm>
          <a:prstGeom prst="rect">
            <a:avLst/>
          </a:prstGeom>
          <a:noFill/>
        </p:spPr>
        <p:txBody>
          <a:bodyPr wrap="square">
            <a:spAutoFit/>
          </a:bodyPr>
          <a:lstStyle/>
          <a:p>
            <a:pPr marL="285750" indent="-285750">
              <a:buFont typeface="Arial" panose="020B0604020202020204" pitchFamily="34" charset="0"/>
              <a:buChar char="•"/>
            </a:pPr>
            <a:r>
              <a:rPr lang="en-CA" sz="1800" kern="1800" dirty="0">
                <a:effectLst/>
                <a:latin typeface="Times New Roman" panose="02020603050405020304" pitchFamily="18" charset="0"/>
                <a:ea typeface="Times New Roman" panose="02020603050405020304" pitchFamily="18" charset="0"/>
              </a:rPr>
              <a:t>It is a classification technique based on </a:t>
            </a:r>
            <a:r>
              <a:rPr lang="en-CA" sz="1800" b="1" u="sng" kern="1800" dirty="0">
                <a:effectLst/>
                <a:latin typeface="Times New Roman" panose="02020603050405020304" pitchFamily="18" charset="0"/>
                <a:ea typeface="Times New Roman" panose="02020603050405020304" pitchFamily="18" charset="0"/>
              </a:rPr>
              <a:t>Bayes’ Theorem,</a:t>
            </a:r>
            <a:r>
              <a:rPr lang="en-CA" sz="1800" kern="1800" dirty="0">
                <a:effectLst/>
                <a:latin typeface="Times New Roman" panose="02020603050405020304" pitchFamily="18" charset="0"/>
                <a:ea typeface="Times New Roman" panose="02020603050405020304" pitchFamily="18" charset="0"/>
              </a:rPr>
              <a:t> with an assumption of independence among predictors.</a:t>
            </a:r>
          </a:p>
          <a:p>
            <a:pPr marL="285750" indent="-285750">
              <a:buFont typeface="Arial" panose="020B0604020202020204" pitchFamily="34" charset="0"/>
              <a:buChar char="•"/>
            </a:pPr>
            <a:endParaRPr lang="en-CA" sz="1800" kern="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CA" sz="1800" b="1" kern="1800" dirty="0">
                <a:latin typeface="Times New Roman" panose="02020603050405020304" pitchFamily="18" charset="0"/>
                <a:cs typeface="Times New Roman" panose="02020603050405020304" pitchFamily="18" charset="0"/>
              </a:rPr>
              <a:t>Bayes Theorem </a:t>
            </a:r>
            <a:r>
              <a:rPr lang="en-CA" sz="1800" kern="1800" dirty="0">
                <a:latin typeface="Times New Roman" panose="02020603050405020304" pitchFamily="18" charset="0"/>
                <a:cs typeface="Times New Roman" panose="02020603050405020304" pitchFamily="18" charset="0"/>
              </a:rPr>
              <a:t>is </a:t>
            </a:r>
            <a:r>
              <a:rPr lang="en-US" sz="1800" b="0" i="0" dirty="0">
                <a:solidFill>
                  <a:srgbClr val="000000"/>
                </a:solidFill>
                <a:effectLst/>
                <a:latin typeface="Times New Roman" panose="02020603050405020304" pitchFamily="18" charset="0"/>
                <a:cs typeface="Times New Roman" panose="02020603050405020304" pitchFamily="18" charset="0"/>
              </a:rPr>
              <a:t> a theorem that works on conditional probability. Conditional Probability is the probability that something will happen, given that something else has already occurred. The conditional probability can give us the probability of an event using its prior knowledge.</a:t>
            </a:r>
            <a:endParaRPr lang="en-CA"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831D112-3530-4D4C-A95B-57B44FCE569A}"/>
              </a:ext>
            </a:extLst>
          </p:cNvPr>
          <p:cNvPicPr>
            <a:picLocks noChangeAspect="1"/>
          </p:cNvPicPr>
          <p:nvPr/>
        </p:nvPicPr>
        <p:blipFill>
          <a:blip r:embed="rId2"/>
          <a:stretch>
            <a:fillRect/>
          </a:stretch>
        </p:blipFill>
        <p:spPr>
          <a:xfrm>
            <a:off x="3445431" y="2690519"/>
            <a:ext cx="4464018" cy="1817202"/>
          </a:xfrm>
          <a:prstGeom prst="rect">
            <a:avLst/>
          </a:prstGeom>
        </p:spPr>
      </p:pic>
      <p:sp>
        <p:nvSpPr>
          <p:cNvPr id="14" name="TextBox 13">
            <a:extLst>
              <a:ext uri="{FF2B5EF4-FFF2-40B4-BE49-F238E27FC236}">
                <a16:creationId xmlns:a16="http://schemas.microsoft.com/office/drawing/2014/main" id="{F708E019-113B-4FB1-B608-47D6F19A1B35}"/>
              </a:ext>
            </a:extLst>
          </p:cNvPr>
          <p:cNvSpPr txBox="1"/>
          <p:nvPr/>
        </p:nvSpPr>
        <p:spPr>
          <a:xfrm>
            <a:off x="557246" y="4900941"/>
            <a:ext cx="10600111"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class having maximum probability is selected as the most suitable class</a:t>
            </a:r>
            <a:r>
              <a:rPr lang="en-US" dirty="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Naïve Bayes algorithm is used in various real-life scenarios such as text Classification, multi-class prediction, recommendation systems, and much more.</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35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97-C504-4A22-8322-C6CF5481BC05}"/>
              </a:ext>
            </a:extLst>
          </p:cNvPr>
          <p:cNvSpPr txBox="1">
            <a:spLocks/>
          </p:cNvSpPr>
          <p:nvPr/>
        </p:nvSpPr>
        <p:spPr>
          <a:xfrm>
            <a:off x="990659" y="641415"/>
            <a:ext cx="9621416" cy="455969"/>
          </a:xfrm>
          <a:prstGeom prst="rect">
            <a:avLst/>
          </a:prstGeom>
          <a:solidFill>
            <a:schemeClr val="bg1">
              <a:alpha val="0"/>
            </a:schemeClr>
          </a:solidFill>
        </p:spPr>
        <p:txBody>
          <a:bodyPr>
            <a:normAutofit lnSpcReduction="1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CA" sz="2400" b="1" dirty="0">
                <a:latin typeface="Times New Roman" panose="02020603050405020304" pitchFamily="18" charset="0"/>
                <a:cs typeface="Times New Roman" panose="02020603050405020304" pitchFamily="18" charset="0"/>
              </a:rPr>
              <a:t>Types of Naïve Bayes Algorithms</a:t>
            </a:r>
          </a:p>
        </p:txBody>
      </p:sp>
      <p:sp>
        <p:nvSpPr>
          <p:cNvPr id="7" name="TextBox 6">
            <a:extLst>
              <a:ext uri="{FF2B5EF4-FFF2-40B4-BE49-F238E27FC236}">
                <a16:creationId xmlns:a16="http://schemas.microsoft.com/office/drawing/2014/main" id="{E5616A61-A0D8-4E74-8EBD-607844497360}"/>
              </a:ext>
            </a:extLst>
          </p:cNvPr>
          <p:cNvSpPr txBox="1"/>
          <p:nvPr/>
        </p:nvSpPr>
        <p:spPr>
          <a:xfrm>
            <a:off x="729843" y="1736521"/>
            <a:ext cx="9882232" cy="3724096"/>
          </a:xfrm>
          <a:prstGeom prst="rect">
            <a:avLst/>
          </a:prstGeom>
          <a:noFill/>
        </p:spPr>
        <p:txBody>
          <a:bodyPr wrap="square">
            <a:spAutoFit/>
          </a:bodyPr>
          <a:lstStyle/>
          <a:p>
            <a:pPr algn="l" rtl="0"/>
            <a:r>
              <a:rPr lang="en-US" sz="2000" i="0" dirty="0">
                <a:solidFill>
                  <a:srgbClr val="000000"/>
                </a:solidFill>
                <a:effectLst/>
                <a:latin typeface="Times New Roman" panose="02020603050405020304" pitchFamily="18" charset="0"/>
                <a:cs typeface="Times New Roman" panose="02020603050405020304" pitchFamily="18" charset="0"/>
              </a:rPr>
              <a:t>1</a:t>
            </a:r>
            <a:r>
              <a:rPr lang="en-US" sz="1800" b="1" i="0" dirty="0">
                <a:solidFill>
                  <a:srgbClr val="000000"/>
                </a:solidFill>
                <a:effectLst/>
                <a:latin typeface="Times New Roman" panose="02020603050405020304" pitchFamily="18" charset="0"/>
                <a:cs typeface="Times New Roman" panose="02020603050405020304" pitchFamily="18" charset="0"/>
              </a:rPr>
              <a:t>. Gaussian Naïve Bayes:</a:t>
            </a:r>
            <a:r>
              <a:rPr lang="en-US" sz="1800" i="0" dirty="0">
                <a:solidFill>
                  <a:srgbClr val="000000"/>
                </a:solidFill>
                <a:effectLst/>
                <a:latin typeface="Times New Roman" panose="02020603050405020304" pitchFamily="18" charset="0"/>
                <a:cs typeface="Times New Roman" panose="02020603050405020304" pitchFamily="18" charset="0"/>
              </a:rPr>
              <a:t>  When characteristic values are continuous in nature then an assumption is made that the values linked with each class are dispersed according to Gaussian that is Normal Distribution.</a:t>
            </a:r>
          </a:p>
          <a:p>
            <a:pPr marL="0" indent="0" algn="l" rtl="0">
              <a:buNone/>
            </a:pPr>
            <a:endParaRPr lang="en-US" sz="1800" i="0" dirty="0">
              <a:solidFill>
                <a:srgbClr val="000000"/>
              </a:solidFill>
              <a:effectLst/>
              <a:latin typeface="Times New Roman" panose="02020603050405020304" pitchFamily="18" charset="0"/>
              <a:cs typeface="Times New Roman" panose="02020603050405020304" pitchFamily="18" charset="0"/>
            </a:endParaRPr>
          </a:p>
          <a:p>
            <a:pPr marL="0" indent="0" algn="l" rtl="0">
              <a:buNone/>
            </a:pPr>
            <a:endParaRPr lang="en-US" sz="1800" i="0" dirty="0">
              <a:solidFill>
                <a:srgbClr val="000000"/>
              </a:solidFill>
              <a:effectLst/>
              <a:latin typeface="Times New Roman" panose="02020603050405020304" pitchFamily="18" charset="0"/>
              <a:cs typeface="Times New Roman" panose="02020603050405020304" pitchFamily="18" charset="0"/>
            </a:endParaRPr>
          </a:p>
          <a:p>
            <a:pPr algn="l" rtl="0"/>
            <a:r>
              <a:rPr lang="en-US" sz="1800" i="0" dirty="0">
                <a:solidFill>
                  <a:srgbClr val="000000"/>
                </a:solidFill>
                <a:effectLst/>
                <a:latin typeface="Times New Roman" panose="02020603050405020304" pitchFamily="18" charset="0"/>
                <a:cs typeface="Times New Roman" panose="02020603050405020304" pitchFamily="18" charset="0"/>
              </a:rPr>
              <a:t>2. </a:t>
            </a:r>
            <a:r>
              <a:rPr lang="en-US" sz="1800" b="1" i="0" dirty="0">
                <a:solidFill>
                  <a:srgbClr val="000000"/>
                </a:solidFill>
                <a:effectLst/>
                <a:latin typeface="Times New Roman" panose="02020603050405020304" pitchFamily="18" charset="0"/>
                <a:cs typeface="Times New Roman" panose="02020603050405020304" pitchFamily="18" charset="0"/>
              </a:rPr>
              <a:t>Multinomial Naïve Bayes: </a:t>
            </a:r>
            <a:r>
              <a:rPr lang="en-US" sz="1800" i="0" dirty="0">
                <a:solidFill>
                  <a:srgbClr val="000000"/>
                </a:solidFill>
                <a:effectLst/>
                <a:latin typeface="Times New Roman" panose="02020603050405020304" pitchFamily="18" charset="0"/>
                <a:cs typeface="Times New Roman" panose="02020603050405020304" pitchFamily="18" charset="0"/>
              </a:rPr>
              <a:t>Multinomial Naive Bayes is favored to use on data that is multinomial distributed. It is widely used in text classification in NLP.  Each event in text classification constitutes the presence of a word in a document.</a:t>
            </a:r>
          </a:p>
          <a:p>
            <a:pPr marL="0" indent="0" algn="l" rtl="0">
              <a:buNone/>
            </a:pPr>
            <a:r>
              <a:rPr lang="en-US" sz="1800" i="0" dirty="0">
                <a:solidFill>
                  <a:srgbClr val="000000"/>
                </a:solidFill>
                <a:effectLst/>
                <a:latin typeface="Times New Roman" panose="02020603050405020304" pitchFamily="18" charset="0"/>
                <a:cs typeface="Times New Roman" panose="02020603050405020304" pitchFamily="18" charset="0"/>
              </a:rPr>
              <a:t> </a:t>
            </a:r>
          </a:p>
          <a:p>
            <a:pPr marL="0" indent="0" algn="l" rtl="0">
              <a:buNone/>
            </a:pPr>
            <a:endParaRPr lang="en-US" sz="1800" i="0" dirty="0">
              <a:solidFill>
                <a:srgbClr val="000000"/>
              </a:solidFill>
              <a:effectLst/>
              <a:latin typeface="Times New Roman" panose="02020603050405020304" pitchFamily="18" charset="0"/>
              <a:cs typeface="Times New Roman" panose="02020603050405020304" pitchFamily="18" charset="0"/>
            </a:endParaRPr>
          </a:p>
          <a:p>
            <a:pPr algn="l" rtl="0"/>
            <a:r>
              <a:rPr lang="en-US" sz="1800" i="0" dirty="0">
                <a:solidFill>
                  <a:srgbClr val="000000"/>
                </a:solidFill>
                <a:effectLst/>
                <a:latin typeface="Times New Roman" panose="02020603050405020304" pitchFamily="18" charset="0"/>
                <a:cs typeface="Times New Roman" panose="02020603050405020304" pitchFamily="18" charset="0"/>
              </a:rPr>
              <a:t>3. </a:t>
            </a:r>
            <a:r>
              <a:rPr lang="en-US" sz="1800" b="1" i="0" dirty="0">
                <a:solidFill>
                  <a:srgbClr val="000000"/>
                </a:solidFill>
                <a:effectLst/>
                <a:latin typeface="Times New Roman" panose="02020603050405020304" pitchFamily="18" charset="0"/>
                <a:cs typeface="Times New Roman" panose="02020603050405020304" pitchFamily="18" charset="0"/>
              </a:rPr>
              <a:t>Bernoulli Naïve Bayes:  </a:t>
            </a:r>
            <a:r>
              <a:rPr lang="en-US" sz="1800" i="0" dirty="0">
                <a:solidFill>
                  <a:srgbClr val="000000"/>
                </a:solidFill>
                <a:effectLst/>
                <a:latin typeface="Times New Roman" panose="02020603050405020304" pitchFamily="18" charset="0"/>
                <a:cs typeface="Times New Roman" panose="02020603050405020304" pitchFamily="18" charset="0"/>
              </a:rPr>
              <a:t>When data is dispensed according to the multivariate Bernoulli distributions then Bernoulli Naive Bayes is used. That means there exist multiple features but each one is assumed to contain a binary value. So, it requires features to be binary-valued.</a:t>
            </a:r>
          </a:p>
        </p:txBody>
      </p:sp>
    </p:spTree>
    <p:extLst>
      <p:ext uri="{BB962C8B-B14F-4D97-AF65-F5344CB8AC3E}">
        <p14:creationId xmlns:p14="http://schemas.microsoft.com/office/powerpoint/2010/main" val="60177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1E9AF-C665-45E1-B8A5-87843207BA7B}"/>
              </a:ext>
            </a:extLst>
          </p:cNvPr>
          <p:cNvSpPr txBox="1"/>
          <p:nvPr/>
        </p:nvSpPr>
        <p:spPr>
          <a:xfrm>
            <a:off x="2785145" y="50716"/>
            <a:ext cx="8437228" cy="461665"/>
          </a:xfrm>
          <a:prstGeom prst="rect">
            <a:avLst/>
          </a:prstGeom>
          <a:noFill/>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Decision Tree (</a:t>
            </a:r>
            <a:r>
              <a:rPr lang="en-CA" sz="2400" b="1" i="0" dirty="0">
                <a:solidFill>
                  <a:srgbClr val="000000"/>
                </a:solidFill>
                <a:effectLst/>
                <a:latin typeface="Times New Roman" panose="02020603050405020304" pitchFamily="18" charset="0"/>
                <a:cs typeface="Times New Roman" panose="02020603050405020304" pitchFamily="18" charset="0"/>
              </a:rPr>
              <a:t>Classification and Regression Trees):</a:t>
            </a:r>
            <a:endParaRPr lang="en-CA" sz="2400" dirty="0"/>
          </a:p>
        </p:txBody>
      </p:sp>
      <p:sp>
        <p:nvSpPr>
          <p:cNvPr id="5" name="TextBox 4">
            <a:extLst>
              <a:ext uri="{FF2B5EF4-FFF2-40B4-BE49-F238E27FC236}">
                <a16:creationId xmlns:a16="http://schemas.microsoft.com/office/drawing/2014/main" id="{92358810-7BB8-4B64-87BF-6159824FBD88}"/>
              </a:ext>
            </a:extLst>
          </p:cNvPr>
          <p:cNvSpPr txBox="1"/>
          <p:nvPr/>
        </p:nvSpPr>
        <p:spPr>
          <a:xfrm>
            <a:off x="107308" y="612660"/>
            <a:ext cx="11595334" cy="277794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CART for short refers to Decision Tree</a:t>
            </a:r>
            <a:r>
              <a:rPr lang="en-US" b="0" i="0" dirty="0">
                <a:solidFill>
                  <a:srgbClr val="000000"/>
                </a:solidFill>
                <a:effectLst/>
                <a:latin typeface="Times New Roman" panose="02020603050405020304" pitchFamily="18" charset="0"/>
                <a:cs typeface="Times New Roman" panose="02020603050405020304" pitchFamily="18" charset="0"/>
              </a:rPr>
              <a:t> algorithms that can be used for classification or regression predictive modeling. A node represents a single input variable (X) and a split point on that variable. Leaf nodes (also called terminal nodes) of the tree contain an output variable (y) which is used to make a prediction. </a:t>
            </a:r>
          </a:p>
          <a:p>
            <a:pPr marL="285750" indent="-285750">
              <a:lnSpc>
                <a:spcPct val="20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decision tree also allows for partitioning data in a much deeper level, not as easily achieved with other decision-making classifiers such as logistic regression or support of vector machines.</a:t>
            </a:r>
            <a:endParaRPr lang="en-CA"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95F5335-AC3E-4B50-85C4-A4EA2AF6C4EC}"/>
              </a:ext>
            </a:extLst>
          </p:cNvPr>
          <p:cNvPicPr>
            <a:picLocks noChangeAspect="1"/>
          </p:cNvPicPr>
          <p:nvPr/>
        </p:nvPicPr>
        <p:blipFill>
          <a:blip r:embed="rId2"/>
          <a:stretch>
            <a:fillRect/>
          </a:stretch>
        </p:blipFill>
        <p:spPr>
          <a:xfrm>
            <a:off x="2683639" y="3591158"/>
            <a:ext cx="5898299" cy="2898511"/>
          </a:xfrm>
          <a:prstGeom prst="rect">
            <a:avLst/>
          </a:prstGeom>
        </p:spPr>
      </p:pic>
    </p:spTree>
    <p:extLst>
      <p:ext uri="{BB962C8B-B14F-4D97-AF65-F5344CB8AC3E}">
        <p14:creationId xmlns:p14="http://schemas.microsoft.com/office/powerpoint/2010/main" val="291528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93E81A-6BD0-4363-8CC0-AEF47F93BC71}"/>
              </a:ext>
            </a:extLst>
          </p:cNvPr>
          <p:cNvSpPr txBox="1"/>
          <p:nvPr/>
        </p:nvSpPr>
        <p:spPr>
          <a:xfrm>
            <a:off x="2927758" y="100668"/>
            <a:ext cx="5052217"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	Basic Statistics of The Dataset</a:t>
            </a:r>
          </a:p>
        </p:txBody>
      </p:sp>
      <p:pic>
        <p:nvPicPr>
          <p:cNvPr id="4" name="Picture 3">
            <a:extLst>
              <a:ext uri="{FF2B5EF4-FFF2-40B4-BE49-F238E27FC236}">
                <a16:creationId xmlns:a16="http://schemas.microsoft.com/office/drawing/2014/main" id="{87A1C62A-473F-4F90-80FD-778E119C0FE0}"/>
              </a:ext>
            </a:extLst>
          </p:cNvPr>
          <p:cNvPicPr>
            <a:picLocks noChangeAspect="1"/>
          </p:cNvPicPr>
          <p:nvPr/>
        </p:nvPicPr>
        <p:blipFill>
          <a:blip r:embed="rId2"/>
          <a:stretch>
            <a:fillRect/>
          </a:stretch>
        </p:blipFill>
        <p:spPr>
          <a:xfrm>
            <a:off x="2786322" y="809786"/>
            <a:ext cx="6223454" cy="5718283"/>
          </a:xfrm>
          <a:prstGeom prst="rect">
            <a:avLst/>
          </a:prstGeom>
        </p:spPr>
      </p:pic>
    </p:spTree>
    <p:extLst>
      <p:ext uri="{BB962C8B-B14F-4D97-AF65-F5344CB8AC3E}">
        <p14:creationId xmlns:p14="http://schemas.microsoft.com/office/powerpoint/2010/main" val="388148095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2003</TotalTime>
  <Words>3081</Words>
  <Application>Microsoft Office PowerPoint</Application>
  <PresentationFormat>Widescreen</PresentationFormat>
  <Paragraphs>186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Courier New</vt:lpstr>
      <vt:lpstr>Goudy Old Style</vt:lpstr>
      <vt:lpstr>Helvetica Neue</vt:lpstr>
      <vt:lpstr>Times New Roman</vt:lpstr>
      <vt:lpstr>Wingdings</vt:lpstr>
      <vt:lpstr>FrostyVTI</vt:lpstr>
      <vt:lpstr>Srilasya Garigipaty Student # 100822953 Final Project-DATA 1200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Srilasya Garigipaty</dc:creator>
  <cp:lastModifiedBy>Srilasya Garigipaty</cp:lastModifiedBy>
  <cp:revision>51</cp:revision>
  <dcterms:created xsi:type="dcterms:W3CDTF">2021-04-04T14:27:20Z</dcterms:created>
  <dcterms:modified xsi:type="dcterms:W3CDTF">2021-04-11T18:25:34Z</dcterms:modified>
</cp:coreProperties>
</file>