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988376-0BED-4C55-B164-0D1F03203C2C}" type="datetimeFigureOut">
              <a:rPr lang="en-CA" smtClean="0"/>
              <a:t>2021-04-05</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3AA345-B251-4C5A-9854-A6B6D13E3105}" type="slidenum">
              <a:rPr lang="en-CA" smtClean="0"/>
              <a:t>‹#›</a:t>
            </a:fld>
            <a:endParaRPr lang="en-CA"/>
          </a:p>
        </p:txBody>
      </p:sp>
    </p:spTree>
    <p:extLst>
      <p:ext uri="{BB962C8B-B14F-4D97-AF65-F5344CB8AC3E}">
        <p14:creationId xmlns:p14="http://schemas.microsoft.com/office/powerpoint/2010/main" val="21925220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4/5/2021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885900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4/5/2021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434639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4/5/2021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581604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4/5/2021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906690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4/5/2021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43232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4/5/2021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027483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4/5/2021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473167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4/5/2021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566578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4/5/2021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644659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4/5/2021</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414392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4/5/2021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46151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4/5/2021</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468824935"/>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90000"/>
        </a:lnSpc>
        <a:spcBef>
          <a:spcPct val="0"/>
        </a:spcBef>
        <a:buNone/>
        <a:defRPr lang="en-US" sz="3800" i="1"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2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2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2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2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www.statology.org/simple-linear-regression-in-r/#:~:text=%20How%20to%20Perform%20Simple%20Linear%20Regression%20in,regression%20model%20to%20the%20data%2C%20the...%20More%20" TargetMode="External"/><Relationship Id="rId2" Type="http://schemas.openxmlformats.org/officeDocument/2006/relationships/hyperlink" Target="https://www.datacamp.com/community/blog/r-correlation-tutorial" TargetMode="External"/><Relationship Id="rId1" Type="http://schemas.openxmlformats.org/officeDocument/2006/relationships/slideLayout" Target="../slideLayouts/slideLayout7.xml"/><Relationship Id="rId4" Type="http://schemas.openxmlformats.org/officeDocument/2006/relationships/hyperlink" Target="https://www.scribd.com/presentation/38291301/Linear-Regression-Analysi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Computer script on a screen">
            <a:extLst>
              <a:ext uri="{FF2B5EF4-FFF2-40B4-BE49-F238E27FC236}">
                <a16:creationId xmlns:a16="http://schemas.microsoft.com/office/drawing/2014/main" id="{F19EF442-0D03-451C-B0E3-814D09F1F6BC}"/>
              </a:ext>
            </a:extLst>
          </p:cNvPr>
          <p:cNvPicPr>
            <a:picLocks noChangeAspect="1"/>
          </p:cNvPicPr>
          <p:nvPr/>
        </p:nvPicPr>
        <p:blipFill rotWithShape="1">
          <a:blip r:embed="rId2"/>
          <a:srcRect t="5981" b="9749"/>
          <a:stretch/>
        </p:blipFill>
        <p:spPr>
          <a:xfrm>
            <a:off x="20" y="0"/>
            <a:ext cx="12191980" cy="6858000"/>
          </a:xfrm>
          <a:prstGeom prst="rect">
            <a:avLst/>
          </a:prstGeom>
        </p:spPr>
      </p:pic>
      <p:sp useBgFill="1">
        <p:nvSpPr>
          <p:cNvPr id="9" name="Rectangle 8">
            <a:extLst>
              <a:ext uri="{FF2B5EF4-FFF2-40B4-BE49-F238E27FC236}">
                <a16:creationId xmlns:a16="http://schemas.microsoft.com/office/drawing/2014/main" id="{BF9FFE17-DE95-4821-ACC1-B90C95449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a:extLst>
              <a:ext uri="{FF2B5EF4-FFF2-40B4-BE49-F238E27FC236}">
                <a16:creationId xmlns:a16="http://schemas.microsoft.com/office/drawing/2014/main" id="{03CF76AF-FF72-4430-A772-058403290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C886977A-5DED-4056-85A0-ECC0215AA576}"/>
              </a:ext>
            </a:extLst>
          </p:cNvPr>
          <p:cNvSpPr>
            <a:spLocks noGrp="1"/>
          </p:cNvSpPr>
          <p:nvPr>
            <p:ph type="ctrTitle"/>
          </p:nvPr>
        </p:nvSpPr>
        <p:spPr>
          <a:xfrm>
            <a:off x="1771132" y="2091263"/>
            <a:ext cx="8555716" cy="2900188"/>
          </a:xfrm>
        </p:spPr>
        <p:txBody>
          <a:bodyPr>
            <a:normAutofit fontScale="90000"/>
          </a:bodyPr>
          <a:lstStyle/>
          <a:p>
            <a:pPr>
              <a:lnSpc>
                <a:spcPct val="200000"/>
              </a:lnSpc>
            </a:pPr>
            <a:r>
              <a:rPr lang="en-CA" sz="2400" b="1" i="0" dirty="0">
                <a:latin typeface="Times New Roman" panose="02020603050405020304" pitchFamily="18" charset="0"/>
                <a:cs typeface="Times New Roman" panose="02020603050405020304" pitchFamily="18" charset="0"/>
              </a:rPr>
              <a:t>Srilasya Garigipaty</a:t>
            </a:r>
            <a:br>
              <a:rPr lang="en-CA" sz="2400" b="1" i="0" dirty="0">
                <a:latin typeface="Times New Roman" panose="02020603050405020304" pitchFamily="18" charset="0"/>
                <a:cs typeface="Times New Roman" panose="02020603050405020304" pitchFamily="18" charset="0"/>
              </a:rPr>
            </a:br>
            <a:r>
              <a:rPr lang="en-CA" sz="2400" b="1" i="0" dirty="0">
                <a:latin typeface="Times New Roman" panose="02020603050405020304" pitchFamily="18" charset="0"/>
                <a:cs typeface="Times New Roman" panose="02020603050405020304" pitchFamily="18" charset="0"/>
              </a:rPr>
              <a:t>DATA 1204 </a:t>
            </a:r>
            <a:br>
              <a:rPr lang="en-CA" sz="2400" b="1" i="0" dirty="0">
                <a:latin typeface="Times New Roman" panose="02020603050405020304" pitchFamily="18" charset="0"/>
                <a:cs typeface="Times New Roman" panose="02020603050405020304" pitchFamily="18" charset="0"/>
              </a:rPr>
            </a:br>
            <a:r>
              <a:rPr lang="en-CA" sz="2400" b="1" i="0" dirty="0">
                <a:latin typeface="Times New Roman" panose="02020603050405020304" pitchFamily="18" charset="0"/>
                <a:cs typeface="Times New Roman" panose="02020603050405020304" pitchFamily="18" charset="0"/>
              </a:rPr>
              <a:t>Linear Regression</a:t>
            </a:r>
            <a:br>
              <a:rPr lang="en-CA" sz="2400" b="1" i="0" dirty="0">
                <a:latin typeface="Times New Roman" panose="02020603050405020304" pitchFamily="18" charset="0"/>
                <a:cs typeface="Times New Roman" panose="02020603050405020304" pitchFamily="18" charset="0"/>
              </a:rPr>
            </a:br>
            <a:r>
              <a:rPr lang="en-CA" sz="2400" b="1" i="0" dirty="0">
                <a:latin typeface="Times New Roman" panose="02020603050405020304" pitchFamily="18" charset="0"/>
                <a:cs typeface="Times New Roman" panose="02020603050405020304" pitchFamily="18" charset="0"/>
              </a:rPr>
              <a:t>Student # 100822953</a:t>
            </a:r>
          </a:p>
        </p:txBody>
      </p:sp>
      <p:sp>
        <p:nvSpPr>
          <p:cNvPr id="13" name="Rectangle 12">
            <a:extLst>
              <a:ext uri="{FF2B5EF4-FFF2-40B4-BE49-F238E27FC236}">
                <a16:creationId xmlns:a16="http://schemas.microsoft.com/office/drawing/2014/main" id="{0B1C8180-2FDD-4202-8C45-4057CB1AB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D6E86CC6-13EA-4A88-86AD-CF27BF52CC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F80B441-4F7D-4B40-8A13-FED03A1F3A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0C7FD1A-44B1-4E4C-B0C9-A8103DCCDC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5812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accent4">
            <a:lumMod val="20000"/>
            <a:lumOff val="80000"/>
            <a:alpha val="30000"/>
          </a:schemeClr>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4B7AC44-1B7B-4F09-9AA4-3DFDEC575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16" name="Rectangle 15">
            <a:extLst>
              <a:ext uri="{FF2B5EF4-FFF2-40B4-BE49-F238E27FC236}">
                <a16:creationId xmlns:a16="http://schemas.microsoft.com/office/drawing/2014/main" id="{6683E473-94FF-4ACE-9433-1F14799E89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3" name="TextBox 2">
            <a:extLst>
              <a:ext uri="{FF2B5EF4-FFF2-40B4-BE49-F238E27FC236}">
                <a16:creationId xmlns:a16="http://schemas.microsoft.com/office/drawing/2014/main" id="{D4E2722B-025B-4300-8DEB-F0106C571C5D}"/>
              </a:ext>
            </a:extLst>
          </p:cNvPr>
          <p:cNvSpPr txBox="1"/>
          <p:nvPr/>
        </p:nvSpPr>
        <p:spPr>
          <a:xfrm>
            <a:off x="6733810" y="237744"/>
            <a:ext cx="4957554" cy="1172086"/>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2000" b="1" dirty="0">
                <a:solidFill>
                  <a:schemeClr val="tx1">
                    <a:lumMod val="85000"/>
                    <a:lumOff val="15000"/>
                  </a:schemeClr>
                </a:solidFill>
                <a:latin typeface="Times New Roman" panose="02020603050405020304" pitchFamily="18" charset="0"/>
                <a:cs typeface="Times New Roman" panose="02020603050405020304" pitchFamily="18" charset="0"/>
              </a:rPr>
              <a:t>Insights gained from Linear Regression Findings</a:t>
            </a:r>
          </a:p>
        </p:txBody>
      </p:sp>
      <p:sp>
        <p:nvSpPr>
          <p:cNvPr id="18" name="Rectangle 17">
            <a:extLst>
              <a:ext uri="{FF2B5EF4-FFF2-40B4-BE49-F238E27FC236}">
                <a16:creationId xmlns:a16="http://schemas.microsoft.com/office/drawing/2014/main" id="{0BBB6B01-5B73-410C-B70E-8CF2FA470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8836" y="721224"/>
            <a:ext cx="5367164" cy="5415552"/>
          </a:xfrm>
          <a:prstGeom prst="rect">
            <a:avLst/>
          </a:prstGeom>
          <a:solidFill>
            <a:srgbClr val="FFFFFF"/>
          </a:solidFill>
          <a:ln w="6350" cap="flat" cmpd="sng" algn="ctr">
            <a:noFill/>
            <a:prstDash val="solid"/>
          </a:ln>
          <a:effectLst>
            <a:softEdge rad="0"/>
          </a:effectLst>
        </p:spPr>
      </p:sp>
      <p:sp>
        <p:nvSpPr>
          <p:cNvPr id="20" name="Rectangle 19">
            <a:extLst>
              <a:ext uri="{FF2B5EF4-FFF2-40B4-BE49-F238E27FC236}">
                <a16:creationId xmlns:a16="http://schemas.microsoft.com/office/drawing/2014/main" id="{8712F587-12D0-435C-8E3F-F44C36EE7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5217" y="892220"/>
            <a:ext cx="5054517" cy="5097085"/>
          </a:xfrm>
          <a:prstGeom prst="rect">
            <a:avLst/>
          </a:prstGeom>
          <a:noFill/>
          <a:ln w="6350" cap="sq" cmpd="sng" algn="ctr">
            <a:solidFill>
              <a:srgbClr val="404040"/>
            </a:solidFill>
            <a:prstDash val="solid"/>
            <a:miter lim="800000"/>
          </a:ln>
          <a:effectLst/>
        </p:spPr>
      </p:sp>
      <p:pic>
        <p:nvPicPr>
          <p:cNvPr id="5" name="Picture 4">
            <a:extLst>
              <a:ext uri="{FF2B5EF4-FFF2-40B4-BE49-F238E27FC236}">
                <a16:creationId xmlns:a16="http://schemas.microsoft.com/office/drawing/2014/main" id="{4FA01C70-1592-4DDB-A888-01D414C229A8}"/>
              </a:ext>
            </a:extLst>
          </p:cNvPr>
          <p:cNvPicPr>
            <a:picLocks noChangeAspect="1"/>
          </p:cNvPicPr>
          <p:nvPr/>
        </p:nvPicPr>
        <p:blipFill>
          <a:blip r:embed="rId2"/>
          <a:stretch>
            <a:fillRect/>
          </a:stretch>
        </p:blipFill>
        <p:spPr>
          <a:xfrm>
            <a:off x="991020" y="1668095"/>
            <a:ext cx="4842796" cy="3326046"/>
          </a:xfrm>
          <a:prstGeom prst="rect">
            <a:avLst/>
          </a:prstGeom>
        </p:spPr>
      </p:pic>
      <p:sp>
        <p:nvSpPr>
          <p:cNvPr id="7" name="TextBox 6">
            <a:extLst>
              <a:ext uri="{FF2B5EF4-FFF2-40B4-BE49-F238E27FC236}">
                <a16:creationId xmlns:a16="http://schemas.microsoft.com/office/drawing/2014/main" id="{6B6C5E0F-3E56-4ECE-B53A-B61C785FE647}"/>
              </a:ext>
            </a:extLst>
          </p:cNvPr>
          <p:cNvSpPr txBox="1"/>
          <p:nvPr/>
        </p:nvSpPr>
        <p:spPr>
          <a:xfrm>
            <a:off x="6580024" y="1073157"/>
            <a:ext cx="5111340" cy="4916148"/>
          </a:xfrm>
          <a:prstGeom prst="rect">
            <a:avLst/>
          </a:prstGeom>
        </p:spPr>
        <p:txBody>
          <a:bodyPr vert="horz" lIns="91440" tIns="45720" rIns="91440" bIns="45720" rtlCol="0">
            <a:noAutofit/>
          </a:bodyPr>
          <a:lstStyle/>
          <a:p>
            <a:pPr indent="-182880" fontAlgn="base">
              <a:lnSpc>
                <a:spcPct val="90000"/>
              </a:lnSpc>
              <a:spcAft>
                <a:spcPts val="600"/>
              </a:spcAft>
              <a:buClr>
                <a:schemeClr val="tx1">
                  <a:lumMod val="85000"/>
                  <a:lumOff val="15000"/>
                </a:schemeClr>
              </a:buClr>
              <a:buFont typeface="Garamond" pitchFamily="18" charset="0"/>
              <a:buChar char="◦"/>
            </a:pPr>
            <a:r>
              <a:rPr lang="en-US" sz="1400" b="1" i="0" dirty="0" err="1">
                <a:effectLst/>
                <a:latin typeface="Times New Roman" panose="02020603050405020304" pitchFamily="18" charset="0"/>
                <a:cs typeface="Times New Roman" panose="02020603050405020304" pitchFamily="18" charset="0"/>
              </a:rPr>
              <a:t>Pr</a:t>
            </a:r>
            <a:r>
              <a:rPr lang="en-US" sz="1400" b="1" i="0" dirty="0">
                <a:effectLst/>
                <a:latin typeface="Times New Roman" panose="02020603050405020304" pitchFamily="18" charset="0"/>
                <a:cs typeface="Times New Roman" panose="02020603050405020304" pitchFamily="18" charset="0"/>
              </a:rPr>
              <a:t>(&gt;|t|):</a:t>
            </a:r>
            <a:r>
              <a:rPr lang="en-US" sz="1400" b="0" i="0" dirty="0">
                <a:effectLst/>
                <a:latin typeface="Times New Roman" panose="02020603050405020304" pitchFamily="18" charset="0"/>
                <a:cs typeface="Times New Roman" panose="02020603050405020304" pitchFamily="18" charset="0"/>
              </a:rPr>
              <a:t> This is the p-value associated with the model coefficients. Since the p-value for dividends (0.896) is significantly more than .001 significance level, we can say that there is no statistically significant association  between </a:t>
            </a:r>
            <a:r>
              <a:rPr lang="en-US" sz="1400" b="0" i="1" dirty="0">
                <a:effectLst/>
                <a:latin typeface="Times New Roman" panose="02020603050405020304" pitchFamily="18" charset="0"/>
                <a:cs typeface="Times New Roman" panose="02020603050405020304" pitchFamily="18" charset="0"/>
              </a:rPr>
              <a:t>dividends</a:t>
            </a:r>
            <a:r>
              <a:rPr lang="en-US" sz="1400" b="0" i="0" dirty="0">
                <a:effectLst/>
                <a:latin typeface="Times New Roman" panose="02020603050405020304" pitchFamily="18" charset="0"/>
                <a:cs typeface="Times New Roman" panose="02020603050405020304" pitchFamily="18" charset="0"/>
              </a:rPr>
              <a:t> and </a:t>
            </a:r>
            <a:r>
              <a:rPr lang="en-US" sz="1400" b="0" i="1" dirty="0">
                <a:effectLst/>
                <a:latin typeface="Times New Roman" panose="02020603050405020304" pitchFamily="18" charset="0"/>
                <a:cs typeface="Times New Roman" panose="02020603050405020304" pitchFamily="18" charset="0"/>
              </a:rPr>
              <a:t>stock_return_scaled.</a:t>
            </a:r>
            <a:endParaRPr lang="en-US" sz="1400" b="0" i="0" dirty="0">
              <a:effectLst/>
              <a:latin typeface="Times New Roman" panose="02020603050405020304" pitchFamily="18" charset="0"/>
              <a:cs typeface="Times New Roman" panose="02020603050405020304" pitchFamily="18" charset="0"/>
            </a:endParaRPr>
          </a:p>
          <a:p>
            <a:pPr indent="-182880" fontAlgn="base">
              <a:lnSpc>
                <a:spcPct val="90000"/>
              </a:lnSpc>
              <a:spcAft>
                <a:spcPts val="600"/>
              </a:spcAft>
              <a:buClr>
                <a:schemeClr val="tx1">
                  <a:lumMod val="85000"/>
                  <a:lumOff val="15000"/>
                </a:schemeClr>
              </a:buClr>
              <a:buFont typeface="Garamond" pitchFamily="18" charset="0"/>
              <a:buChar char="◦"/>
            </a:pPr>
            <a:r>
              <a:rPr lang="en-US" sz="1400" b="1" i="0" dirty="0">
                <a:effectLst/>
                <a:latin typeface="Times New Roman" panose="02020603050405020304" pitchFamily="18" charset="0"/>
                <a:cs typeface="Times New Roman" panose="02020603050405020304" pitchFamily="18" charset="0"/>
              </a:rPr>
              <a:t>Multiple R-squared:</a:t>
            </a:r>
            <a:r>
              <a:rPr lang="en-US" sz="1400" b="0" i="0" dirty="0">
                <a:effectLst/>
                <a:latin typeface="Times New Roman" panose="02020603050405020304" pitchFamily="18" charset="0"/>
                <a:cs typeface="Times New Roman" panose="02020603050405020304" pitchFamily="18" charset="0"/>
              </a:rPr>
              <a:t> This number tells us the percentage of the variation in stock_return_scaled that can be explained by the number of hours studied. In general, the larger the R-squared value of a regression model the better the explanatory variables are able to predict the value of the response variable. In this case, </a:t>
            </a:r>
            <a:r>
              <a:rPr lang="en-US" sz="1400" b="1" i="0" dirty="0">
                <a:effectLst/>
                <a:latin typeface="Times New Roman" panose="02020603050405020304" pitchFamily="18" charset="0"/>
                <a:cs typeface="Times New Roman" panose="02020603050405020304" pitchFamily="18" charset="0"/>
              </a:rPr>
              <a:t>0%</a:t>
            </a:r>
            <a:r>
              <a:rPr lang="en-US" sz="1400" b="0" i="0" dirty="0">
                <a:effectLst/>
                <a:latin typeface="Times New Roman" panose="02020603050405020304" pitchFamily="18" charset="0"/>
                <a:cs typeface="Times New Roman" panose="02020603050405020304" pitchFamily="18" charset="0"/>
              </a:rPr>
              <a:t> of the variation in stock_return_scaled can be explained dividends.</a:t>
            </a:r>
          </a:p>
          <a:p>
            <a:pPr indent="-182880" fontAlgn="base">
              <a:lnSpc>
                <a:spcPct val="90000"/>
              </a:lnSpc>
              <a:spcAft>
                <a:spcPts val="600"/>
              </a:spcAft>
              <a:buClr>
                <a:schemeClr val="tx1">
                  <a:lumMod val="85000"/>
                  <a:lumOff val="15000"/>
                </a:schemeClr>
              </a:buClr>
              <a:buFont typeface="Garamond" pitchFamily="18" charset="0"/>
              <a:buChar char="◦"/>
            </a:pPr>
            <a:r>
              <a:rPr lang="en-US" sz="1400" b="1" i="0" dirty="0">
                <a:effectLst/>
                <a:latin typeface="Times New Roman" panose="02020603050405020304" pitchFamily="18" charset="0"/>
                <a:cs typeface="Times New Roman" panose="02020603050405020304" pitchFamily="18" charset="0"/>
              </a:rPr>
              <a:t>Residual standard error:</a:t>
            </a:r>
            <a:r>
              <a:rPr lang="en-US" sz="1400" b="0" i="0" dirty="0">
                <a:effectLst/>
                <a:latin typeface="Times New Roman" panose="02020603050405020304" pitchFamily="18" charset="0"/>
                <a:cs typeface="Times New Roman" panose="02020603050405020304" pitchFamily="18" charset="0"/>
              </a:rPr>
              <a:t> This is the average distance that the observed values fall from the regression line. The lower this value, the more closely a regression line is able to match the observed data. In this case, the average observed stock_return_scaled falls </a:t>
            </a:r>
            <a:r>
              <a:rPr lang="en-US" sz="1400" b="1" i="0" dirty="0">
                <a:effectLst/>
                <a:latin typeface="Times New Roman" panose="02020603050405020304" pitchFamily="18" charset="0"/>
                <a:cs typeface="Times New Roman" panose="02020603050405020304" pitchFamily="18" charset="0"/>
              </a:rPr>
              <a:t>4.193 </a:t>
            </a:r>
            <a:r>
              <a:rPr lang="en-US" sz="1400" b="0" i="0" dirty="0">
                <a:effectLst/>
                <a:latin typeface="Times New Roman" panose="02020603050405020304" pitchFamily="18" charset="0"/>
                <a:cs typeface="Times New Roman" panose="02020603050405020304" pitchFamily="18" charset="0"/>
              </a:rPr>
              <a:t>points away from the </a:t>
            </a:r>
            <a:r>
              <a:rPr lang="en-US" sz="1400" dirty="0">
                <a:latin typeface="Times New Roman" panose="02020603050405020304" pitchFamily="18" charset="0"/>
                <a:cs typeface="Times New Roman" panose="02020603050405020304" pitchFamily="18" charset="0"/>
              </a:rPr>
              <a:t>value</a:t>
            </a:r>
            <a:r>
              <a:rPr lang="en-US" sz="1400" b="0" i="0" dirty="0">
                <a:effectLst/>
                <a:latin typeface="Times New Roman" panose="02020603050405020304" pitchFamily="18" charset="0"/>
                <a:cs typeface="Times New Roman" panose="02020603050405020304" pitchFamily="18" charset="0"/>
              </a:rPr>
              <a:t> predicted by the regression line.</a:t>
            </a:r>
          </a:p>
          <a:p>
            <a:pPr indent="-182880" fontAlgn="base">
              <a:lnSpc>
                <a:spcPct val="90000"/>
              </a:lnSpc>
              <a:spcAft>
                <a:spcPts val="600"/>
              </a:spcAft>
              <a:buClr>
                <a:schemeClr val="tx1">
                  <a:lumMod val="85000"/>
                  <a:lumOff val="15000"/>
                </a:schemeClr>
              </a:buClr>
              <a:buFont typeface="Garamond" pitchFamily="18" charset="0"/>
              <a:buChar char="◦"/>
            </a:pPr>
            <a:r>
              <a:rPr lang="en-US" sz="1400" b="1" i="0" dirty="0">
                <a:effectLst/>
                <a:latin typeface="Times New Roman" panose="02020603050405020304" pitchFamily="18" charset="0"/>
                <a:cs typeface="Times New Roman" panose="02020603050405020304" pitchFamily="18" charset="0"/>
              </a:rPr>
              <a:t>F-statistic &amp; p-value:</a:t>
            </a:r>
            <a:r>
              <a:rPr lang="en-US" sz="1400" b="0" i="0" dirty="0">
                <a:effectLst/>
                <a:latin typeface="Times New Roman" panose="02020603050405020304" pitchFamily="18" charset="0"/>
                <a:cs typeface="Times New Roman" panose="02020603050405020304" pitchFamily="18" charset="0"/>
              </a:rPr>
              <a:t> The F-statistic (</a:t>
            </a:r>
            <a:r>
              <a:rPr lang="en-US" sz="1400" b="1" i="0" dirty="0">
                <a:effectLst/>
                <a:latin typeface="Times New Roman" panose="02020603050405020304" pitchFamily="18" charset="0"/>
                <a:cs typeface="Times New Roman" panose="02020603050405020304" pitchFamily="18" charset="0"/>
              </a:rPr>
              <a:t>0.01743</a:t>
            </a:r>
            <a:r>
              <a:rPr lang="en-US" sz="1400" b="0" i="0" dirty="0">
                <a:effectLst/>
                <a:latin typeface="Times New Roman" panose="02020603050405020304" pitchFamily="18" charset="0"/>
                <a:cs typeface="Times New Roman" panose="02020603050405020304" pitchFamily="18" charset="0"/>
              </a:rPr>
              <a:t>) and the corresponding p-value (</a:t>
            </a:r>
            <a:r>
              <a:rPr lang="en-US" sz="1400" b="1" i="0" dirty="0">
                <a:effectLst/>
                <a:latin typeface="Times New Roman" panose="02020603050405020304" pitchFamily="18" charset="0"/>
                <a:cs typeface="Times New Roman" panose="02020603050405020304" pitchFamily="18" charset="0"/>
              </a:rPr>
              <a:t>0.8955</a:t>
            </a:r>
            <a:r>
              <a:rPr lang="en-US" sz="1400" b="0" i="0" dirty="0">
                <a:effectLst/>
                <a:latin typeface="Times New Roman" panose="02020603050405020304" pitchFamily="18" charset="0"/>
                <a:cs typeface="Times New Roman" panose="02020603050405020304" pitchFamily="18" charset="0"/>
              </a:rPr>
              <a:t>) tell us the overall significance of the regression model, i.e. whether explanatory variables in the model are useful for explaining the variation in the response variable. Since the p-value in this example is greater than .001 significance level, our model is not statistically significant, and </a:t>
            </a:r>
            <a:r>
              <a:rPr lang="en-US" sz="1400" b="0" i="1" dirty="0">
                <a:effectLst/>
                <a:latin typeface="Times New Roman" panose="02020603050405020304" pitchFamily="18" charset="0"/>
                <a:cs typeface="Times New Roman" panose="02020603050405020304" pitchFamily="18" charset="0"/>
              </a:rPr>
              <a:t>dividends</a:t>
            </a:r>
            <a:r>
              <a:rPr lang="en-US" sz="1400" b="0" i="0" dirty="0">
                <a:effectLst/>
                <a:latin typeface="Times New Roman" panose="02020603050405020304" pitchFamily="18" charset="0"/>
                <a:cs typeface="Times New Roman" panose="02020603050405020304" pitchFamily="18" charset="0"/>
              </a:rPr>
              <a:t> is not deemed to be useful for explaining the variation in </a:t>
            </a:r>
            <a:r>
              <a:rPr lang="en-US" sz="1400" b="0" i="1" dirty="0">
                <a:effectLst/>
                <a:latin typeface="Times New Roman" panose="02020603050405020304" pitchFamily="18" charset="0"/>
                <a:cs typeface="Times New Roman" panose="02020603050405020304" pitchFamily="18" charset="0"/>
              </a:rPr>
              <a:t>stock_return_scaled</a:t>
            </a:r>
            <a:r>
              <a:rPr lang="en-US" sz="1400" b="0" i="0" dirty="0">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113357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accent4">
            <a:lumMod val="20000"/>
            <a:lumOff val="80000"/>
            <a:alpha val="30000"/>
          </a:schemeClr>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4B7AC44-1B7B-4F09-9AA4-3DFDEC575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16" name="Rectangle 15">
            <a:extLst>
              <a:ext uri="{FF2B5EF4-FFF2-40B4-BE49-F238E27FC236}">
                <a16:creationId xmlns:a16="http://schemas.microsoft.com/office/drawing/2014/main" id="{6683E473-94FF-4ACE-9433-1F14799E89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3" name="TextBox 2">
            <a:extLst>
              <a:ext uri="{FF2B5EF4-FFF2-40B4-BE49-F238E27FC236}">
                <a16:creationId xmlns:a16="http://schemas.microsoft.com/office/drawing/2014/main" id="{D4E2722B-025B-4300-8DEB-F0106C571C5D}"/>
              </a:ext>
            </a:extLst>
          </p:cNvPr>
          <p:cNvSpPr txBox="1"/>
          <p:nvPr/>
        </p:nvSpPr>
        <p:spPr>
          <a:xfrm>
            <a:off x="6733810" y="237744"/>
            <a:ext cx="4957554" cy="1172086"/>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2000" b="1" dirty="0">
                <a:solidFill>
                  <a:schemeClr val="tx1">
                    <a:lumMod val="85000"/>
                    <a:lumOff val="15000"/>
                  </a:schemeClr>
                </a:solidFill>
                <a:latin typeface="Times New Roman" panose="02020603050405020304" pitchFamily="18" charset="0"/>
                <a:cs typeface="Times New Roman" panose="02020603050405020304" pitchFamily="18" charset="0"/>
              </a:rPr>
              <a:t>Insights gained from Linear Regression Findings</a:t>
            </a:r>
          </a:p>
        </p:txBody>
      </p:sp>
      <p:sp>
        <p:nvSpPr>
          <p:cNvPr id="18" name="Rectangle 17">
            <a:extLst>
              <a:ext uri="{FF2B5EF4-FFF2-40B4-BE49-F238E27FC236}">
                <a16:creationId xmlns:a16="http://schemas.microsoft.com/office/drawing/2014/main" id="{0BBB6B01-5B73-410C-B70E-8CF2FA470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8836" y="721224"/>
            <a:ext cx="5367164" cy="5415552"/>
          </a:xfrm>
          <a:prstGeom prst="rect">
            <a:avLst/>
          </a:prstGeom>
          <a:solidFill>
            <a:srgbClr val="FFFFFF"/>
          </a:solidFill>
          <a:ln w="6350" cap="flat" cmpd="sng" algn="ctr">
            <a:noFill/>
            <a:prstDash val="solid"/>
          </a:ln>
          <a:effectLst>
            <a:softEdge rad="0"/>
          </a:effectLst>
        </p:spPr>
      </p:sp>
      <p:sp>
        <p:nvSpPr>
          <p:cNvPr id="20" name="Rectangle 19">
            <a:extLst>
              <a:ext uri="{FF2B5EF4-FFF2-40B4-BE49-F238E27FC236}">
                <a16:creationId xmlns:a16="http://schemas.microsoft.com/office/drawing/2014/main" id="{8712F587-12D0-435C-8E3F-F44C36EE7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5217" y="892220"/>
            <a:ext cx="5054517" cy="5097085"/>
          </a:xfrm>
          <a:prstGeom prst="rect">
            <a:avLst/>
          </a:prstGeom>
          <a:noFill/>
          <a:ln w="6350" cap="sq" cmpd="sng" algn="ctr">
            <a:solidFill>
              <a:srgbClr val="404040"/>
            </a:solidFill>
            <a:prstDash val="solid"/>
            <a:miter lim="800000"/>
          </a:ln>
          <a:effectLst/>
        </p:spPr>
      </p:sp>
      <p:sp>
        <p:nvSpPr>
          <p:cNvPr id="7" name="TextBox 6">
            <a:extLst>
              <a:ext uri="{FF2B5EF4-FFF2-40B4-BE49-F238E27FC236}">
                <a16:creationId xmlns:a16="http://schemas.microsoft.com/office/drawing/2014/main" id="{6B6C5E0F-3E56-4ECE-B53A-B61C785FE647}"/>
              </a:ext>
            </a:extLst>
          </p:cNvPr>
          <p:cNvSpPr txBox="1"/>
          <p:nvPr/>
        </p:nvSpPr>
        <p:spPr>
          <a:xfrm>
            <a:off x="6580024" y="1073157"/>
            <a:ext cx="5111340" cy="4916148"/>
          </a:xfrm>
          <a:prstGeom prst="rect">
            <a:avLst/>
          </a:prstGeom>
        </p:spPr>
        <p:txBody>
          <a:bodyPr vert="horz" lIns="91440" tIns="45720" rIns="91440" bIns="45720" rtlCol="0">
            <a:noAutofit/>
          </a:bodyPr>
          <a:lstStyle/>
          <a:p>
            <a:pPr indent="-182880" fontAlgn="base">
              <a:lnSpc>
                <a:spcPct val="90000"/>
              </a:lnSpc>
              <a:spcAft>
                <a:spcPts val="600"/>
              </a:spcAft>
              <a:buClr>
                <a:schemeClr val="tx1">
                  <a:lumMod val="85000"/>
                  <a:lumOff val="15000"/>
                </a:schemeClr>
              </a:buClr>
              <a:buFont typeface="Garamond" pitchFamily="18" charset="0"/>
              <a:buChar char="◦"/>
            </a:pPr>
            <a:r>
              <a:rPr lang="en-US" sz="1400" b="1" i="0" dirty="0" err="1">
                <a:effectLst/>
                <a:latin typeface="Times New Roman" panose="02020603050405020304" pitchFamily="18" charset="0"/>
                <a:cs typeface="Times New Roman" panose="02020603050405020304" pitchFamily="18" charset="0"/>
              </a:rPr>
              <a:t>Pr</a:t>
            </a:r>
            <a:r>
              <a:rPr lang="en-US" sz="1400" b="1" i="0" dirty="0">
                <a:effectLst/>
                <a:latin typeface="Times New Roman" panose="02020603050405020304" pitchFamily="18" charset="0"/>
                <a:cs typeface="Times New Roman" panose="02020603050405020304" pitchFamily="18" charset="0"/>
              </a:rPr>
              <a:t>(&gt;|t|):</a:t>
            </a:r>
            <a:r>
              <a:rPr lang="en-US" sz="1400" b="0" i="0" dirty="0">
                <a:effectLst/>
                <a:latin typeface="Times New Roman" panose="02020603050405020304" pitchFamily="18" charset="0"/>
                <a:cs typeface="Times New Roman" panose="02020603050405020304" pitchFamily="18" charset="0"/>
              </a:rPr>
              <a:t> This is the p-value associated with the model coefficients. Since the p-value for dividends (0.75792) is significantly more than .001 significance level, we can say that there is no statistically significant association  between </a:t>
            </a:r>
            <a:r>
              <a:rPr lang="en-US" sz="1400" b="0" i="1" dirty="0">
                <a:effectLst/>
                <a:latin typeface="Times New Roman" panose="02020603050405020304" pitchFamily="18" charset="0"/>
                <a:cs typeface="Times New Roman" panose="02020603050405020304" pitchFamily="18" charset="0"/>
              </a:rPr>
              <a:t>dividends</a:t>
            </a:r>
            <a:r>
              <a:rPr lang="en-US" sz="1400" b="0" i="0" dirty="0">
                <a:effectLst/>
                <a:latin typeface="Times New Roman" panose="02020603050405020304" pitchFamily="18" charset="0"/>
                <a:cs typeface="Times New Roman" panose="02020603050405020304" pitchFamily="18" charset="0"/>
              </a:rPr>
              <a:t> and </a:t>
            </a:r>
            <a:r>
              <a:rPr lang="en-US" sz="1400" b="0" i="1" dirty="0">
                <a:effectLst/>
                <a:latin typeface="Times New Roman" panose="02020603050405020304" pitchFamily="18" charset="0"/>
                <a:cs typeface="Times New Roman" panose="02020603050405020304" pitchFamily="18" charset="0"/>
              </a:rPr>
              <a:t>stock_return_scaled.</a:t>
            </a:r>
            <a:endParaRPr lang="en-US" sz="1400" b="0" i="0" dirty="0">
              <a:effectLst/>
              <a:latin typeface="Times New Roman" panose="02020603050405020304" pitchFamily="18" charset="0"/>
              <a:cs typeface="Times New Roman" panose="02020603050405020304" pitchFamily="18" charset="0"/>
            </a:endParaRPr>
          </a:p>
          <a:p>
            <a:pPr indent="-182880" fontAlgn="base">
              <a:lnSpc>
                <a:spcPct val="90000"/>
              </a:lnSpc>
              <a:spcAft>
                <a:spcPts val="600"/>
              </a:spcAft>
              <a:buClr>
                <a:schemeClr val="tx1">
                  <a:lumMod val="85000"/>
                  <a:lumOff val="15000"/>
                </a:schemeClr>
              </a:buClr>
              <a:buFont typeface="Garamond" pitchFamily="18" charset="0"/>
              <a:buChar char="◦"/>
            </a:pPr>
            <a:r>
              <a:rPr lang="en-US" sz="1400" b="1" i="0" dirty="0">
                <a:effectLst/>
                <a:latin typeface="Times New Roman" panose="02020603050405020304" pitchFamily="18" charset="0"/>
                <a:cs typeface="Times New Roman" panose="02020603050405020304" pitchFamily="18" charset="0"/>
              </a:rPr>
              <a:t>Multiple R-squared:</a:t>
            </a:r>
            <a:r>
              <a:rPr lang="en-US" sz="1400" b="0" i="0" dirty="0">
                <a:effectLst/>
                <a:latin typeface="Times New Roman" panose="02020603050405020304" pitchFamily="18" charset="0"/>
                <a:cs typeface="Times New Roman" panose="02020603050405020304" pitchFamily="18" charset="0"/>
              </a:rPr>
              <a:t> This number tells us the percentage of the variation in stock_return_scaled that can be explained by the number of hours studied. In general, the larger the R-squared value of a regression model the better the explanatory variables are able to predict the value of the response variable. In this case, </a:t>
            </a:r>
            <a:r>
              <a:rPr lang="en-US" sz="1400" b="1" i="0" dirty="0">
                <a:effectLst/>
                <a:latin typeface="Times New Roman" panose="02020603050405020304" pitchFamily="18" charset="0"/>
                <a:cs typeface="Times New Roman" panose="02020603050405020304" pitchFamily="18" charset="0"/>
              </a:rPr>
              <a:t>0%</a:t>
            </a:r>
            <a:r>
              <a:rPr lang="en-US" sz="1400" b="0" i="0" dirty="0">
                <a:effectLst/>
                <a:latin typeface="Times New Roman" panose="02020603050405020304" pitchFamily="18" charset="0"/>
                <a:cs typeface="Times New Roman" panose="02020603050405020304" pitchFamily="18" charset="0"/>
              </a:rPr>
              <a:t> of the variation in stock_return_scaled can be explained dividends.</a:t>
            </a:r>
          </a:p>
          <a:p>
            <a:pPr indent="-182880" fontAlgn="base">
              <a:lnSpc>
                <a:spcPct val="90000"/>
              </a:lnSpc>
              <a:spcAft>
                <a:spcPts val="600"/>
              </a:spcAft>
              <a:buClr>
                <a:schemeClr val="tx1">
                  <a:lumMod val="85000"/>
                  <a:lumOff val="15000"/>
                </a:schemeClr>
              </a:buClr>
              <a:buFont typeface="Garamond" pitchFamily="18" charset="0"/>
              <a:buChar char="◦"/>
            </a:pPr>
            <a:r>
              <a:rPr lang="en-US" sz="1400" b="1" i="0" dirty="0">
                <a:effectLst/>
                <a:latin typeface="Times New Roman" panose="02020603050405020304" pitchFamily="18" charset="0"/>
                <a:cs typeface="Times New Roman" panose="02020603050405020304" pitchFamily="18" charset="0"/>
              </a:rPr>
              <a:t>Residual standard error:</a:t>
            </a:r>
            <a:r>
              <a:rPr lang="en-US" sz="1400" b="0" i="0" dirty="0">
                <a:effectLst/>
                <a:latin typeface="Times New Roman" panose="02020603050405020304" pitchFamily="18" charset="0"/>
                <a:cs typeface="Times New Roman" panose="02020603050405020304" pitchFamily="18" charset="0"/>
              </a:rPr>
              <a:t> This is the average distance that the observed values fall from the regression line. The lower this value, the more closely a regression line is able to match the observed data. In this case, the average observed stock_return_scaled falls </a:t>
            </a:r>
            <a:r>
              <a:rPr lang="en-US" sz="1400" b="1" i="0" dirty="0">
                <a:effectLst/>
                <a:latin typeface="Times New Roman" panose="02020603050405020304" pitchFamily="18" charset="0"/>
                <a:cs typeface="Times New Roman" panose="02020603050405020304" pitchFamily="18" charset="0"/>
              </a:rPr>
              <a:t>0.5099 </a:t>
            </a:r>
            <a:r>
              <a:rPr lang="en-US" sz="1400" b="0" i="0" dirty="0">
                <a:effectLst/>
                <a:latin typeface="Times New Roman" panose="02020603050405020304" pitchFamily="18" charset="0"/>
                <a:cs typeface="Times New Roman" panose="02020603050405020304" pitchFamily="18" charset="0"/>
              </a:rPr>
              <a:t>points away from the </a:t>
            </a:r>
            <a:r>
              <a:rPr lang="en-US" sz="1400" dirty="0">
                <a:latin typeface="Times New Roman" panose="02020603050405020304" pitchFamily="18" charset="0"/>
                <a:cs typeface="Times New Roman" panose="02020603050405020304" pitchFamily="18" charset="0"/>
              </a:rPr>
              <a:t>value</a:t>
            </a:r>
            <a:r>
              <a:rPr lang="en-US" sz="1400" b="0" i="0" dirty="0">
                <a:effectLst/>
                <a:latin typeface="Times New Roman" panose="02020603050405020304" pitchFamily="18" charset="0"/>
                <a:cs typeface="Times New Roman" panose="02020603050405020304" pitchFamily="18" charset="0"/>
              </a:rPr>
              <a:t> predicted by the regression line.</a:t>
            </a:r>
          </a:p>
          <a:p>
            <a:pPr indent="-182880" fontAlgn="base">
              <a:lnSpc>
                <a:spcPct val="90000"/>
              </a:lnSpc>
              <a:spcAft>
                <a:spcPts val="600"/>
              </a:spcAft>
              <a:buClr>
                <a:schemeClr val="tx1">
                  <a:lumMod val="85000"/>
                  <a:lumOff val="15000"/>
                </a:schemeClr>
              </a:buClr>
              <a:buFont typeface="Garamond" pitchFamily="18" charset="0"/>
              <a:buChar char="◦"/>
            </a:pPr>
            <a:r>
              <a:rPr lang="en-US" sz="1400" b="1" i="0" dirty="0">
                <a:effectLst/>
                <a:latin typeface="Times New Roman" panose="02020603050405020304" pitchFamily="18" charset="0"/>
                <a:cs typeface="Times New Roman" panose="02020603050405020304" pitchFamily="18" charset="0"/>
              </a:rPr>
              <a:t>F-statistic &amp; p-value:</a:t>
            </a:r>
            <a:r>
              <a:rPr lang="en-US" sz="1400" b="0" i="0" dirty="0">
                <a:effectLst/>
                <a:latin typeface="Times New Roman" panose="02020603050405020304" pitchFamily="18" charset="0"/>
                <a:cs typeface="Times New Roman" panose="02020603050405020304" pitchFamily="18" charset="0"/>
              </a:rPr>
              <a:t> The F-statistic (</a:t>
            </a:r>
            <a:r>
              <a:rPr lang="en-US" sz="1400" b="1" i="0" dirty="0">
                <a:effectLst/>
                <a:latin typeface="Times New Roman" panose="02020603050405020304" pitchFamily="18" charset="0"/>
                <a:cs typeface="Times New Roman" panose="02020603050405020304" pitchFamily="18" charset="0"/>
              </a:rPr>
              <a:t>0.0961</a:t>
            </a:r>
            <a:r>
              <a:rPr lang="en-US" sz="1400" b="0" i="0" dirty="0">
                <a:effectLst/>
                <a:latin typeface="Times New Roman" panose="02020603050405020304" pitchFamily="18" charset="0"/>
                <a:cs typeface="Times New Roman" panose="02020603050405020304" pitchFamily="18" charset="0"/>
              </a:rPr>
              <a:t>) and the corresponding p-value (</a:t>
            </a:r>
            <a:r>
              <a:rPr lang="en-US" sz="1400" b="1" i="0" dirty="0">
                <a:effectLst/>
                <a:latin typeface="Times New Roman" panose="02020603050405020304" pitchFamily="18" charset="0"/>
                <a:cs typeface="Times New Roman" panose="02020603050405020304" pitchFamily="18" charset="0"/>
              </a:rPr>
              <a:t>0.75792</a:t>
            </a:r>
            <a:r>
              <a:rPr lang="en-US" sz="1400" b="0" i="0" dirty="0">
                <a:effectLst/>
                <a:latin typeface="Times New Roman" panose="02020603050405020304" pitchFamily="18" charset="0"/>
                <a:cs typeface="Times New Roman" panose="02020603050405020304" pitchFamily="18" charset="0"/>
              </a:rPr>
              <a:t>) tell us the overall significance of the regression model, i.e. whether explanatory variables in the model are useful for explaining the variation in the response variable. Since the p-value in this example is greater than .001 significance level, our model is not statistically significant, and </a:t>
            </a:r>
            <a:r>
              <a:rPr lang="en-US" sz="1400" b="0" i="1" dirty="0">
                <a:effectLst/>
                <a:latin typeface="Times New Roman" panose="02020603050405020304" pitchFamily="18" charset="0"/>
                <a:cs typeface="Times New Roman" panose="02020603050405020304" pitchFamily="18" charset="0"/>
              </a:rPr>
              <a:t>dividends</a:t>
            </a:r>
            <a:r>
              <a:rPr lang="en-US" sz="1400" b="0" i="0" dirty="0">
                <a:effectLst/>
                <a:latin typeface="Times New Roman" panose="02020603050405020304" pitchFamily="18" charset="0"/>
                <a:cs typeface="Times New Roman" panose="02020603050405020304" pitchFamily="18" charset="0"/>
              </a:rPr>
              <a:t> is not deemed to be useful for explaining the variation in </a:t>
            </a:r>
            <a:r>
              <a:rPr lang="en-US" sz="1400" b="0" i="1" dirty="0">
                <a:effectLst/>
                <a:latin typeface="Times New Roman" panose="02020603050405020304" pitchFamily="18" charset="0"/>
                <a:cs typeface="Times New Roman" panose="02020603050405020304" pitchFamily="18" charset="0"/>
              </a:rPr>
              <a:t>stock_return_scaled</a:t>
            </a:r>
            <a:r>
              <a:rPr lang="en-US" sz="1400" b="0" i="0" dirty="0">
                <a:effectLst/>
                <a:latin typeface="Times New Roman" panose="02020603050405020304" pitchFamily="18" charset="0"/>
                <a:cs typeface="Times New Roman" panose="02020603050405020304" pitchFamily="18" charset="0"/>
              </a:rPr>
              <a:t>.</a:t>
            </a:r>
          </a:p>
        </p:txBody>
      </p:sp>
      <p:pic>
        <p:nvPicPr>
          <p:cNvPr id="10" name="Picture 9">
            <a:extLst>
              <a:ext uri="{FF2B5EF4-FFF2-40B4-BE49-F238E27FC236}">
                <a16:creationId xmlns:a16="http://schemas.microsoft.com/office/drawing/2014/main" id="{217F8008-3C15-4EA1-9DB3-E86044FBBB4C}"/>
              </a:ext>
            </a:extLst>
          </p:cNvPr>
          <p:cNvPicPr>
            <a:picLocks noChangeAspect="1"/>
          </p:cNvPicPr>
          <p:nvPr/>
        </p:nvPicPr>
        <p:blipFill>
          <a:blip r:embed="rId2"/>
          <a:stretch>
            <a:fillRect/>
          </a:stretch>
        </p:blipFill>
        <p:spPr>
          <a:xfrm>
            <a:off x="1032807" y="1669907"/>
            <a:ext cx="4759222" cy="3324233"/>
          </a:xfrm>
          <a:prstGeom prst="rect">
            <a:avLst/>
          </a:prstGeom>
        </p:spPr>
      </p:pic>
    </p:spTree>
    <p:extLst>
      <p:ext uri="{BB962C8B-B14F-4D97-AF65-F5344CB8AC3E}">
        <p14:creationId xmlns:p14="http://schemas.microsoft.com/office/powerpoint/2010/main" val="21458116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accent4">
            <a:lumMod val="20000"/>
            <a:lumOff val="80000"/>
            <a:alpha val="30000"/>
          </a:schemeClr>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4B7AC44-1B7B-4F09-9AA4-3DFDEC575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16" name="Rectangle 15">
            <a:extLst>
              <a:ext uri="{FF2B5EF4-FFF2-40B4-BE49-F238E27FC236}">
                <a16:creationId xmlns:a16="http://schemas.microsoft.com/office/drawing/2014/main" id="{6683E473-94FF-4ACE-9433-1F14799E89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18" name="Rectangle 17">
            <a:extLst>
              <a:ext uri="{FF2B5EF4-FFF2-40B4-BE49-F238E27FC236}">
                <a16:creationId xmlns:a16="http://schemas.microsoft.com/office/drawing/2014/main" id="{0BBB6B01-5B73-410C-B70E-8CF2FA470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8836" y="721224"/>
            <a:ext cx="5367164" cy="5415552"/>
          </a:xfrm>
          <a:prstGeom prst="rect">
            <a:avLst/>
          </a:prstGeom>
          <a:solidFill>
            <a:srgbClr val="FFFFFF"/>
          </a:solidFill>
          <a:ln w="6350" cap="flat" cmpd="sng" algn="ctr">
            <a:noFill/>
            <a:prstDash val="solid"/>
          </a:ln>
          <a:effectLst>
            <a:softEdge rad="0"/>
          </a:effectLst>
        </p:spPr>
      </p:sp>
      <p:sp>
        <p:nvSpPr>
          <p:cNvPr id="20" name="Rectangle 19">
            <a:extLst>
              <a:ext uri="{FF2B5EF4-FFF2-40B4-BE49-F238E27FC236}">
                <a16:creationId xmlns:a16="http://schemas.microsoft.com/office/drawing/2014/main" id="{8712F587-12D0-435C-8E3F-F44C36EE7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5217" y="892220"/>
            <a:ext cx="5054517" cy="5097085"/>
          </a:xfrm>
          <a:prstGeom prst="rect">
            <a:avLst/>
          </a:prstGeom>
          <a:noFill/>
          <a:ln w="6350" cap="sq" cmpd="sng" algn="ctr">
            <a:solidFill>
              <a:srgbClr val="404040"/>
            </a:solidFill>
            <a:prstDash val="solid"/>
            <a:miter lim="800000"/>
          </a:ln>
          <a:effectLst/>
        </p:spPr>
      </p:sp>
      <p:sp>
        <p:nvSpPr>
          <p:cNvPr id="2" name="TextBox 1">
            <a:extLst>
              <a:ext uri="{FF2B5EF4-FFF2-40B4-BE49-F238E27FC236}">
                <a16:creationId xmlns:a16="http://schemas.microsoft.com/office/drawing/2014/main" id="{AF498E49-F680-492F-9E8A-170240B49AA0}"/>
              </a:ext>
            </a:extLst>
          </p:cNvPr>
          <p:cNvSpPr txBox="1"/>
          <p:nvPr/>
        </p:nvSpPr>
        <p:spPr>
          <a:xfrm>
            <a:off x="6949349" y="2902591"/>
            <a:ext cx="4017446" cy="461665"/>
          </a:xfrm>
          <a:prstGeom prst="rect">
            <a:avLst/>
          </a:prstGeom>
          <a:noFill/>
        </p:spPr>
        <p:txBody>
          <a:bodyPr wrap="none" rtlCol="0">
            <a:spAutoFit/>
          </a:bodyPr>
          <a:lstStyle/>
          <a:p>
            <a:r>
              <a:rPr lang="en-CA" sz="2400" b="1" dirty="0">
                <a:latin typeface="Times New Roman" panose="02020603050405020304" pitchFamily="18" charset="0"/>
                <a:cs typeface="Times New Roman" panose="02020603050405020304" pitchFamily="18" charset="0"/>
              </a:rPr>
              <a:t>Conclusion about Hypothesis</a:t>
            </a:r>
          </a:p>
        </p:txBody>
      </p:sp>
      <p:sp>
        <p:nvSpPr>
          <p:cNvPr id="13" name="TextBox 12">
            <a:extLst>
              <a:ext uri="{FF2B5EF4-FFF2-40B4-BE49-F238E27FC236}">
                <a16:creationId xmlns:a16="http://schemas.microsoft.com/office/drawing/2014/main" id="{1DB9BEC6-D594-4EDF-B98E-E8730C2F2392}"/>
              </a:ext>
            </a:extLst>
          </p:cNvPr>
          <p:cNvSpPr txBox="1"/>
          <p:nvPr/>
        </p:nvSpPr>
        <p:spPr>
          <a:xfrm>
            <a:off x="1109444" y="1683593"/>
            <a:ext cx="4655801" cy="1077218"/>
          </a:xfrm>
          <a:prstGeom prst="rect">
            <a:avLst/>
          </a:prstGeom>
          <a:noFill/>
        </p:spPr>
        <p:txBody>
          <a:bodyPr wrap="square">
            <a:spAutoFit/>
          </a:bodyPr>
          <a:lstStyle/>
          <a:p>
            <a:r>
              <a:rPr lang="en-US" sz="1600" dirty="0">
                <a:latin typeface="Times New Roman" panose="02020603050405020304" pitchFamily="18" charset="0"/>
                <a:cs typeface="Times New Roman" panose="02020603050405020304" pitchFamily="18" charset="0"/>
              </a:rPr>
              <a:t>Since the P-value (0.8955) is larger than 0.001 we do not reject the Ho and conclude that relationship between dividend  and stock_return_scaled does not exist.</a:t>
            </a:r>
            <a:endParaRPr lang="en-CA" sz="16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FB614EB3-E381-4AB6-9630-A72491CB1290}"/>
              </a:ext>
            </a:extLst>
          </p:cNvPr>
          <p:cNvSpPr txBox="1"/>
          <p:nvPr/>
        </p:nvSpPr>
        <p:spPr>
          <a:xfrm>
            <a:off x="1994655" y="1177101"/>
            <a:ext cx="2497479" cy="369332"/>
          </a:xfrm>
          <a:prstGeom prst="rect">
            <a:avLst/>
          </a:prstGeom>
          <a:noFill/>
        </p:spPr>
        <p:txBody>
          <a:bodyPr wrap="none" rtlCol="0">
            <a:spAutoFit/>
          </a:bodyPr>
          <a:lstStyle/>
          <a:p>
            <a:pPr algn="ctr"/>
            <a:r>
              <a:rPr lang="en-CA" b="1" dirty="0">
                <a:latin typeface="Times New Roman" panose="02020603050405020304" pitchFamily="18" charset="0"/>
                <a:cs typeface="Times New Roman" panose="02020603050405020304" pitchFamily="18" charset="0"/>
              </a:rPr>
              <a:t>OLS Linear Regression</a:t>
            </a:r>
          </a:p>
        </p:txBody>
      </p:sp>
      <p:sp>
        <p:nvSpPr>
          <p:cNvPr id="6" name="TextBox 5">
            <a:extLst>
              <a:ext uri="{FF2B5EF4-FFF2-40B4-BE49-F238E27FC236}">
                <a16:creationId xmlns:a16="http://schemas.microsoft.com/office/drawing/2014/main" id="{C7AB55B1-3995-408F-9751-F1B832B0AD33}"/>
              </a:ext>
            </a:extLst>
          </p:cNvPr>
          <p:cNvSpPr txBox="1"/>
          <p:nvPr/>
        </p:nvSpPr>
        <p:spPr>
          <a:xfrm>
            <a:off x="1013304" y="2875067"/>
            <a:ext cx="5725972" cy="369332"/>
          </a:xfrm>
          <a:prstGeom prst="rect">
            <a:avLst/>
          </a:prstGeom>
          <a:noFill/>
        </p:spPr>
        <p:txBody>
          <a:bodyPr wrap="square" rtlCol="0">
            <a:spAutoFit/>
          </a:bodyPr>
          <a:lstStyle/>
          <a:p>
            <a:r>
              <a:rPr lang="en-CA" b="1" dirty="0">
                <a:latin typeface="Times New Roman" panose="02020603050405020304" pitchFamily="18" charset="0"/>
                <a:cs typeface="Times New Roman" panose="02020603050405020304" pitchFamily="18" charset="0"/>
              </a:rPr>
              <a:t>Statistical Significance Linear Regression Test</a:t>
            </a:r>
          </a:p>
        </p:txBody>
      </p:sp>
      <p:sp>
        <p:nvSpPr>
          <p:cNvPr id="19" name="TextBox 18">
            <a:extLst>
              <a:ext uri="{FF2B5EF4-FFF2-40B4-BE49-F238E27FC236}">
                <a16:creationId xmlns:a16="http://schemas.microsoft.com/office/drawing/2014/main" id="{86D49E7D-7E3D-4548-9FEC-5373DB160B06}"/>
              </a:ext>
            </a:extLst>
          </p:cNvPr>
          <p:cNvSpPr txBox="1"/>
          <p:nvPr/>
        </p:nvSpPr>
        <p:spPr>
          <a:xfrm>
            <a:off x="1109444" y="3353612"/>
            <a:ext cx="4217566" cy="2308324"/>
          </a:xfrm>
          <a:prstGeom prst="rect">
            <a:avLst/>
          </a:prstGeom>
          <a:noFill/>
        </p:spPr>
        <p:txBody>
          <a:bodyPr wrap="square">
            <a:spAutoFit/>
          </a:bodyPr>
          <a:lstStyle/>
          <a:p>
            <a:r>
              <a:rPr lang="en-US" sz="1600" dirty="0">
                <a:latin typeface="Times New Roman" panose="02020603050405020304" pitchFamily="18" charset="0"/>
                <a:cs typeface="Times New Roman" panose="02020603050405020304" pitchFamily="18" charset="0"/>
              </a:rPr>
              <a:t>The P-value of the model is 0.7579 and the p-value of the predictor variables is 0.757925 which are both greater than the significance level of 0.001which indicates that co-efficient β of the predictor is zero and not statistically significant for both variables. </a:t>
            </a:r>
          </a:p>
          <a:p>
            <a:r>
              <a:rPr lang="en-US" sz="1600" dirty="0">
                <a:latin typeface="Times New Roman" panose="02020603050405020304" pitchFamily="18" charset="0"/>
                <a:cs typeface="Times New Roman" panose="02020603050405020304" pitchFamily="18" charset="0"/>
              </a:rPr>
              <a:t>#Here the t-value is small and equal to -0.310, indicating that the coefficient is more likely equal to zero purely by chance.</a:t>
            </a:r>
            <a:endParaRPr lang="en-CA"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98721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FBF7C0D-D694-4D61-A26F-AE0D14CE5EB9}"/>
              </a:ext>
            </a:extLst>
          </p:cNvPr>
          <p:cNvSpPr txBox="1"/>
          <p:nvPr/>
        </p:nvSpPr>
        <p:spPr>
          <a:xfrm>
            <a:off x="2401522" y="92279"/>
            <a:ext cx="8319607" cy="461665"/>
          </a:xfrm>
          <a:prstGeom prst="rect">
            <a:avLst/>
          </a:prstGeom>
          <a:noFill/>
        </p:spPr>
        <p:txBody>
          <a:bodyPr wrap="square" rtlCol="0">
            <a:spAutoFit/>
          </a:bodyPr>
          <a:lstStyle/>
          <a:p>
            <a:r>
              <a:rPr lang="en-CA" sz="2400" b="1" dirty="0">
                <a:latin typeface="Times New Roman" panose="02020603050405020304" pitchFamily="18" charset="0"/>
                <a:cs typeface="Times New Roman" panose="02020603050405020304" pitchFamily="18" charset="0"/>
              </a:rPr>
              <a:t>Suggested Two Variables  to Increase Accuracy of Model</a:t>
            </a:r>
          </a:p>
        </p:txBody>
      </p:sp>
      <p:sp>
        <p:nvSpPr>
          <p:cNvPr id="2" name="TextBox 1">
            <a:extLst>
              <a:ext uri="{FF2B5EF4-FFF2-40B4-BE49-F238E27FC236}">
                <a16:creationId xmlns:a16="http://schemas.microsoft.com/office/drawing/2014/main" id="{C5E3AF15-BB7C-4E3C-90EC-140DE2CFE74E}"/>
              </a:ext>
            </a:extLst>
          </p:cNvPr>
          <p:cNvSpPr txBox="1"/>
          <p:nvPr/>
        </p:nvSpPr>
        <p:spPr>
          <a:xfrm>
            <a:off x="550877" y="763669"/>
            <a:ext cx="11090246" cy="1754326"/>
          </a:xfrm>
          <a:prstGeom prst="rect">
            <a:avLst/>
          </a:prstGeom>
          <a:noFill/>
        </p:spPr>
        <p:txBody>
          <a:bodyPr wrap="square" rtlCol="0">
            <a:spAutoFit/>
          </a:bodyPr>
          <a:lstStyle/>
          <a:p>
            <a:pPr marL="285750" indent="-285750">
              <a:buFont typeface="Arial" panose="020B0604020202020204" pitchFamily="34" charset="0"/>
              <a:buChar char="•"/>
            </a:pPr>
            <a:r>
              <a:rPr lang="en-CA" dirty="0"/>
              <a:t>The other two variables I would suggest to include with dividends variable to help increase accuracy of the model is  </a:t>
            </a:r>
            <a:r>
              <a:rPr lang="en-CA" dirty="0" err="1"/>
              <a:t>debt_to_equity</a:t>
            </a:r>
            <a:r>
              <a:rPr lang="en-CA" dirty="0"/>
              <a:t> variable, and marketcap variable.</a:t>
            </a:r>
          </a:p>
          <a:p>
            <a:endParaRPr lang="en-CA" dirty="0"/>
          </a:p>
          <a:p>
            <a:pPr marL="285750" indent="-285750">
              <a:buFont typeface="Arial" panose="020B0604020202020204" pitchFamily="34" charset="0"/>
              <a:buChar char="•"/>
            </a:pPr>
            <a:r>
              <a:rPr lang="en-CA" dirty="0"/>
              <a:t>These two variables are the most correlated with the dependent variable of stock_return_scaled and would increase the accuracy of the linear regression line to better predict dependent variable stock_return_scaled.</a:t>
            </a:r>
          </a:p>
        </p:txBody>
      </p:sp>
      <p:pic>
        <p:nvPicPr>
          <p:cNvPr id="9" name="Picture 8">
            <a:extLst>
              <a:ext uri="{FF2B5EF4-FFF2-40B4-BE49-F238E27FC236}">
                <a16:creationId xmlns:a16="http://schemas.microsoft.com/office/drawing/2014/main" id="{6D7B5424-2B49-44A2-BDD3-16DB5971F0B3}"/>
              </a:ext>
            </a:extLst>
          </p:cNvPr>
          <p:cNvPicPr>
            <a:picLocks noChangeAspect="1"/>
          </p:cNvPicPr>
          <p:nvPr/>
        </p:nvPicPr>
        <p:blipFill>
          <a:blip r:embed="rId2"/>
          <a:stretch>
            <a:fillRect/>
          </a:stretch>
        </p:blipFill>
        <p:spPr>
          <a:xfrm>
            <a:off x="2983040" y="3583776"/>
            <a:ext cx="5505450" cy="2577255"/>
          </a:xfrm>
          <a:prstGeom prst="rect">
            <a:avLst/>
          </a:prstGeom>
        </p:spPr>
      </p:pic>
      <p:sp>
        <p:nvSpPr>
          <p:cNvPr id="10" name="TextBox 9">
            <a:extLst>
              <a:ext uri="{FF2B5EF4-FFF2-40B4-BE49-F238E27FC236}">
                <a16:creationId xmlns:a16="http://schemas.microsoft.com/office/drawing/2014/main" id="{AEA471C7-F5C6-4843-ACDC-0D0AA09D88CD}"/>
              </a:ext>
            </a:extLst>
          </p:cNvPr>
          <p:cNvSpPr txBox="1"/>
          <p:nvPr/>
        </p:nvSpPr>
        <p:spPr>
          <a:xfrm>
            <a:off x="375948" y="2727720"/>
            <a:ext cx="11010900" cy="646331"/>
          </a:xfrm>
          <a:prstGeom prst="rect">
            <a:avLst/>
          </a:prstGeom>
          <a:noFill/>
        </p:spPr>
        <p:txBody>
          <a:bodyPr wrap="square" rtlCol="0">
            <a:spAutoFit/>
          </a:bodyPr>
          <a:lstStyle/>
          <a:p>
            <a:pPr marL="285750" indent="-285750">
              <a:buFont typeface="Arial" panose="020B0604020202020204" pitchFamily="34" charset="0"/>
              <a:buChar char="•"/>
            </a:pPr>
            <a:r>
              <a:rPr lang="en-CA" dirty="0">
                <a:latin typeface="Times New Roman" panose="02020603050405020304" pitchFamily="18" charset="0"/>
                <a:cs typeface="Times New Roman" panose="02020603050405020304" pitchFamily="18" charset="0"/>
              </a:rPr>
              <a:t>The correlation values are show below for debt_to_equity,marketcap,earnings_ranking, and stock_return with stock_return_scaled.</a:t>
            </a:r>
          </a:p>
        </p:txBody>
      </p:sp>
    </p:spTree>
    <p:extLst>
      <p:ext uri="{BB962C8B-B14F-4D97-AF65-F5344CB8AC3E}">
        <p14:creationId xmlns:p14="http://schemas.microsoft.com/office/powerpoint/2010/main" val="38399503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FBF7C0D-D694-4D61-A26F-AE0D14CE5EB9}"/>
              </a:ext>
            </a:extLst>
          </p:cNvPr>
          <p:cNvSpPr txBox="1"/>
          <p:nvPr/>
        </p:nvSpPr>
        <p:spPr>
          <a:xfrm>
            <a:off x="4780547" y="664847"/>
            <a:ext cx="2218460" cy="461665"/>
          </a:xfrm>
          <a:prstGeom prst="rect">
            <a:avLst/>
          </a:prstGeom>
          <a:noFill/>
        </p:spPr>
        <p:txBody>
          <a:bodyPr wrap="square" rtlCol="0">
            <a:spAutoFit/>
          </a:bodyPr>
          <a:lstStyle/>
          <a:p>
            <a:r>
              <a:rPr lang="en-CA" sz="2400" b="1" dirty="0">
                <a:latin typeface="Times New Roman" panose="02020603050405020304" pitchFamily="18" charset="0"/>
                <a:cs typeface="Times New Roman" panose="02020603050405020304" pitchFamily="18" charset="0"/>
              </a:rPr>
              <a:t>References</a:t>
            </a:r>
          </a:p>
        </p:txBody>
      </p:sp>
      <p:sp>
        <p:nvSpPr>
          <p:cNvPr id="4" name="TextBox 3">
            <a:extLst>
              <a:ext uri="{FF2B5EF4-FFF2-40B4-BE49-F238E27FC236}">
                <a16:creationId xmlns:a16="http://schemas.microsoft.com/office/drawing/2014/main" id="{5D6143D6-CA50-4A62-B7FA-64596EAD9B76}"/>
              </a:ext>
            </a:extLst>
          </p:cNvPr>
          <p:cNvSpPr txBox="1"/>
          <p:nvPr/>
        </p:nvSpPr>
        <p:spPr>
          <a:xfrm>
            <a:off x="350378" y="1555335"/>
            <a:ext cx="11032621" cy="3139321"/>
          </a:xfrm>
          <a:prstGeom prst="rect">
            <a:avLst/>
          </a:prstGeom>
          <a:noFill/>
        </p:spPr>
        <p:txBody>
          <a:bodyPr wrap="square" rtlCol="0">
            <a:spAutoFit/>
          </a:bodyPr>
          <a:lstStyle/>
          <a:p>
            <a:pPr marL="285750" indent="-285750">
              <a:buFont typeface="Arial" panose="020B0604020202020204" pitchFamily="34" charset="0"/>
              <a:buChar char="•"/>
            </a:pPr>
            <a:r>
              <a:rPr lang="en-CA" dirty="0">
                <a:latin typeface="Times New Roman" panose="02020603050405020304" pitchFamily="18" charset="0"/>
                <a:cs typeface="Times New Roman" panose="02020603050405020304" pitchFamily="18" charset="0"/>
              </a:rPr>
              <a:t>Week 11&amp;12 DATA 1204 Statistical Modeling Lecture Notes</a:t>
            </a:r>
          </a:p>
          <a:p>
            <a:pPr marL="285750" indent="-285750">
              <a:buFont typeface="Arial" panose="020B0604020202020204" pitchFamily="34" charset="0"/>
              <a:buChar char="•"/>
            </a:pPr>
            <a:endParaRPr lang="en-CA"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CA"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CA"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https://www.datacamp.com/community/blog/r-correlation-tutorial</a:t>
            </a:r>
            <a:endParaRPr lang="en-CA"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CA"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CA" dirty="0">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https://www.statology.org/simple-linear-regression-in-r/#:~:text=%20How%20to%20Perform%20Simple%20Linear%20Regression%20in,regression%20model%20to%20the%20data%2C%20the...%20More%20</a:t>
            </a:r>
            <a:endParaRPr lang="en-CA"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CA"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CA" dirty="0">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https://www.scribd.com/presentation/38291301/Linear-Regression-Analysis</a:t>
            </a:r>
            <a:endParaRPr lang="en-CA" dirty="0">
              <a:latin typeface="Times New Roman" panose="02020603050405020304" pitchFamily="18" charset="0"/>
              <a:cs typeface="Times New Roman" panose="02020603050405020304" pitchFamily="18" charset="0"/>
            </a:endParaRPr>
          </a:p>
          <a:p>
            <a:endParaRPr lang="en-CA" dirty="0"/>
          </a:p>
        </p:txBody>
      </p:sp>
    </p:spTree>
    <p:extLst>
      <p:ext uri="{BB962C8B-B14F-4D97-AF65-F5344CB8AC3E}">
        <p14:creationId xmlns:p14="http://schemas.microsoft.com/office/powerpoint/2010/main" val="861624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66C315B-F72A-4B8A-BEBB-72CAB8BAD46D}"/>
              </a:ext>
            </a:extLst>
          </p:cNvPr>
          <p:cNvSpPr txBox="1"/>
          <p:nvPr/>
        </p:nvSpPr>
        <p:spPr>
          <a:xfrm>
            <a:off x="4874743" y="37706"/>
            <a:ext cx="3126177" cy="461665"/>
          </a:xfrm>
          <a:prstGeom prst="rect">
            <a:avLst/>
          </a:prstGeom>
          <a:noFill/>
        </p:spPr>
        <p:txBody>
          <a:bodyPr wrap="none" rtlCol="0">
            <a:spAutoFit/>
          </a:bodyPr>
          <a:lstStyle/>
          <a:p>
            <a:r>
              <a:rPr lang="en-CA" sz="2400" b="1" dirty="0">
                <a:latin typeface="Times New Roman" panose="02020603050405020304" pitchFamily="18" charset="0"/>
                <a:cs typeface="Times New Roman" panose="02020603050405020304" pitchFamily="18" charset="0"/>
              </a:rPr>
              <a:t>Hypothesis Statement </a:t>
            </a:r>
          </a:p>
        </p:txBody>
      </p:sp>
      <p:sp>
        <p:nvSpPr>
          <p:cNvPr id="3" name="TextBox 2">
            <a:extLst>
              <a:ext uri="{FF2B5EF4-FFF2-40B4-BE49-F238E27FC236}">
                <a16:creationId xmlns:a16="http://schemas.microsoft.com/office/drawing/2014/main" id="{25087B01-632E-4606-92B1-08D26A26A857}"/>
              </a:ext>
            </a:extLst>
          </p:cNvPr>
          <p:cNvSpPr txBox="1"/>
          <p:nvPr/>
        </p:nvSpPr>
        <p:spPr>
          <a:xfrm>
            <a:off x="5411731" y="1526797"/>
            <a:ext cx="247183" cy="561244"/>
          </a:xfrm>
          <a:prstGeom prst="rect">
            <a:avLst/>
          </a:prstGeom>
          <a:noFill/>
        </p:spPr>
        <p:txBody>
          <a:bodyPr wrap="none" rtlCol="0">
            <a:spAutoFit/>
          </a:bodyPr>
          <a:lstStyle/>
          <a:p>
            <a:pPr algn="ctr">
              <a:lnSpc>
                <a:spcPct val="200000"/>
              </a:lnSpc>
            </a:pPr>
            <a:r>
              <a:rPr lang="en-US" dirty="0"/>
              <a:t>.</a:t>
            </a:r>
          </a:p>
        </p:txBody>
      </p:sp>
      <p:sp>
        <p:nvSpPr>
          <p:cNvPr id="5" name="TextBox 4">
            <a:extLst>
              <a:ext uri="{FF2B5EF4-FFF2-40B4-BE49-F238E27FC236}">
                <a16:creationId xmlns:a16="http://schemas.microsoft.com/office/drawing/2014/main" id="{A6458F13-A771-4A2B-8851-AE433B2A6AF1}"/>
              </a:ext>
            </a:extLst>
          </p:cNvPr>
          <p:cNvSpPr txBox="1"/>
          <p:nvPr/>
        </p:nvSpPr>
        <p:spPr>
          <a:xfrm>
            <a:off x="1617484" y="1200884"/>
            <a:ext cx="9141903" cy="4993226"/>
          </a:xfrm>
          <a:prstGeom prst="rect">
            <a:avLst/>
          </a:prstGeom>
          <a:noFill/>
        </p:spPr>
        <p:txBody>
          <a:bodyPr wrap="square">
            <a:spAutoFit/>
          </a:bodyPr>
          <a:lstStyle/>
          <a:p>
            <a:pPr algn="ctr">
              <a:lnSpc>
                <a:spcPct val="200000"/>
              </a:lnSpc>
            </a:pPr>
            <a:r>
              <a:rPr lang="en-US" b="1" dirty="0">
                <a:latin typeface="Times New Roman" panose="02020603050405020304" pitchFamily="18" charset="0"/>
                <a:cs typeface="Times New Roman" panose="02020603050405020304" pitchFamily="18" charset="0"/>
              </a:rPr>
              <a:t>Null Hypothesis </a:t>
            </a:r>
          </a:p>
          <a:p>
            <a:pPr algn="ctr">
              <a:lnSpc>
                <a:spcPct val="200000"/>
              </a:lnSpc>
            </a:pPr>
            <a:r>
              <a:rPr lang="en-US" dirty="0">
                <a:latin typeface="Times New Roman" panose="02020603050405020304" pitchFamily="18" charset="0"/>
                <a:cs typeface="Times New Roman" panose="02020603050405020304" pitchFamily="18" charset="0"/>
              </a:rPr>
              <a:t>Ho: A relationship between dividend and stock_return_scaled doesn’t exist.</a:t>
            </a:r>
          </a:p>
          <a:p>
            <a:pPr algn="ctr">
              <a:lnSpc>
                <a:spcPct val="200000"/>
              </a:lnSpc>
            </a:pPr>
            <a:r>
              <a:rPr lang="en-US" b="1" dirty="0">
                <a:latin typeface="Times New Roman" panose="02020603050405020304" pitchFamily="18" charset="0"/>
                <a:cs typeface="Times New Roman" panose="02020603050405020304" pitchFamily="18" charset="0"/>
              </a:rPr>
              <a:t>Alternate Hypothesis</a:t>
            </a:r>
          </a:p>
          <a:p>
            <a:pPr algn="ctr">
              <a:lnSpc>
                <a:spcPct val="200000"/>
              </a:lnSpc>
            </a:pPr>
            <a:r>
              <a:rPr lang="en-US" dirty="0">
                <a:latin typeface="Times New Roman" panose="02020603050405020304" pitchFamily="18" charset="0"/>
                <a:cs typeface="Times New Roman" panose="02020603050405020304" pitchFamily="18" charset="0"/>
              </a:rPr>
              <a:t>Ha: A relationship between dividend and stock_return_scaled does exist.</a:t>
            </a:r>
          </a:p>
          <a:p>
            <a:pPr algn="ctr">
              <a:lnSpc>
                <a:spcPct val="200000"/>
              </a:lnSpc>
            </a:pPr>
            <a:endParaRPr lang="en-US" dirty="0">
              <a:latin typeface="Times New Roman" panose="02020603050405020304" pitchFamily="18" charset="0"/>
              <a:cs typeface="Times New Roman" panose="02020603050405020304" pitchFamily="18" charset="0"/>
            </a:endParaRPr>
          </a:p>
          <a:p>
            <a:pPr algn="ctr">
              <a:lnSpc>
                <a:spcPct val="200000"/>
              </a:lnSpc>
            </a:pPr>
            <a:r>
              <a:rPr lang="en-US" b="1" dirty="0">
                <a:latin typeface="Times New Roman" panose="02020603050405020304" pitchFamily="18" charset="0"/>
                <a:cs typeface="Times New Roman" panose="02020603050405020304" pitchFamily="18" charset="0"/>
              </a:rPr>
              <a:t>Null Hypothesis</a:t>
            </a:r>
          </a:p>
          <a:p>
            <a:pPr algn="ctr">
              <a:lnSpc>
                <a:spcPct val="200000"/>
              </a:lnSpc>
            </a:pPr>
            <a:r>
              <a:rPr lang="en-US" dirty="0">
                <a:latin typeface="Times New Roman" panose="02020603050405020304" pitchFamily="18" charset="0"/>
                <a:cs typeface="Times New Roman" panose="02020603050405020304" pitchFamily="18" charset="0"/>
              </a:rPr>
              <a:t>Ho: β=0, co-efficient β of the predictor is zero and not statistically significant.</a:t>
            </a:r>
          </a:p>
          <a:p>
            <a:pPr algn="ctr">
              <a:lnSpc>
                <a:spcPct val="200000"/>
              </a:lnSpc>
            </a:pPr>
            <a:r>
              <a:rPr lang="en-US" b="1" dirty="0">
                <a:latin typeface="Times New Roman" panose="02020603050405020304" pitchFamily="18" charset="0"/>
                <a:cs typeface="Times New Roman" panose="02020603050405020304" pitchFamily="18" charset="0"/>
              </a:rPr>
              <a:t>Alternate Hypothesis</a:t>
            </a:r>
          </a:p>
          <a:p>
            <a:pPr algn="ctr">
              <a:lnSpc>
                <a:spcPct val="200000"/>
              </a:lnSpc>
            </a:pPr>
            <a:r>
              <a:rPr lang="en-US" dirty="0">
                <a:latin typeface="Times New Roman" panose="02020603050405020304" pitchFamily="18" charset="0"/>
                <a:cs typeface="Times New Roman" panose="02020603050405020304" pitchFamily="18" charset="0"/>
              </a:rPr>
              <a:t>Ha: β ≠0, co-efficient β of the predictor is not equal to zero and is statistically significant</a:t>
            </a:r>
            <a:endParaRPr lang="en-CA"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6ECF9FB-2414-4CB6-983D-3A194D2F913A}"/>
              </a:ext>
            </a:extLst>
          </p:cNvPr>
          <p:cNvSpPr txBox="1"/>
          <p:nvPr/>
        </p:nvSpPr>
        <p:spPr>
          <a:xfrm>
            <a:off x="726393" y="499371"/>
            <a:ext cx="12186302" cy="646331"/>
          </a:xfrm>
          <a:prstGeom prst="rect">
            <a:avLst/>
          </a:prstGeom>
          <a:noFill/>
        </p:spPr>
        <p:txBody>
          <a:bodyPr wrap="square" rtlCol="0">
            <a:spAutoFit/>
          </a:bodyPr>
          <a:lstStyle/>
          <a:p>
            <a:r>
              <a:rPr lang="en-CA" dirty="0">
                <a:latin typeface="Times New Roman" panose="02020603050405020304" pitchFamily="18" charset="0"/>
                <a:cs typeface="Times New Roman" panose="02020603050405020304" pitchFamily="18" charset="0"/>
              </a:rPr>
              <a:t>In this Linear Regression Analysis, the predictor (or independent) variable will be “dividend” and the</a:t>
            </a:r>
          </a:p>
          <a:p>
            <a:r>
              <a:rPr lang="en-CA" dirty="0">
                <a:latin typeface="Times New Roman" panose="02020603050405020304" pitchFamily="18" charset="0"/>
                <a:cs typeface="Times New Roman" panose="02020603050405020304" pitchFamily="18" charset="0"/>
              </a:rPr>
              <a:t>variable being predicted(dependent) variable will be “stock_return_scaled” from ols stocks dataset.</a:t>
            </a:r>
          </a:p>
        </p:txBody>
      </p:sp>
    </p:spTree>
    <p:extLst>
      <p:ext uri="{BB962C8B-B14F-4D97-AF65-F5344CB8AC3E}">
        <p14:creationId xmlns:p14="http://schemas.microsoft.com/office/powerpoint/2010/main" val="1890186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6AC930-38CF-4EDB-8D0A-01D72DD82786}"/>
              </a:ext>
            </a:extLst>
          </p:cNvPr>
          <p:cNvSpPr txBox="1"/>
          <p:nvPr/>
        </p:nvSpPr>
        <p:spPr>
          <a:xfrm>
            <a:off x="3734826" y="222993"/>
            <a:ext cx="4362156" cy="461665"/>
          </a:xfrm>
          <a:prstGeom prst="rect">
            <a:avLst/>
          </a:prstGeom>
          <a:noFill/>
        </p:spPr>
        <p:txBody>
          <a:bodyPr wrap="none" rtlCol="0">
            <a:spAutoFit/>
          </a:bodyPr>
          <a:lstStyle/>
          <a:p>
            <a:r>
              <a:rPr lang="en-CA" sz="2400" b="1" dirty="0">
                <a:latin typeface="Times New Roman" panose="02020603050405020304" pitchFamily="18" charset="0"/>
                <a:cs typeface="Times New Roman" panose="02020603050405020304" pitchFamily="18" charset="0"/>
              </a:rPr>
              <a:t>Summary of Linear Regression </a:t>
            </a:r>
          </a:p>
        </p:txBody>
      </p:sp>
      <p:sp>
        <p:nvSpPr>
          <p:cNvPr id="3" name="TextBox 2">
            <a:extLst>
              <a:ext uri="{FF2B5EF4-FFF2-40B4-BE49-F238E27FC236}">
                <a16:creationId xmlns:a16="http://schemas.microsoft.com/office/drawing/2014/main" id="{88B32856-5D12-4393-85C4-42AD827AB07C}"/>
              </a:ext>
            </a:extLst>
          </p:cNvPr>
          <p:cNvSpPr txBox="1"/>
          <p:nvPr/>
        </p:nvSpPr>
        <p:spPr>
          <a:xfrm>
            <a:off x="25501" y="670181"/>
            <a:ext cx="11458420" cy="2031325"/>
          </a:xfrm>
          <a:prstGeom prst="rect">
            <a:avLst/>
          </a:prstGeom>
          <a:noFill/>
        </p:spPr>
        <p:txBody>
          <a:bodyPr wrap="square" rtlCol="0">
            <a:spAutoFit/>
          </a:bodyPr>
          <a:lstStyle/>
          <a:p>
            <a:pPr algn="l"/>
            <a:endParaRPr lang="en-CA" sz="1800" b="0" i="0" u="none" strike="noStrike" baseline="0" dirty="0">
              <a:solidFill>
                <a:srgbClr val="000000"/>
              </a:solidFill>
              <a:latin typeface="Times New Roman" panose="02020603050405020304" pitchFamily="18" charset="0"/>
            </a:endParaRPr>
          </a:p>
          <a:p>
            <a:pPr marL="285750" indent="-285750">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rPr>
              <a:t> </a:t>
            </a:r>
            <a:r>
              <a:rPr lang="en-US" sz="1800" b="1" i="0" u="none" strike="noStrike" baseline="0" dirty="0">
                <a:solidFill>
                  <a:srgbClr val="000000"/>
                </a:solidFill>
                <a:latin typeface="Times New Roman" panose="02020603050405020304" pitchFamily="18" charset="0"/>
              </a:rPr>
              <a:t>Ordinary Least Squares (OLS) linear regression </a:t>
            </a:r>
            <a:r>
              <a:rPr lang="en-US" sz="1800" b="0" i="0" u="none" strike="noStrike" baseline="0" dirty="0">
                <a:solidFill>
                  <a:srgbClr val="000000"/>
                </a:solidFill>
                <a:latin typeface="Times New Roman" panose="02020603050405020304" pitchFamily="18" charset="0"/>
              </a:rPr>
              <a:t>is a statistical technique used for the analysis and modelling of linear relationships between a response variable and one or more predictor variables .</a:t>
            </a:r>
          </a:p>
          <a:p>
            <a:pPr marL="285750" indent="-285750" algn="l">
              <a:buFont typeface="Arial" panose="020B0604020202020204" pitchFamily="34" charset="0"/>
              <a:buChar char="•"/>
            </a:pPr>
            <a:endParaRPr lang="en-CA" sz="1800" b="0" i="0" u="none" strike="noStrike" baseline="0" dirty="0">
              <a:solidFill>
                <a:srgbClr val="000000"/>
              </a:solidFill>
              <a:latin typeface="Times New Roman" panose="02020603050405020304" pitchFamily="18" charset="0"/>
            </a:endParaRPr>
          </a:p>
          <a:p>
            <a:pPr marL="285750" indent="-285750">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rPr>
              <a:t> If the relationship between two variables appears to be linear, then a straight line can be fit to the data in order to model the relationship. The linear equation (or equation for a straight line) for a bivariate regression takes the following form: </a:t>
            </a:r>
            <a:endParaRPr lang="en-US" dirty="0">
              <a:solidFill>
                <a:srgbClr val="000000"/>
              </a:solidFill>
              <a:latin typeface="Times New Roman" panose="02020603050405020304" pitchFamily="18" charset="0"/>
            </a:endParaRPr>
          </a:p>
          <a:p>
            <a:endParaRPr lang="en-CA" dirty="0"/>
          </a:p>
        </p:txBody>
      </p:sp>
      <p:pic>
        <p:nvPicPr>
          <p:cNvPr id="5" name="Picture 4">
            <a:extLst>
              <a:ext uri="{FF2B5EF4-FFF2-40B4-BE49-F238E27FC236}">
                <a16:creationId xmlns:a16="http://schemas.microsoft.com/office/drawing/2014/main" id="{FD76E60D-F29B-4FB5-92A7-DB10F9446AFB}"/>
              </a:ext>
            </a:extLst>
          </p:cNvPr>
          <p:cNvPicPr>
            <a:picLocks noChangeAspect="1"/>
          </p:cNvPicPr>
          <p:nvPr/>
        </p:nvPicPr>
        <p:blipFill>
          <a:blip r:embed="rId2"/>
          <a:stretch>
            <a:fillRect/>
          </a:stretch>
        </p:blipFill>
        <p:spPr>
          <a:xfrm>
            <a:off x="4344751" y="2424600"/>
            <a:ext cx="1751246" cy="553813"/>
          </a:xfrm>
          <a:prstGeom prst="rect">
            <a:avLst/>
          </a:prstGeom>
        </p:spPr>
      </p:pic>
      <p:sp>
        <p:nvSpPr>
          <p:cNvPr id="7" name="TextBox 6">
            <a:extLst>
              <a:ext uri="{FF2B5EF4-FFF2-40B4-BE49-F238E27FC236}">
                <a16:creationId xmlns:a16="http://schemas.microsoft.com/office/drawing/2014/main" id="{8179ED52-EFE4-4BAA-8C9D-0F8D32AAF23A}"/>
              </a:ext>
            </a:extLst>
          </p:cNvPr>
          <p:cNvSpPr txBox="1"/>
          <p:nvPr/>
        </p:nvSpPr>
        <p:spPr>
          <a:xfrm>
            <a:off x="247144" y="2798058"/>
            <a:ext cx="11697706" cy="1261884"/>
          </a:xfrm>
          <a:prstGeom prst="rect">
            <a:avLst/>
          </a:prstGeom>
          <a:noFill/>
        </p:spPr>
        <p:txBody>
          <a:bodyPr wrap="square">
            <a:spAutoFit/>
          </a:bodyPr>
          <a:lstStyle/>
          <a:p>
            <a:pPr algn="l"/>
            <a:endParaRPr lang="en-CA" sz="2000" b="0" i="0" u="none" strike="noStrike" baseline="0" dirty="0">
              <a:solidFill>
                <a:srgbClr val="000000"/>
              </a:solidFill>
              <a:latin typeface="Times New Roman" panose="02020603050405020304" pitchFamily="18" charset="0"/>
            </a:endParaRPr>
          </a:p>
          <a:p>
            <a:pPr marL="342900" indent="-342900">
              <a:buFont typeface="Arial" panose="020B0604020202020204" pitchFamily="34" charset="0"/>
              <a:buChar char="•"/>
            </a:pPr>
            <a:r>
              <a:rPr lang="en-US" sz="2000" b="0" i="0" u="none" strike="noStrike" baseline="0" dirty="0">
                <a:solidFill>
                  <a:srgbClr val="000000"/>
                </a:solidFill>
                <a:latin typeface="Times New Roman" panose="02020603050405020304" pitchFamily="18" charset="0"/>
              </a:rPr>
              <a:t> </a:t>
            </a:r>
            <a:r>
              <a:rPr lang="en-US" sz="1800" b="0" i="1" u="none" strike="noStrike" baseline="0" dirty="0">
                <a:solidFill>
                  <a:srgbClr val="000000"/>
                </a:solidFill>
                <a:latin typeface="Times New Roman" panose="02020603050405020304" pitchFamily="18" charset="0"/>
              </a:rPr>
              <a:t>y </a:t>
            </a:r>
            <a:r>
              <a:rPr lang="en-US" sz="1800" b="0" i="0" u="none" strike="noStrike" baseline="0" dirty="0">
                <a:solidFill>
                  <a:srgbClr val="000000"/>
                </a:solidFill>
                <a:latin typeface="Times New Roman" panose="02020603050405020304" pitchFamily="18" charset="0"/>
              </a:rPr>
              <a:t>is the response (dependent) variable, </a:t>
            </a:r>
            <a:r>
              <a:rPr lang="en-US" sz="1800" b="0" i="1" u="none" strike="noStrike" baseline="0" dirty="0">
                <a:solidFill>
                  <a:srgbClr val="000000"/>
                </a:solidFill>
                <a:latin typeface="Times New Roman" panose="02020603050405020304" pitchFamily="18" charset="0"/>
              </a:rPr>
              <a:t>m </a:t>
            </a:r>
            <a:r>
              <a:rPr lang="en-US" sz="1800" b="0" i="0" u="none" strike="noStrike" baseline="0" dirty="0">
                <a:solidFill>
                  <a:srgbClr val="000000"/>
                </a:solidFill>
                <a:latin typeface="Times New Roman" panose="02020603050405020304" pitchFamily="18" charset="0"/>
              </a:rPr>
              <a:t>is the gradient (slope), </a:t>
            </a:r>
            <a:r>
              <a:rPr lang="en-US" sz="1800" b="0" i="1" u="none" strike="noStrike" baseline="0" dirty="0">
                <a:solidFill>
                  <a:srgbClr val="000000"/>
                </a:solidFill>
                <a:latin typeface="Times New Roman" panose="02020603050405020304" pitchFamily="18" charset="0"/>
              </a:rPr>
              <a:t>x </a:t>
            </a:r>
            <a:r>
              <a:rPr lang="en-US" sz="1800" b="0" i="0" u="none" strike="noStrike" baseline="0" dirty="0">
                <a:solidFill>
                  <a:srgbClr val="000000"/>
                </a:solidFill>
                <a:latin typeface="Times New Roman" panose="02020603050405020304" pitchFamily="18" charset="0"/>
              </a:rPr>
              <a:t>is the predictor (independent) variable, and </a:t>
            </a:r>
            <a:r>
              <a:rPr lang="en-US" sz="1800" b="0" i="1" u="none" strike="noStrike" baseline="0" dirty="0">
                <a:solidFill>
                  <a:srgbClr val="000000"/>
                </a:solidFill>
                <a:latin typeface="Times New Roman" panose="02020603050405020304" pitchFamily="18" charset="0"/>
              </a:rPr>
              <a:t>c </a:t>
            </a:r>
            <a:r>
              <a:rPr lang="en-US" sz="1800" b="0" i="0" u="none" strike="noStrike" baseline="0" dirty="0">
                <a:solidFill>
                  <a:srgbClr val="000000"/>
                </a:solidFill>
                <a:latin typeface="Times New Roman" panose="02020603050405020304" pitchFamily="18" charset="0"/>
              </a:rPr>
              <a:t>is the intercept. The modelling application of OLS linear regression allows one to predict the value of the response variable for varying inputs of the predictor variable given the slope and intercept coefficients of the line of best fit. </a:t>
            </a:r>
            <a:endParaRPr lang="en-CA" dirty="0"/>
          </a:p>
        </p:txBody>
      </p:sp>
      <p:sp>
        <p:nvSpPr>
          <p:cNvPr id="9" name="TextBox 8">
            <a:extLst>
              <a:ext uri="{FF2B5EF4-FFF2-40B4-BE49-F238E27FC236}">
                <a16:creationId xmlns:a16="http://schemas.microsoft.com/office/drawing/2014/main" id="{C13DA307-033F-4443-9DCF-823CB1F7A8F9}"/>
              </a:ext>
            </a:extLst>
          </p:cNvPr>
          <p:cNvSpPr txBox="1"/>
          <p:nvPr/>
        </p:nvSpPr>
        <p:spPr>
          <a:xfrm>
            <a:off x="192715" y="3853456"/>
            <a:ext cx="11806565" cy="984885"/>
          </a:xfrm>
          <a:prstGeom prst="rect">
            <a:avLst/>
          </a:prstGeom>
          <a:noFill/>
        </p:spPr>
        <p:txBody>
          <a:bodyPr wrap="square">
            <a:spAutoFit/>
          </a:bodyPr>
          <a:lstStyle/>
          <a:p>
            <a:pPr algn="l"/>
            <a:endParaRPr lang="en-CA" sz="2000" b="0" i="0" u="none" strike="noStrike" baseline="0" dirty="0">
              <a:solidFill>
                <a:srgbClr val="000000"/>
              </a:solidFill>
              <a:latin typeface="Times New Roman" panose="02020603050405020304" pitchFamily="18" charset="0"/>
            </a:endParaRPr>
          </a:p>
          <a:p>
            <a:pPr marL="342900" indent="-342900">
              <a:buFont typeface="Arial" panose="020B0604020202020204" pitchFamily="34" charset="0"/>
              <a:buChar char="•"/>
            </a:pPr>
            <a:r>
              <a:rPr lang="en-US" sz="2000" b="0" i="0" u="none" strike="noStrike" baseline="0" dirty="0">
                <a:solidFill>
                  <a:srgbClr val="000000"/>
                </a:solidFill>
                <a:latin typeface="Times New Roman" panose="02020603050405020304" pitchFamily="18" charset="0"/>
              </a:rPr>
              <a:t> </a:t>
            </a:r>
            <a:r>
              <a:rPr lang="en-US" sz="1800" b="0" i="0" u="none" strike="noStrike" baseline="0" dirty="0">
                <a:solidFill>
                  <a:srgbClr val="000000"/>
                </a:solidFill>
                <a:latin typeface="Times New Roman" panose="02020603050405020304" pitchFamily="18" charset="0"/>
              </a:rPr>
              <a:t>When fitting a linear model to the data, the line that minimizes the sum of squared errors is chosen as the best fit line. It is also known as the least squares line. The sum of squared errors can be represented as: </a:t>
            </a:r>
          </a:p>
        </p:txBody>
      </p:sp>
      <p:pic>
        <p:nvPicPr>
          <p:cNvPr id="11" name="Picture 10">
            <a:extLst>
              <a:ext uri="{FF2B5EF4-FFF2-40B4-BE49-F238E27FC236}">
                <a16:creationId xmlns:a16="http://schemas.microsoft.com/office/drawing/2014/main" id="{A42E5CE7-3C7A-46CD-815E-074F1E0A1C88}"/>
              </a:ext>
            </a:extLst>
          </p:cNvPr>
          <p:cNvPicPr>
            <a:picLocks noChangeAspect="1"/>
          </p:cNvPicPr>
          <p:nvPr/>
        </p:nvPicPr>
        <p:blipFill>
          <a:blip r:embed="rId3"/>
          <a:stretch>
            <a:fillRect/>
          </a:stretch>
        </p:blipFill>
        <p:spPr>
          <a:xfrm>
            <a:off x="4558689" y="4949084"/>
            <a:ext cx="1537309" cy="390240"/>
          </a:xfrm>
          <a:prstGeom prst="rect">
            <a:avLst/>
          </a:prstGeom>
        </p:spPr>
      </p:pic>
      <p:sp>
        <p:nvSpPr>
          <p:cNvPr id="13" name="TextBox 12">
            <a:extLst>
              <a:ext uri="{FF2B5EF4-FFF2-40B4-BE49-F238E27FC236}">
                <a16:creationId xmlns:a16="http://schemas.microsoft.com/office/drawing/2014/main" id="{09B4D0F0-D828-40B8-A5AA-4066BA84E448}"/>
              </a:ext>
            </a:extLst>
          </p:cNvPr>
          <p:cNvSpPr txBox="1"/>
          <p:nvPr/>
        </p:nvSpPr>
        <p:spPr>
          <a:xfrm>
            <a:off x="153447" y="5450067"/>
            <a:ext cx="11885103" cy="954107"/>
          </a:xfrm>
          <a:prstGeom prst="rect">
            <a:avLst/>
          </a:prstGeom>
          <a:noFill/>
        </p:spPr>
        <p:txBody>
          <a:bodyPr wrap="square">
            <a:spAutoFit/>
          </a:bodyPr>
          <a:lstStyle/>
          <a:p>
            <a:pPr algn="l"/>
            <a:endParaRPr lang="en-CA" sz="2000" b="0" i="0" u="none" strike="noStrike" baseline="0" dirty="0">
              <a:solidFill>
                <a:srgbClr val="000000"/>
              </a:solidFill>
              <a:latin typeface="Times New Roman" panose="02020603050405020304" pitchFamily="18" charset="0"/>
            </a:endParaRPr>
          </a:p>
          <a:p>
            <a:r>
              <a:rPr lang="en-US" sz="1800" b="0" i="0" u="none" strike="noStrike" baseline="0" dirty="0">
                <a:solidFill>
                  <a:srgbClr val="000000"/>
                </a:solidFill>
                <a:latin typeface="Times New Roman" panose="02020603050405020304" pitchFamily="18" charset="0"/>
              </a:rPr>
              <a:t>R-Squared is a measure of the variability explained by the model as a ratio of the total variability in the outcome variable. It is equal to the square of the correlation R. Generally, a high R-squared value is considered to indicate a good model fit. </a:t>
            </a:r>
            <a:endParaRPr lang="en-CA" dirty="0"/>
          </a:p>
        </p:txBody>
      </p:sp>
    </p:spTree>
    <p:extLst>
      <p:ext uri="{BB962C8B-B14F-4D97-AF65-F5344CB8AC3E}">
        <p14:creationId xmlns:p14="http://schemas.microsoft.com/office/powerpoint/2010/main" val="793303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5DAD08B-C689-4601-9DD7-00BA33D67C87}"/>
              </a:ext>
            </a:extLst>
          </p:cNvPr>
          <p:cNvSpPr txBox="1"/>
          <p:nvPr/>
        </p:nvSpPr>
        <p:spPr>
          <a:xfrm>
            <a:off x="4096527" y="0"/>
            <a:ext cx="4285212" cy="461665"/>
          </a:xfrm>
          <a:prstGeom prst="rect">
            <a:avLst/>
          </a:prstGeom>
          <a:noFill/>
        </p:spPr>
        <p:txBody>
          <a:bodyPr wrap="none" rtlCol="0">
            <a:spAutoFit/>
          </a:bodyPr>
          <a:lstStyle/>
          <a:p>
            <a:r>
              <a:rPr lang="en-CA" sz="2400" b="1" dirty="0">
                <a:latin typeface="Times New Roman" panose="02020603050405020304" pitchFamily="18" charset="0"/>
                <a:cs typeface="Times New Roman" panose="02020603050405020304" pitchFamily="18" charset="0"/>
              </a:rPr>
              <a:t>Summary of Linear Regression</a:t>
            </a:r>
          </a:p>
        </p:txBody>
      </p:sp>
      <p:pic>
        <p:nvPicPr>
          <p:cNvPr id="5" name="Picture 4">
            <a:extLst>
              <a:ext uri="{FF2B5EF4-FFF2-40B4-BE49-F238E27FC236}">
                <a16:creationId xmlns:a16="http://schemas.microsoft.com/office/drawing/2014/main" id="{A07BE987-4FA4-4F04-AC05-E4CE5B87AABE}"/>
              </a:ext>
            </a:extLst>
          </p:cNvPr>
          <p:cNvPicPr>
            <a:picLocks noChangeAspect="1"/>
          </p:cNvPicPr>
          <p:nvPr/>
        </p:nvPicPr>
        <p:blipFill>
          <a:blip r:embed="rId2"/>
          <a:stretch>
            <a:fillRect/>
          </a:stretch>
        </p:blipFill>
        <p:spPr>
          <a:xfrm>
            <a:off x="3706294" y="653143"/>
            <a:ext cx="4868539" cy="2200969"/>
          </a:xfrm>
          <a:prstGeom prst="rect">
            <a:avLst/>
          </a:prstGeom>
        </p:spPr>
      </p:pic>
      <p:pic>
        <p:nvPicPr>
          <p:cNvPr id="7" name="Picture 6">
            <a:extLst>
              <a:ext uri="{FF2B5EF4-FFF2-40B4-BE49-F238E27FC236}">
                <a16:creationId xmlns:a16="http://schemas.microsoft.com/office/drawing/2014/main" id="{9F416ED9-FA58-4575-A72E-ADD35ADEF50D}"/>
              </a:ext>
            </a:extLst>
          </p:cNvPr>
          <p:cNvPicPr>
            <a:picLocks noChangeAspect="1"/>
          </p:cNvPicPr>
          <p:nvPr/>
        </p:nvPicPr>
        <p:blipFill>
          <a:blip r:embed="rId3"/>
          <a:stretch>
            <a:fillRect/>
          </a:stretch>
        </p:blipFill>
        <p:spPr>
          <a:xfrm>
            <a:off x="257979" y="3080319"/>
            <a:ext cx="3703059" cy="2619127"/>
          </a:xfrm>
          <a:prstGeom prst="rect">
            <a:avLst/>
          </a:prstGeom>
        </p:spPr>
      </p:pic>
      <p:pic>
        <p:nvPicPr>
          <p:cNvPr id="9" name="Picture 8">
            <a:extLst>
              <a:ext uri="{FF2B5EF4-FFF2-40B4-BE49-F238E27FC236}">
                <a16:creationId xmlns:a16="http://schemas.microsoft.com/office/drawing/2014/main" id="{E8285999-74C5-4B1A-BAC3-39D0FC472869}"/>
              </a:ext>
            </a:extLst>
          </p:cNvPr>
          <p:cNvPicPr>
            <a:picLocks noChangeAspect="1"/>
          </p:cNvPicPr>
          <p:nvPr/>
        </p:nvPicPr>
        <p:blipFill>
          <a:blip r:embed="rId4"/>
          <a:stretch>
            <a:fillRect/>
          </a:stretch>
        </p:blipFill>
        <p:spPr>
          <a:xfrm>
            <a:off x="4096527" y="3080319"/>
            <a:ext cx="3802343" cy="2639345"/>
          </a:xfrm>
          <a:prstGeom prst="rect">
            <a:avLst/>
          </a:prstGeom>
        </p:spPr>
      </p:pic>
      <p:pic>
        <p:nvPicPr>
          <p:cNvPr id="13" name="Picture 12">
            <a:extLst>
              <a:ext uri="{FF2B5EF4-FFF2-40B4-BE49-F238E27FC236}">
                <a16:creationId xmlns:a16="http://schemas.microsoft.com/office/drawing/2014/main" id="{BE4DB7BC-2532-4544-8F2F-557C89115601}"/>
              </a:ext>
            </a:extLst>
          </p:cNvPr>
          <p:cNvPicPr>
            <a:picLocks noChangeAspect="1"/>
          </p:cNvPicPr>
          <p:nvPr/>
        </p:nvPicPr>
        <p:blipFill>
          <a:blip r:embed="rId5"/>
          <a:stretch>
            <a:fillRect/>
          </a:stretch>
        </p:blipFill>
        <p:spPr>
          <a:xfrm>
            <a:off x="8034359" y="3080318"/>
            <a:ext cx="3991051" cy="2619127"/>
          </a:xfrm>
          <a:prstGeom prst="rect">
            <a:avLst/>
          </a:prstGeom>
        </p:spPr>
      </p:pic>
      <p:sp>
        <p:nvSpPr>
          <p:cNvPr id="14" name="TextBox 13">
            <a:extLst>
              <a:ext uri="{FF2B5EF4-FFF2-40B4-BE49-F238E27FC236}">
                <a16:creationId xmlns:a16="http://schemas.microsoft.com/office/drawing/2014/main" id="{58916424-6A64-45CE-92AF-BEB4016A395B}"/>
              </a:ext>
            </a:extLst>
          </p:cNvPr>
          <p:cNvSpPr txBox="1"/>
          <p:nvPr/>
        </p:nvSpPr>
        <p:spPr>
          <a:xfrm>
            <a:off x="8381739" y="6204857"/>
            <a:ext cx="2901948" cy="338554"/>
          </a:xfrm>
          <a:prstGeom prst="rect">
            <a:avLst/>
          </a:prstGeom>
          <a:noFill/>
        </p:spPr>
        <p:txBody>
          <a:bodyPr wrap="none" rtlCol="0">
            <a:spAutoFit/>
          </a:bodyPr>
          <a:lstStyle/>
          <a:p>
            <a:r>
              <a:rPr lang="en-CA" sz="1600" dirty="0">
                <a:latin typeface="Times New Roman" panose="02020603050405020304" pitchFamily="18" charset="0"/>
                <a:cs typeface="Times New Roman" panose="02020603050405020304" pitchFamily="18" charset="0"/>
              </a:rPr>
              <a:t>Source: Thomson-South Western</a:t>
            </a:r>
          </a:p>
        </p:txBody>
      </p:sp>
    </p:spTree>
    <p:extLst>
      <p:ext uri="{BB962C8B-B14F-4D97-AF65-F5344CB8AC3E}">
        <p14:creationId xmlns:p14="http://schemas.microsoft.com/office/powerpoint/2010/main" val="3934020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5DAD08B-C689-4601-9DD7-00BA33D67C87}"/>
              </a:ext>
            </a:extLst>
          </p:cNvPr>
          <p:cNvSpPr txBox="1"/>
          <p:nvPr/>
        </p:nvSpPr>
        <p:spPr>
          <a:xfrm>
            <a:off x="3115015" y="92279"/>
            <a:ext cx="5439374" cy="461665"/>
          </a:xfrm>
          <a:prstGeom prst="rect">
            <a:avLst/>
          </a:prstGeom>
          <a:noFill/>
        </p:spPr>
        <p:txBody>
          <a:bodyPr wrap="none" rtlCol="0">
            <a:spAutoFit/>
          </a:bodyPr>
          <a:lstStyle/>
          <a:p>
            <a:r>
              <a:rPr lang="en-CA" sz="2400" b="1" dirty="0">
                <a:latin typeface="Times New Roman" panose="02020603050405020304" pitchFamily="18" charset="0"/>
                <a:cs typeface="Times New Roman" panose="02020603050405020304" pitchFamily="18" charset="0"/>
              </a:rPr>
              <a:t>Steps to Execute Linear Regression in R</a:t>
            </a:r>
          </a:p>
        </p:txBody>
      </p:sp>
      <p:sp>
        <p:nvSpPr>
          <p:cNvPr id="2" name="TextBox 1">
            <a:extLst>
              <a:ext uri="{FF2B5EF4-FFF2-40B4-BE49-F238E27FC236}">
                <a16:creationId xmlns:a16="http://schemas.microsoft.com/office/drawing/2014/main" id="{01E4C2C0-FF80-4D45-9169-F3CCCC48B587}"/>
              </a:ext>
            </a:extLst>
          </p:cNvPr>
          <p:cNvSpPr txBox="1"/>
          <p:nvPr/>
        </p:nvSpPr>
        <p:spPr>
          <a:xfrm>
            <a:off x="153796" y="394692"/>
            <a:ext cx="12038204" cy="6463308"/>
          </a:xfrm>
          <a:prstGeom prst="rect">
            <a:avLst/>
          </a:prstGeom>
          <a:noFill/>
        </p:spPr>
        <p:txBody>
          <a:bodyPr wrap="square" rtlCol="0">
            <a:spAutoFit/>
          </a:bodyPr>
          <a:lstStyle/>
          <a:p>
            <a:pPr algn="l" fontAlgn="base">
              <a:lnSpc>
                <a:spcPct val="200000"/>
              </a:lnSpc>
            </a:pPr>
            <a:r>
              <a:rPr lang="en-US" b="1" i="0" dirty="0">
                <a:solidFill>
                  <a:srgbClr val="000000"/>
                </a:solidFill>
                <a:effectLst/>
                <a:latin typeface="Times New Roman" panose="02020603050405020304" pitchFamily="18" charset="0"/>
                <a:cs typeface="Times New Roman" panose="02020603050405020304" pitchFamily="18" charset="0"/>
              </a:rPr>
              <a:t>Step 1: Load the Data</a:t>
            </a:r>
          </a:p>
          <a:p>
            <a:pPr algn="l" fontAlgn="base">
              <a:lnSpc>
                <a:spcPct val="200000"/>
              </a:lnSpc>
            </a:pPr>
            <a:r>
              <a:rPr lang="en-US" dirty="0">
                <a:solidFill>
                  <a:srgbClr val="000000"/>
                </a:solidFill>
                <a:latin typeface="Times New Roman" panose="02020603050405020304" pitchFamily="18" charset="0"/>
                <a:cs typeface="Times New Roman" panose="02020603050405020304" pitchFamily="18" charset="0"/>
              </a:rPr>
              <a:t>This model will attempt to </a:t>
            </a:r>
            <a:r>
              <a:rPr lang="en-US" b="0" i="0" dirty="0">
                <a:solidFill>
                  <a:srgbClr val="000000"/>
                </a:solidFill>
                <a:effectLst/>
                <a:latin typeface="Times New Roman" panose="02020603050405020304" pitchFamily="18" charset="0"/>
                <a:cs typeface="Times New Roman" panose="02020603050405020304" pitchFamily="18" charset="0"/>
              </a:rPr>
              <a:t>fit a simple linear regression model using </a:t>
            </a:r>
            <a:r>
              <a:rPr lang="en-US" b="0" i="1" dirty="0">
                <a:solidFill>
                  <a:srgbClr val="000000"/>
                </a:solidFill>
                <a:effectLst/>
                <a:latin typeface="Times New Roman" panose="02020603050405020304" pitchFamily="18" charset="0"/>
                <a:cs typeface="Times New Roman" panose="02020603050405020304" pitchFamily="18" charset="0"/>
              </a:rPr>
              <a:t>dividend </a:t>
            </a:r>
            <a:r>
              <a:rPr lang="en-US" b="0" i="0" dirty="0">
                <a:solidFill>
                  <a:srgbClr val="000000"/>
                </a:solidFill>
                <a:effectLst/>
                <a:latin typeface="Times New Roman" panose="02020603050405020304" pitchFamily="18" charset="0"/>
                <a:cs typeface="Times New Roman" panose="02020603050405020304" pitchFamily="18" charset="0"/>
              </a:rPr>
              <a:t>as the explanatory variable and </a:t>
            </a:r>
            <a:r>
              <a:rPr lang="en-US" b="0" i="1" dirty="0">
                <a:solidFill>
                  <a:srgbClr val="000000"/>
                </a:solidFill>
                <a:effectLst/>
                <a:latin typeface="Times New Roman" panose="02020603050405020304" pitchFamily="18" charset="0"/>
                <a:cs typeface="Times New Roman" panose="02020603050405020304" pitchFamily="18" charset="0"/>
              </a:rPr>
              <a:t>stock_return_scale</a:t>
            </a:r>
            <a:r>
              <a:rPr lang="en-US" i="1" dirty="0">
                <a:solidFill>
                  <a:srgbClr val="000000"/>
                </a:solidFill>
                <a:latin typeface="Times New Roman" panose="02020603050405020304" pitchFamily="18" charset="0"/>
                <a:cs typeface="Times New Roman" panose="02020603050405020304" pitchFamily="18" charset="0"/>
              </a:rPr>
              <a:t>d </a:t>
            </a:r>
            <a:r>
              <a:rPr lang="en-US" b="0" i="0" dirty="0">
                <a:solidFill>
                  <a:srgbClr val="000000"/>
                </a:solidFill>
                <a:effectLst/>
                <a:latin typeface="Times New Roman" panose="02020603050405020304" pitchFamily="18" charset="0"/>
                <a:cs typeface="Times New Roman" panose="02020603050405020304" pitchFamily="18" charset="0"/>
              </a:rPr>
              <a:t>as the response variable.</a:t>
            </a:r>
            <a:endParaRPr lang="en-US" b="1" i="0" dirty="0">
              <a:solidFill>
                <a:srgbClr val="000000"/>
              </a:solidFill>
              <a:effectLst/>
              <a:latin typeface="Times New Roman" panose="02020603050405020304" pitchFamily="18" charset="0"/>
              <a:cs typeface="Times New Roman" panose="02020603050405020304" pitchFamily="18" charset="0"/>
            </a:endParaRPr>
          </a:p>
          <a:p>
            <a:pPr fontAlgn="base">
              <a:lnSpc>
                <a:spcPct val="200000"/>
              </a:lnSpc>
            </a:pPr>
            <a:r>
              <a:rPr lang="en-US" b="1" i="0" dirty="0">
                <a:solidFill>
                  <a:srgbClr val="000000"/>
                </a:solidFill>
                <a:effectLst/>
                <a:latin typeface="Times New Roman" panose="02020603050405020304" pitchFamily="18" charset="0"/>
                <a:cs typeface="Times New Roman" panose="02020603050405020304" pitchFamily="18" charset="0"/>
              </a:rPr>
              <a:t>Step 2: Visualize the Data</a:t>
            </a:r>
          </a:p>
          <a:p>
            <a:pPr fontAlgn="base">
              <a:lnSpc>
                <a:spcPct val="200000"/>
              </a:lnSpc>
            </a:pPr>
            <a:r>
              <a:rPr lang="en-US" dirty="0">
                <a:solidFill>
                  <a:srgbClr val="000000"/>
                </a:solidFill>
                <a:latin typeface="Times New Roman" panose="02020603050405020304" pitchFamily="18" charset="0"/>
                <a:cs typeface="Times New Roman" panose="02020603050405020304" pitchFamily="18" charset="0"/>
              </a:rPr>
              <a:t>Before a simple linear regression model is fit on the data, the data should be visualized to get a clear understanding of it. The purpose of visualizing the data is to check that the relationship between the two variables dividends and stock_return_scaled is roughly linear or not.</a:t>
            </a:r>
            <a:endParaRPr lang="en-US" i="0" dirty="0">
              <a:solidFill>
                <a:srgbClr val="020202"/>
              </a:solidFill>
              <a:effectLst/>
              <a:latin typeface="Times New Roman" panose="02020603050405020304" pitchFamily="18" charset="0"/>
              <a:cs typeface="Times New Roman" panose="02020603050405020304" pitchFamily="18" charset="0"/>
            </a:endParaRPr>
          </a:p>
          <a:p>
            <a:pPr fontAlgn="base">
              <a:lnSpc>
                <a:spcPct val="200000"/>
              </a:lnSpc>
            </a:pPr>
            <a:r>
              <a:rPr lang="en-US" b="1" i="0" dirty="0">
                <a:solidFill>
                  <a:srgbClr val="000000"/>
                </a:solidFill>
                <a:effectLst/>
                <a:latin typeface="Times New Roman" panose="02020603050405020304" pitchFamily="18" charset="0"/>
                <a:cs typeface="Times New Roman" panose="02020603050405020304" pitchFamily="18" charset="0"/>
              </a:rPr>
              <a:t>Step 3: Perform Simple Linear Regression</a:t>
            </a:r>
          </a:p>
          <a:p>
            <a:pPr fontAlgn="base">
              <a:lnSpc>
                <a:spcPct val="200000"/>
              </a:lnSpc>
            </a:pPr>
            <a:r>
              <a:rPr lang="en-US" i="0" dirty="0">
                <a:solidFill>
                  <a:srgbClr val="000000"/>
                </a:solidFill>
                <a:effectLst/>
                <a:latin typeface="Times New Roman" panose="02020603050405020304" pitchFamily="18" charset="0"/>
                <a:cs typeface="Times New Roman" panose="02020603050405020304" pitchFamily="18" charset="0"/>
              </a:rPr>
              <a:t>Proceed to fit linear regression model using dividends as explanatory variable and score as response variable.</a:t>
            </a:r>
          </a:p>
          <a:p>
            <a:pPr fontAlgn="base">
              <a:lnSpc>
                <a:spcPct val="200000"/>
              </a:lnSpc>
            </a:pPr>
            <a:r>
              <a:rPr lang="en-US" b="1" i="0" dirty="0">
                <a:solidFill>
                  <a:srgbClr val="020202"/>
                </a:solidFill>
                <a:effectLst/>
                <a:latin typeface="Times New Roman" panose="02020603050405020304" pitchFamily="18" charset="0"/>
                <a:cs typeface="Times New Roman" panose="02020603050405020304" pitchFamily="18" charset="0"/>
              </a:rPr>
              <a:t>Step 4:Interpret and Analyze the results. </a:t>
            </a:r>
          </a:p>
          <a:p>
            <a:pPr fontAlgn="base">
              <a:lnSpc>
                <a:spcPct val="200000"/>
              </a:lnSpc>
            </a:pPr>
            <a:r>
              <a:rPr lang="en-US" i="0" dirty="0">
                <a:solidFill>
                  <a:srgbClr val="020202"/>
                </a:solidFill>
                <a:effectLst/>
                <a:latin typeface="Times New Roman" panose="02020603050405020304" pitchFamily="18" charset="0"/>
                <a:cs typeface="Times New Roman" panose="02020603050405020304" pitchFamily="18" charset="0"/>
              </a:rPr>
              <a:t>Based on model summary, get</a:t>
            </a:r>
            <a:r>
              <a:rPr lang="en-US" dirty="0">
                <a:solidFill>
                  <a:srgbClr val="020202"/>
                </a:solidFill>
                <a:latin typeface="Times New Roman" panose="02020603050405020304" pitchFamily="18" charset="0"/>
                <a:cs typeface="Times New Roman" panose="02020603050405020304" pitchFamily="18" charset="0"/>
              </a:rPr>
              <a:t> insights about the variables and their relationship.</a:t>
            </a:r>
            <a:endParaRPr lang="en-US" i="0" dirty="0">
              <a:solidFill>
                <a:srgbClr val="020202"/>
              </a:solidFill>
              <a:effectLst/>
              <a:latin typeface="Times New Roman" panose="02020603050405020304" pitchFamily="18" charset="0"/>
              <a:cs typeface="Times New Roman" panose="02020603050405020304" pitchFamily="18" charset="0"/>
            </a:endParaRPr>
          </a:p>
          <a:p>
            <a:pPr algn="l" fontAlgn="base"/>
            <a:endParaRPr lang="en-US" b="1" i="0" dirty="0">
              <a:solidFill>
                <a:srgbClr val="020202"/>
              </a:solidFill>
              <a:effectLst/>
              <a:latin typeface="Montserrat"/>
            </a:endParaRPr>
          </a:p>
        </p:txBody>
      </p:sp>
    </p:spTree>
    <p:extLst>
      <p:ext uri="{BB962C8B-B14F-4D97-AF65-F5344CB8AC3E}">
        <p14:creationId xmlns:p14="http://schemas.microsoft.com/office/powerpoint/2010/main" val="1821862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FBF7C0D-D694-4D61-A26F-AE0D14CE5EB9}"/>
              </a:ext>
            </a:extLst>
          </p:cNvPr>
          <p:cNvSpPr txBox="1"/>
          <p:nvPr/>
        </p:nvSpPr>
        <p:spPr>
          <a:xfrm>
            <a:off x="4179989" y="184558"/>
            <a:ext cx="4821398" cy="461665"/>
          </a:xfrm>
          <a:prstGeom prst="rect">
            <a:avLst/>
          </a:prstGeom>
          <a:noFill/>
        </p:spPr>
        <p:txBody>
          <a:bodyPr wrap="square" rtlCol="0">
            <a:spAutoFit/>
          </a:bodyPr>
          <a:lstStyle/>
          <a:p>
            <a:r>
              <a:rPr lang="en-CA" sz="2400" b="1" dirty="0">
                <a:latin typeface="Times New Roman" panose="02020603050405020304" pitchFamily="18" charset="0"/>
                <a:cs typeface="Times New Roman" panose="02020603050405020304" pitchFamily="18" charset="0"/>
              </a:rPr>
              <a:t>R-Code for Linear Regression</a:t>
            </a:r>
          </a:p>
        </p:txBody>
      </p:sp>
      <p:sp>
        <p:nvSpPr>
          <p:cNvPr id="4" name="TextBox 3">
            <a:extLst>
              <a:ext uri="{FF2B5EF4-FFF2-40B4-BE49-F238E27FC236}">
                <a16:creationId xmlns:a16="http://schemas.microsoft.com/office/drawing/2014/main" id="{B4921E78-12CE-432D-BBB5-54BD61D4E028}"/>
              </a:ext>
            </a:extLst>
          </p:cNvPr>
          <p:cNvSpPr txBox="1"/>
          <p:nvPr/>
        </p:nvSpPr>
        <p:spPr>
          <a:xfrm>
            <a:off x="352338" y="845991"/>
            <a:ext cx="8561959" cy="2031325"/>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#Ho: A relationship between dividend and stock_return_scaled doesn’t exist</a:t>
            </a:r>
          </a:p>
          <a:p>
            <a:r>
              <a:rPr lang="en-US" dirty="0">
                <a:latin typeface="Times New Roman" panose="02020603050405020304" pitchFamily="18" charset="0"/>
                <a:cs typeface="Times New Roman" panose="02020603050405020304" pitchFamily="18" charset="0"/>
              </a:rPr>
              <a:t>#Ha: A relationship between dividend and stock_return_scaled does exist</a:t>
            </a:r>
          </a:p>
          <a:p>
            <a:r>
              <a:rPr lang="en-US" dirty="0" err="1">
                <a:latin typeface="Times New Roman" panose="02020603050405020304" pitchFamily="18" charset="0"/>
                <a:cs typeface="Times New Roman" panose="02020603050405020304" pitchFamily="18" charset="0"/>
              </a:rPr>
              <a:t>ols_stock</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str(</a:t>
            </a:r>
            <a:r>
              <a:rPr lang="en-US" dirty="0" err="1">
                <a:latin typeface="Times New Roman" panose="02020603050405020304" pitchFamily="18" charset="0"/>
                <a:cs typeface="Times New Roman" panose="02020603050405020304" pitchFamily="18" charset="0"/>
              </a:rPr>
              <a:t>ols_stock</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#Disp vs. mpg </a:t>
            </a:r>
          </a:p>
          <a:p>
            <a:r>
              <a:rPr lang="en-US" dirty="0" err="1">
                <a:latin typeface="Times New Roman" panose="02020603050405020304" pitchFamily="18" charset="0"/>
                <a:cs typeface="Times New Roman" panose="02020603050405020304" pitchFamily="18" charset="0"/>
              </a:rPr>
              <a:t>ggplot</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ols_stock,aes</a:t>
            </a:r>
            <a:r>
              <a:rPr lang="en-US" dirty="0">
                <a:latin typeface="Times New Roman" panose="02020603050405020304" pitchFamily="18" charset="0"/>
                <a:cs typeface="Times New Roman" panose="02020603050405020304" pitchFamily="18" charset="0"/>
              </a:rPr>
              <a:t>(x =dividend, y =stock_return_scaled )) + </a:t>
            </a:r>
            <a:r>
              <a:rPr lang="en-US" dirty="0" err="1">
                <a:latin typeface="Times New Roman" panose="02020603050405020304" pitchFamily="18" charset="0"/>
                <a:cs typeface="Times New Roman" panose="02020603050405020304" pitchFamily="18" charset="0"/>
              </a:rPr>
              <a:t>geom_point</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colour</a:t>
            </a:r>
            <a:r>
              <a:rPr lang="en-US" dirty="0">
                <a:latin typeface="Times New Roman" panose="02020603050405020304" pitchFamily="18" charset="0"/>
                <a:cs typeface="Times New Roman" panose="02020603050405020304" pitchFamily="18" charset="0"/>
              </a:rPr>
              <a:t> = "red")</a:t>
            </a:r>
          </a:p>
        </p:txBody>
      </p:sp>
      <p:sp>
        <p:nvSpPr>
          <p:cNvPr id="5" name="TextBox 4">
            <a:extLst>
              <a:ext uri="{FF2B5EF4-FFF2-40B4-BE49-F238E27FC236}">
                <a16:creationId xmlns:a16="http://schemas.microsoft.com/office/drawing/2014/main" id="{0F0B38F9-BF15-4505-8C04-87E5DD4F851F}"/>
              </a:ext>
            </a:extLst>
          </p:cNvPr>
          <p:cNvSpPr txBox="1"/>
          <p:nvPr/>
        </p:nvSpPr>
        <p:spPr>
          <a:xfrm>
            <a:off x="352338" y="461557"/>
            <a:ext cx="821059" cy="369332"/>
          </a:xfrm>
          <a:prstGeom prst="rect">
            <a:avLst/>
          </a:prstGeom>
          <a:noFill/>
        </p:spPr>
        <p:txBody>
          <a:bodyPr wrap="none" rtlCol="0">
            <a:spAutoFit/>
          </a:bodyPr>
          <a:lstStyle/>
          <a:p>
            <a:r>
              <a:rPr lang="en-CA" b="1" dirty="0">
                <a:highlight>
                  <a:srgbClr val="FFFF00"/>
                </a:highlight>
                <a:latin typeface="Times New Roman" panose="02020603050405020304" pitchFamily="18" charset="0"/>
                <a:cs typeface="Times New Roman" panose="02020603050405020304" pitchFamily="18" charset="0"/>
              </a:rPr>
              <a:t>Input</a:t>
            </a:r>
            <a:r>
              <a:rPr lang="en-CA" b="1" dirty="0">
                <a:highlight>
                  <a:srgbClr val="FFFF00"/>
                </a:highlight>
              </a:rPr>
              <a:t>:</a:t>
            </a:r>
          </a:p>
        </p:txBody>
      </p:sp>
      <p:sp>
        <p:nvSpPr>
          <p:cNvPr id="6" name="TextBox 5">
            <a:extLst>
              <a:ext uri="{FF2B5EF4-FFF2-40B4-BE49-F238E27FC236}">
                <a16:creationId xmlns:a16="http://schemas.microsoft.com/office/drawing/2014/main" id="{439B77DF-9D85-44A4-8AAC-099C062E10AC}"/>
              </a:ext>
            </a:extLst>
          </p:cNvPr>
          <p:cNvSpPr txBox="1"/>
          <p:nvPr/>
        </p:nvSpPr>
        <p:spPr>
          <a:xfrm>
            <a:off x="352338" y="3061982"/>
            <a:ext cx="974947" cy="369332"/>
          </a:xfrm>
          <a:prstGeom prst="rect">
            <a:avLst/>
          </a:prstGeom>
          <a:noFill/>
        </p:spPr>
        <p:txBody>
          <a:bodyPr wrap="none" rtlCol="0">
            <a:spAutoFit/>
          </a:bodyPr>
          <a:lstStyle/>
          <a:p>
            <a:r>
              <a:rPr lang="en-CA" b="1" dirty="0">
                <a:highlight>
                  <a:srgbClr val="FFFF00"/>
                </a:highlight>
                <a:latin typeface="Times New Roman" panose="02020603050405020304" pitchFamily="18" charset="0"/>
                <a:cs typeface="Times New Roman" panose="02020603050405020304" pitchFamily="18" charset="0"/>
              </a:rPr>
              <a:t>Output</a:t>
            </a:r>
            <a:r>
              <a:rPr lang="en-CA" dirty="0">
                <a:highlight>
                  <a:srgbClr val="FFFF00"/>
                </a:highlight>
              </a:rPr>
              <a:t>:</a:t>
            </a:r>
          </a:p>
        </p:txBody>
      </p:sp>
      <p:pic>
        <p:nvPicPr>
          <p:cNvPr id="8" name="Picture 7">
            <a:extLst>
              <a:ext uri="{FF2B5EF4-FFF2-40B4-BE49-F238E27FC236}">
                <a16:creationId xmlns:a16="http://schemas.microsoft.com/office/drawing/2014/main" id="{B88CB103-3612-4E9E-B057-D096E56DC890}"/>
              </a:ext>
            </a:extLst>
          </p:cNvPr>
          <p:cNvPicPr>
            <a:picLocks noChangeAspect="1"/>
          </p:cNvPicPr>
          <p:nvPr/>
        </p:nvPicPr>
        <p:blipFill>
          <a:blip r:embed="rId2"/>
          <a:stretch>
            <a:fillRect/>
          </a:stretch>
        </p:blipFill>
        <p:spPr>
          <a:xfrm>
            <a:off x="352338" y="3657599"/>
            <a:ext cx="5470027" cy="2432633"/>
          </a:xfrm>
          <a:prstGeom prst="rect">
            <a:avLst/>
          </a:prstGeom>
        </p:spPr>
      </p:pic>
      <p:pic>
        <p:nvPicPr>
          <p:cNvPr id="10" name="Picture 9">
            <a:extLst>
              <a:ext uri="{FF2B5EF4-FFF2-40B4-BE49-F238E27FC236}">
                <a16:creationId xmlns:a16="http://schemas.microsoft.com/office/drawing/2014/main" id="{559497B7-8736-4965-8933-2A352713F08E}"/>
              </a:ext>
            </a:extLst>
          </p:cNvPr>
          <p:cNvPicPr>
            <a:picLocks noChangeAspect="1"/>
          </p:cNvPicPr>
          <p:nvPr/>
        </p:nvPicPr>
        <p:blipFill>
          <a:blip r:embed="rId3"/>
          <a:stretch>
            <a:fillRect/>
          </a:stretch>
        </p:blipFill>
        <p:spPr>
          <a:xfrm>
            <a:off x="6590688" y="3300643"/>
            <a:ext cx="3360162" cy="3146543"/>
          </a:xfrm>
          <a:prstGeom prst="rect">
            <a:avLst/>
          </a:prstGeom>
        </p:spPr>
      </p:pic>
    </p:spTree>
    <p:extLst>
      <p:ext uri="{BB962C8B-B14F-4D97-AF65-F5344CB8AC3E}">
        <p14:creationId xmlns:p14="http://schemas.microsoft.com/office/powerpoint/2010/main" val="1716560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FBF7C0D-D694-4D61-A26F-AE0D14CE5EB9}"/>
              </a:ext>
            </a:extLst>
          </p:cNvPr>
          <p:cNvSpPr txBox="1"/>
          <p:nvPr/>
        </p:nvSpPr>
        <p:spPr>
          <a:xfrm>
            <a:off x="4179989" y="184558"/>
            <a:ext cx="4821398" cy="461665"/>
          </a:xfrm>
          <a:prstGeom prst="rect">
            <a:avLst/>
          </a:prstGeom>
          <a:noFill/>
        </p:spPr>
        <p:txBody>
          <a:bodyPr wrap="square" rtlCol="0">
            <a:spAutoFit/>
          </a:bodyPr>
          <a:lstStyle/>
          <a:p>
            <a:r>
              <a:rPr lang="en-CA" sz="2400" b="1" dirty="0">
                <a:latin typeface="Times New Roman" panose="02020603050405020304" pitchFamily="18" charset="0"/>
                <a:cs typeface="Times New Roman" panose="02020603050405020304" pitchFamily="18" charset="0"/>
              </a:rPr>
              <a:t>R-Code for Linear Regression</a:t>
            </a:r>
          </a:p>
        </p:txBody>
      </p:sp>
      <p:sp>
        <p:nvSpPr>
          <p:cNvPr id="4" name="TextBox 3">
            <a:extLst>
              <a:ext uri="{FF2B5EF4-FFF2-40B4-BE49-F238E27FC236}">
                <a16:creationId xmlns:a16="http://schemas.microsoft.com/office/drawing/2014/main" id="{B4921E78-12CE-432D-BBB5-54BD61D4E028}"/>
              </a:ext>
            </a:extLst>
          </p:cNvPr>
          <p:cNvSpPr txBox="1"/>
          <p:nvPr/>
        </p:nvSpPr>
        <p:spPr>
          <a:xfrm>
            <a:off x="352338" y="722987"/>
            <a:ext cx="10318458" cy="2585323"/>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#Correlation</a:t>
            </a:r>
          </a:p>
          <a:p>
            <a:r>
              <a:rPr lang="en-US">
                <a:latin typeface="Times New Roman" panose="02020603050405020304" pitchFamily="18" charset="0"/>
                <a:cs typeface="Times New Roman" panose="02020603050405020304" pitchFamily="18" charset="0"/>
              </a:rPr>
              <a:t>cor(ols_stock$dividend,ols_stock$stock_return_scaled)</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#Correlation with Transformation</a:t>
            </a:r>
          </a:p>
          <a:p>
            <a:r>
              <a:rPr lang="en-US">
                <a:latin typeface="Times New Roman" panose="02020603050405020304" pitchFamily="18" charset="0"/>
                <a:cs typeface="Times New Roman" panose="02020603050405020304" pitchFamily="18" charset="0"/>
              </a:rPr>
              <a:t>cor(sqrt(ols_stock$dividend), sqrt(ols_stock$stock_return_scaled))</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#OLS line</a:t>
            </a:r>
          </a:p>
          <a:p>
            <a:r>
              <a:rPr lang="en-US">
                <a:latin typeface="Times New Roman" panose="02020603050405020304" pitchFamily="18" charset="0"/>
                <a:cs typeface="Times New Roman" panose="02020603050405020304" pitchFamily="18" charset="0"/>
              </a:rPr>
              <a:t>ggplot(ols_stock, aes(x = sqrt(dividend), y = sqrt(stock_return_scaled ))) + geom_point(colour = "red") + geom_smooth(method = "lm", fill = NA)</a:t>
            </a:r>
            <a:endParaRPr lang="en-US"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F0B38F9-BF15-4505-8C04-87E5DD4F851F}"/>
              </a:ext>
            </a:extLst>
          </p:cNvPr>
          <p:cNvSpPr txBox="1"/>
          <p:nvPr/>
        </p:nvSpPr>
        <p:spPr>
          <a:xfrm>
            <a:off x="352338" y="461557"/>
            <a:ext cx="821059" cy="369332"/>
          </a:xfrm>
          <a:prstGeom prst="rect">
            <a:avLst/>
          </a:prstGeom>
          <a:noFill/>
        </p:spPr>
        <p:txBody>
          <a:bodyPr wrap="none" rtlCol="0">
            <a:spAutoFit/>
          </a:bodyPr>
          <a:lstStyle/>
          <a:p>
            <a:r>
              <a:rPr lang="en-CA" b="1" dirty="0">
                <a:highlight>
                  <a:srgbClr val="FFFF00"/>
                </a:highlight>
                <a:latin typeface="Times New Roman" panose="02020603050405020304" pitchFamily="18" charset="0"/>
                <a:cs typeface="Times New Roman" panose="02020603050405020304" pitchFamily="18" charset="0"/>
              </a:rPr>
              <a:t>Input</a:t>
            </a:r>
            <a:r>
              <a:rPr lang="en-CA" b="1" dirty="0">
                <a:highlight>
                  <a:srgbClr val="FFFF00"/>
                </a:highlight>
              </a:rPr>
              <a:t>:</a:t>
            </a:r>
          </a:p>
        </p:txBody>
      </p:sp>
      <p:sp>
        <p:nvSpPr>
          <p:cNvPr id="6" name="TextBox 5">
            <a:extLst>
              <a:ext uri="{FF2B5EF4-FFF2-40B4-BE49-F238E27FC236}">
                <a16:creationId xmlns:a16="http://schemas.microsoft.com/office/drawing/2014/main" id="{439B77DF-9D85-44A4-8AAC-099C062E10AC}"/>
              </a:ext>
            </a:extLst>
          </p:cNvPr>
          <p:cNvSpPr txBox="1"/>
          <p:nvPr/>
        </p:nvSpPr>
        <p:spPr>
          <a:xfrm>
            <a:off x="352338" y="3438456"/>
            <a:ext cx="974947" cy="369332"/>
          </a:xfrm>
          <a:prstGeom prst="rect">
            <a:avLst/>
          </a:prstGeom>
          <a:noFill/>
        </p:spPr>
        <p:txBody>
          <a:bodyPr wrap="none" rtlCol="0">
            <a:spAutoFit/>
          </a:bodyPr>
          <a:lstStyle/>
          <a:p>
            <a:r>
              <a:rPr lang="en-CA" b="1" dirty="0">
                <a:highlight>
                  <a:srgbClr val="FFFF00"/>
                </a:highlight>
                <a:latin typeface="Times New Roman" panose="02020603050405020304" pitchFamily="18" charset="0"/>
                <a:cs typeface="Times New Roman" panose="02020603050405020304" pitchFamily="18" charset="0"/>
              </a:rPr>
              <a:t>Output</a:t>
            </a:r>
            <a:r>
              <a:rPr lang="en-CA" dirty="0">
                <a:highlight>
                  <a:srgbClr val="FFFF00"/>
                </a:highlight>
              </a:rPr>
              <a:t>:</a:t>
            </a:r>
          </a:p>
        </p:txBody>
      </p:sp>
      <p:pic>
        <p:nvPicPr>
          <p:cNvPr id="7" name="Picture 6">
            <a:extLst>
              <a:ext uri="{FF2B5EF4-FFF2-40B4-BE49-F238E27FC236}">
                <a16:creationId xmlns:a16="http://schemas.microsoft.com/office/drawing/2014/main" id="{6337E85A-3F63-4C56-A70C-05C9EC6F05A3}"/>
              </a:ext>
            </a:extLst>
          </p:cNvPr>
          <p:cNvPicPr>
            <a:picLocks noChangeAspect="1"/>
          </p:cNvPicPr>
          <p:nvPr/>
        </p:nvPicPr>
        <p:blipFill>
          <a:blip r:embed="rId2"/>
          <a:stretch>
            <a:fillRect/>
          </a:stretch>
        </p:blipFill>
        <p:spPr>
          <a:xfrm>
            <a:off x="352338" y="3937934"/>
            <a:ext cx="5372100" cy="1066800"/>
          </a:xfrm>
          <a:prstGeom prst="rect">
            <a:avLst/>
          </a:prstGeom>
        </p:spPr>
      </p:pic>
      <p:pic>
        <p:nvPicPr>
          <p:cNvPr id="11" name="Picture 10">
            <a:extLst>
              <a:ext uri="{FF2B5EF4-FFF2-40B4-BE49-F238E27FC236}">
                <a16:creationId xmlns:a16="http://schemas.microsoft.com/office/drawing/2014/main" id="{36E98F7F-AEE4-4DC8-A0F8-16677EA7E9E2}"/>
              </a:ext>
            </a:extLst>
          </p:cNvPr>
          <p:cNvPicPr>
            <a:picLocks noChangeAspect="1"/>
          </p:cNvPicPr>
          <p:nvPr/>
        </p:nvPicPr>
        <p:blipFill>
          <a:blip r:embed="rId3"/>
          <a:stretch>
            <a:fillRect/>
          </a:stretch>
        </p:blipFill>
        <p:spPr>
          <a:xfrm>
            <a:off x="6270116" y="3189575"/>
            <a:ext cx="4224512" cy="3274142"/>
          </a:xfrm>
          <a:prstGeom prst="rect">
            <a:avLst/>
          </a:prstGeom>
        </p:spPr>
      </p:pic>
    </p:spTree>
    <p:extLst>
      <p:ext uri="{BB962C8B-B14F-4D97-AF65-F5344CB8AC3E}">
        <p14:creationId xmlns:p14="http://schemas.microsoft.com/office/powerpoint/2010/main" val="2446033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FBF7C0D-D694-4D61-A26F-AE0D14CE5EB9}"/>
              </a:ext>
            </a:extLst>
          </p:cNvPr>
          <p:cNvSpPr txBox="1"/>
          <p:nvPr/>
        </p:nvSpPr>
        <p:spPr>
          <a:xfrm>
            <a:off x="4179989" y="184558"/>
            <a:ext cx="4821398" cy="461665"/>
          </a:xfrm>
          <a:prstGeom prst="rect">
            <a:avLst/>
          </a:prstGeom>
          <a:noFill/>
        </p:spPr>
        <p:txBody>
          <a:bodyPr wrap="square" rtlCol="0">
            <a:spAutoFit/>
          </a:bodyPr>
          <a:lstStyle/>
          <a:p>
            <a:r>
              <a:rPr lang="en-CA" sz="2400" b="1" dirty="0">
                <a:latin typeface="Times New Roman" panose="02020603050405020304" pitchFamily="18" charset="0"/>
                <a:cs typeface="Times New Roman" panose="02020603050405020304" pitchFamily="18" charset="0"/>
              </a:rPr>
              <a:t>R-Code for Linear Regression</a:t>
            </a:r>
          </a:p>
        </p:txBody>
      </p:sp>
      <p:sp>
        <p:nvSpPr>
          <p:cNvPr id="4" name="TextBox 3">
            <a:extLst>
              <a:ext uri="{FF2B5EF4-FFF2-40B4-BE49-F238E27FC236}">
                <a16:creationId xmlns:a16="http://schemas.microsoft.com/office/drawing/2014/main" id="{B4921E78-12CE-432D-BBB5-54BD61D4E028}"/>
              </a:ext>
            </a:extLst>
          </p:cNvPr>
          <p:cNvSpPr txBox="1"/>
          <p:nvPr/>
        </p:nvSpPr>
        <p:spPr>
          <a:xfrm>
            <a:off x="268448" y="980510"/>
            <a:ext cx="10318458" cy="646331"/>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lmodel</a:t>
            </a:r>
            <a:r>
              <a:rPr lang="en-US" dirty="0">
                <a:latin typeface="Times New Roman" panose="02020603050405020304" pitchFamily="18" charset="0"/>
                <a:cs typeface="Times New Roman" panose="02020603050405020304" pitchFamily="18" charset="0"/>
              </a:rPr>
              <a:t> &lt;- </a:t>
            </a:r>
            <a:r>
              <a:rPr lang="en-US" dirty="0" err="1">
                <a:latin typeface="Times New Roman" panose="02020603050405020304" pitchFamily="18" charset="0"/>
                <a:cs typeface="Times New Roman" panose="02020603050405020304" pitchFamily="18" charset="0"/>
              </a:rPr>
              <a:t>lm</a:t>
            </a:r>
            <a:r>
              <a:rPr lang="en-US" dirty="0">
                <a:latin typeface="Times New Roman" panose="02020603050405020304" pitchFamily="18" charset="0"/>
                <a:cs typeface="Times New Roman" panose="02020603050405020304" pitchFamily="18" charset="0"/>
              </a:rPr>
              <a:t>(sqrt(stock_return_scaled ) ~ sqrt(dividend), data = </a:t>
            </a:r>
            <a:r>
              <a:rPr lang="en-US" dirty="0" err="1">
                <a:latin typeface="Times New Roman" panose="02020603050405020304" pitchFamily="18" charset="0"/>
                <a:cs typeface="Times New Roman" panose="02020603050405020304" pitchFamily="18" charset="0"/>
              </a:rPr>
              <a:t>ols_stock</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summary(</a:t>
            </a:r>
            <a:r>
              <a:rPr lang="en-US" dirty="0" err="1">
                <a:latin typeface="Times New Roman" panose="02020603050405020304" pitchFamily="18" charset="0"/>
                <a:cs typeface="Times New Roman" panose="02020603050405020304" pitchFamily="18" charset="0"/>
              </a:rPr>
              <a:t>lmodel</a:t>
            </a:r>
            <a:r>
              <a:rPr lang="en-US" dirty="0">
                <a:latin typeface="Times New Roman" panose="02020603050405020304" pitchFamily="18" charset="0"/>
                <a:cs typeface="Times New Roman" panose="02020603050405020304" pitchFamily="18" charset="0"/>
              </a:rPr>
              <a:t>)</a:t>
            </a:r>
          </a:p>
        </p:txBody>
      </p:sp>
      <p:sp>
        <p:nvSpPr>
          <p:cNvPr id="5" name="TextBox 4">
            <a:extLst>
              <a:ext uri="{FF2B5EF4-FFF2-40B4-BE49-F238E27FC236}">
                <a16:creationId xmlns:a16="http://schemas.microsoft.com/office/drawing/2014/main" id="{0F0B38F9-BF15-4505-8C04-87E5DD4F851F}"/>
              </a:ext>
            </a:extLst>
          </p:cNvPr>
          <p:cNvSpPr txBox="1"/>
          <p:nvPr/>
        </p:nvSpPr>
        <p:spPr>
          <a:xfrm>
            <a:off x="352338" y="461557"/>
            <a:ext cx="821059" cy="369332"/>
          </a:xfrm>
          <a:prstGeom prst="rect">
            <a:avLst/>
          </a:prstGeom>
          <a:noFill/>
        </p:spPr>
        <p:txBody>
          <a:bodyPr wrap="none" rtlCol="0">
            <a:spAutoFit/>
          </a:bodyPr>
          <a:lstStyle/>
          <a:p>
            <a:r>
              <a:rPr lang="en-CA" b="1" dirty="0">
                <a:highlight>
                  <a:srgbClr val="FFFF00"/>
                </a:highlight>
                <a:latin typeface="Times New Roman" panose="02020603050405020304" pitchFamily="18" charset="0"/>
                <a:cs typeface="Times New Roman" panose="02020603050405020304" pitchFamily="18" charset="0"/>
              </a:rPr>
              <a:t>Input</a:t>
            </a:r>
            <a:r>
              <a:rPr lang="en-CA" b="1" dirty="0">
                <a:highlight>
                  <a:srgbClr val="FFFF00"/>
                </a:highlight>
              </a:rPr>
              <a:t>:</a:t>
            </a:r>
          </a:p>
        </p:txBody>
      </p:sp>
      <p:sp>
        <p:nvSpPr>
          <p:cNvPr id="6" name="TextBox 5">
            <a:extLst>
              <a:ext uri="{FF2B5EF4-FFF2-40B4-BE49-F238E27FC236}">
                <a16:creationId xmlns:a16="http://schemas.microsoft.com/office/drawing/2014/main" id="{439B77DF-9D85-44A4-8AAC-099C062E10AC}"/>
              </a:ext>
            </a:extLst>
          </p:cNvPr>
          <p:cNvSpPr txBox="1"/>
          <p:nvPr/>
        </p:nvSpPr>
        <p:spPr>
          <a:xfrm>
            <a:off x="352338" y="2223542"/>
            <a:ext cx="974947" cy="369332"/>
          </a:xfrm>
          <a:prstGeom prst="rect">
            <a:avLst/>
          </a:prstGeom>
          <a:noFill/>
        </p:spPr>
        <p:txBody>
          <a:bodyPr wrap="none" rtlCol="0">
            <a:spAutoFit/>
          </a:bodyPr>
          <a:lstStyle/>
          <a:p>
            <a:r>
              <a:rPr lang="en-CA" b="1" dirty="0">
                <a:highlight>
                  <a:srgbClr val="FFFF00"/>
                </a:highlight>
                <a:latin typeface="Times New Roman" panose="02020603050405020304" pitchFamily="18" charset="0"/>
                <a:cs typeface="Times New Roman" panose="02020603050405020304" pitchFamily="18" charset="0"/>
              </a:rPr>
              <a:t>Output</a:t>
            </a:r>
            <a:r>
              <a:rPr lang="en-CA" dirty="0">
                <a:highlight>
                  <a:srgbClr val="FFFF00"/>
                </a:highlight>
              </a:rPr>
              <a:t>:</a:t>
            </a:r>
          </a:p>
        </p:txBody>
      </p:sp>
      <p:pic>
        <p:nvPicPr>
          <p:cNvPr id="8" name="Picture 7">
            <a:extLst>
              <a:ext uri="{FF2B5EF4-FFF2-40B4-BE49-F238E27FC236}">
                <a16:creationId xmlns:a16="http://schemas.microsoft.com/office/drawing/2014/main" id="{27A568D2-D5AB-4CE4-9BBD-709E10C025A6}"/>
              </a:ext>
            </a:extLst>
          </p:cNvPr>
          <p:cNvPicPr>
            <a:picLocks noChangeAspect="1"/>
          </p:cNvPicPr>
          <p:nvPr/>
        </p:nvPicPr>
        <p:blipFill>
          <a:blip r:embed="rId2"/>
          <a:stretch>
            <a:fillRect/>
          </a:stretch>
        </p:blipFill>
        <p:spPr>
          <a:xfrm>
            <a:off x="321054" y="2829490"/>
            <a:ext cx="6086475" cy="3048000"/>
          </a:xfrm>
          <a:prstGeom prst="rect">
            <a:avLst/>
          </a:prstGeom>
        </p:spPr>
      </p:pic>
    </p:spTree>
    <p:extLst>
      <p:ext uri="{BB962C8B-B14F-4D97-AF65-F5344CB8AC3E}">
        <p14:creationId xmlns:p14="http://schemas.microsoft.com/office/powerpoint/2010/main" val="235915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FBF7C0D-D694-4D61-A26F-AE0D14CE5EB9}"/>
              </a:ext>
            </a:extLst>
          </p:cNvPr>
          <p:cNvSpPr txBox="1"/>
          <p:nvPr/>
        </p:nvSpPr>
        <p:spPr>
          <a:xfrm>
            <a:off x="4179989" y="184558"/>
            <a:ext cx="4821398" cy="461665"/>
          </a:xfrm>
          <a:prstGeom prst="rect">
            <a:avLst/>
          </a:prstGeom>
          <a:noFill/>
        </p:spPr>
        <p:txBody>
          <a:bodyPr wrap="square" rtlCol="0">
            <a:spAutoFit/>
          </a:bodyPr>
          <a:lstStyle/>
          <a:p>
            <a:r>
              <a:rPr lang="en-CA" sz="2400" b="1" dirty="0">
                <a:latin typeface="Times New Roman" panose="02020603050405020304" pitchFamily="18" charset="0"/>
                <a:cs typeface="Times New Roman" panose="02020603050405020304" pitchFamily="18" charset="0"/>
              </a:rPr>
              <a:t>R-Code for Linear Regression</a:t>
            </a:r>
          </a:p>
        </p:txBody>
      </p:sp>
      <p:sp>
        <p:nvSpPr>
          <p:cNvPr id="4" name="TextBox 3">
            <a:extLst>
              <a:ext uri="{FF2B5EF4-FFF2-40B4-BE49-F238E27FC236}">
                <a16:creationId xmlns:a16="http://schemas.microsoft.com/office/drawing/2014/main" id="{B4921E78-12CE-432D-BBB5-54BD61D4E028}"/>
              </a:ext>
            </a:extLst>
          </p:cNvPr>
          <p:cNvSpPr txBox="1"/>
          <p:nvPr/>
        </p:nvSpPr>
        <p:spPr>
          <a:xfrm>
            <a:off x="268448" y="980510"/>
            <a:ext cx="10318458" cy="1754326"/>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#Ho: β=0, co-efficient β of the predictor is zero and not statistically significant</a:t>
            </a:r>
          </a:p>
          <a:p>
            <a:r>
              <a:rPr lang="en-US" dirty="0">
                <a:latin typeface="Times New Roman" panose="02020603050405020304" pitchFamily="18" charset="0"/>
                <a:cs typeface="Times New Roman" panose="02020603050405020304" pitchFamily="18" charset="0"/>
              </a:rPr>
              <a:t>#Ha: β ≠0, co-efficient β of the predictor is not equal to zero and is statistically significant</a:t>
            </a:r>
          </a:p>
          <a:p>
            <a:r>
              <a:rPr lang="en-US" dirty="0" err="1">
                <a:latin typeface="Times New Roman" panose="02020603050405020304" pitchFamily="18" charset="0"/>
                <a:cs typeface="Times New Roman" panose="02020603050405020304" pitchFamily="18" charset="0"/>
              </a:rPr>
              <a:t>simple.fit</a:t>
            </a:r>
            <a:r>
              <a:rPr lang="en-US" dirty="0">
                <a:latin typeface="Times New Roman" panose="02020603050405020304" pitchFamily="18" charset="0"/>
                <a:cs typeface="Times New Roman" panose="02020603050405020304" pitchFamily="18" charset="0"/>
              </a:rPr>
              <a:t>&lt;-</a:t>
            </a:r>
            <a:r>
              <a:rPr lang="en-US" dirty="0" err="1">
                <a:latin typeface="Times New Roman" panose="02020603050405020304" pitchFamily="18" charset="0"/>
                <a:cs typeface="Times New Roman" panose="02020603050405020304" pitchFamily="18" charset="0"/>
              </a:rPr>
              <a:t>lm</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dividend~stock_return_scaled</a:t>
            </a:r>
            <a:r>
              <a:rPr lang="en-US" dirty="0">
                <a:latin typeface="Times New Roman" panose="02020603050405020304" pitchFamily="18" charset="0"/>
                <a:cs typeface="Times New Roman" panose="02020603050405020304" pitchFamily="18" charset="0"/>
              </a:rPr>
              <a:t>, data=</a:t>
            </a:r>
            <a:r>
              <a:rPr lang="en-US" dirty="0" err="1">
                <a:latin typeface="Times New Roman" panose="02020603050405020304" pitchFamily="18" charset="0"/>
                <a:cs typeface="Times New Roman" panose="02020603050405020304" pitchFamily="18" charset="0"/>
              </a:rPr>
              <a:t>ols_stock</a:t>
            </a:r>
            <a:r>
              <a:rPr lang="en-US" dirty="0">
                <a:latin typeface="Times New Roman" panose="02020603050405020304" pitchFamily="18" charset="0"/>
                <a:cs typeface="Times New Roman" panose="02020603050405020304" pitchFamily="18" charset="0"/>
              </a:rPr>
              <a:t>)</a:t>
            </a:r>
          </a:p>
          <a:p>
            <a:r>
              <a:rPr lang="en-US" dirty="0" err="1">
                <a:latin typeface="Times New Roman" panose="02020603050405020304" pitchFamily="18" charset="0"/>
                <a:cs typeface="Times New Roman" panose="02020603050405020304" pitchFamily="18" charset="0"/>
              </a:rPr>
              <a:t>LinearModel</a:t>
            </a:r>
            <a:r>
              <a:rPr lang="en-US" dirty="0">
                <a:latin typeface="Times New Roman" panose="02020603050405020304" pitchFamily="18" charset="0"/>
                <a:cs typeface="Times New Roman" panose="02020603050405020304" pitchFamily="18" charset="0"/>
              </a:rPr>
              <a:t>&lt;-</a:t>
            </a:r>
            <a:r>
              <a:rPr lang="en-US" dirty="0" err="1">
                <a:latin typeface="Times New Roman" panose="02020603050405020304" pitchFamily="18" charset="0"/>
                <a:cs typeface="Times New Roman" panose="02020603050405020304" pitchFamily="18" charset="0"/>
              </a:rPr>
              <a:t>simple.fit</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#Summary of Key Statistics of the Model </a:t>
            </a:r>
          </a:p>
          <a:p>
            <a:r>
              <a:rPr lang="en-US" dirty="0">
                <a:latin typeface="Times New Roman" panose="02020603050405020304" pitchFamily="18" charset="0"/>
                <a:cs typeface="Times New Roman" panose="02020603050405020304" pitchFamily="18" charset="0"/>
              </a:rPr>
              <a:t>summary(</a:t>
            </a:r>
            <a:r>
              <a:rPr lang="en-US" dirty="0" err="1">
                <a:latin typeface="Times New Roman" panose="02020603050405020304" pitchFamily="18" charset="0"/>
                <a:cs typeface="Times New Roman" panose="02020603050405020304" pitchFamily="18" charset="0"/>
              </a:rPr>
              <a:t>LinearModel</a:t>
            </a:r>
            <a:r>
              <a:rPr lang="en-US" dirty="0">
                <a:latin typeface="Times New Roman" panose="02020603050405020304" pitchFamily="18" charset="0"/>
                <a:cs typeface="Times New Roman" panose="02020603050405020304" pitchFamily="18" charset="0"/>
              </a:rPr>
              <a:t>)</a:t>
            </a:r>
          </a:p>
        </p:txBody>
      </p:sp>
      <p:sp>
        <p:nvSpPr>
          <p:cNvPr id="5" name="TextBox 4">
            <a:extLst>
              <a:ext uri="{FF2B5EF4-FFF2-40B4-BE49-F238E27FC236}">
                <a16:creationId xmlns:a16="http://schemas.microsoft.com/office/drawing/2014/main" id="{0F0B38F9-BF15-4505-8C04-87E5DD4F851F}"/>
              </a:ext>
            </a:extLst>
          </p:cNvPr>
          <p:cNvSpPr txBox="1"/>
          <p:nvPr/>
        </p:nvSpPr>
        <p:spPr>
          <a:xfrm>
            <a:off x="352338" y="461557"/>
            <a:ext cx="821059" cy="369332"/>
          </a:xfrm>
          <a:prstGeom prst="rect">
            <a:avLst/>
          </a:prstGeom>
          <a:noFill/>
        </p:spPr>
        <p:txBody>
          <a:bodyPr wrap="none" rtlCol="0">
            <a:spAutoFit/>
          </a:bodyPr>
          <a:lstStyle/>
          <a:p>
            <a:r>
              <a:rPr lang="en-CA" b="1" dirty="0">
                <a:highlight>
                  <a:srgbClr val="FFFF00"/>
                </a:highlight>
                <a:latin typeface="Times New Roman" panose="02020603050405020304" pitchFamily="18" charset="0"/>
                <a:cs typeface="Times New Roman" panose="02020603050405020304" pitchFamily="18" charset="0"/>
              </a:rPr>
              <a:t>Input</a:t>
            </a:r>
            <a:r>
              <a:rPr lang="en-CA" b="1" dirty="0">
                <a:highlight>
                  <a:srgbClr val="FFFF00"/>
                </a:highlight>
              </a:rPr>
              <a:t>:</a:t>
            </a:r>
          </a:p>
        </p:txBody>
      </p:sp>
      <p:sp>
        <p:nvSpPr>
          <p:cNvPr id="6" name="TextBox 5">
            <a:extLst>
              <a:ext uri="{FF2B5EF4-FFF2-40B4-BE49-F238E27FC236}">
                <a16:creationId xmlns:a16="http://schemas.microsoft.com/office/drawing/2014/main" id="{439B77DF-9D85-44A4-8AAC-099C062E10AC}"/>
              </a:ext>
            </a:extLst>
          </p:cNvPr>
          <p:cNvSpPr txBox="1"/>
          <p:nvPr/>
        </p:nvSpPr>
        <p:spPr>
          <a:xfrm>
            <a:off x="352338" y="3024015"/>
            <a:ext cx="974947" cy="369332"/>
          </a:xfrm>
          <a:prstGeom prst="rect">
            <a:avLst/>
          </a:prstGeom>
          <a:noFill/>
        </p:spPr>
        <p:txBody>
          <a:bodyPr wrap="none" rtlCol="0">
            <a:spAutoFit/>
          </a:bodyPr>
          <a:lstStyle/>
          <a:p>
            <a:r>
              <a:rPr lang="en-CA" b="1" dirty="0">
                <a:highlight>
                  <a:srgbClr val="FFFF00"/>
                </a:highlight>
                <a:latin typeface="Times New Roman" panose="02020603050405020304" pitchFamily="18" charset="0"/>
                <a:cs typeface="Times New Roman" panose="02020603050405020304" pitchFamily="18" charset="0"/>
              </a:rPr>
              <a:t>Output</a:t>
            </a:r>
            <a:r>
              <a:rPr lang="en-CA" dirty="0">
                <a:highlight>
                  <a:srgbClr val="FFFF00"/>
                </a:highlight>
              </a:rPr>
              <a:t>:</a:t>
            </a:r>
          </a:p>
        </p:txBody>
      </p:sp>
      <p:pic>
        <p:nvPicPr>
          <p:cNvPr id="7" name="Picture 6">
            <a:extLst>
              <a:ext uri="{FF2B5EF4-FFF2-40B4-BE49-F238E27FC236}">
                <a16:creationId xmlns:a16="http://schemas.microsoft.com/office/drawing/2014/main" id="{57B4474C-BEEE-46DB-B668-F1ADF7BC355E}"/>
              </a:ext>
            </a:extLst>
          </p:cNvPr>
          <p:cNvPicPr>
            <a:picLocks noChangeAspect="1"/>
          </p:cNvPicPr>
          <p:nvPr/>
        </p:nvPicPr>
        <p:blipFill>
          <a:blip r:embed="rId2"/>
          <a:stretch>
            <a:fillRect/>
          </a:stretch>
        </p:blipFill>
        <p:spPr>
          <a:xfrm>
            <a:off x="352338" y="3504719"/>
            <a:ext cx="4759222" cy="3001555"/>
          </a:xfrm>
          <a:prstGeom prst="rect">
            <a:avLst/>
          </a:prstGeom>
        </p:spPr>
      </p:pic>
    </p:spTree>
    <p:extLst>
      <p:ext uri="{BB962C8B-B14F-4D97-AF65-F5344CB8AC3E}">
        <p14:creationId xmlns:p14="http://schemas.microsoft.com/office/powerpoint/2010/main" val="34029954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AnalogousFromRegularSeed_2SEEDS">
      <a:dk1>
        <a:srgbClr val="000000"/>
      </a:dk1>
      <a:lt1>
        <a:srgbClr val="FFFFFF"/>
      </a:lt1>
      <a:dk2>
        <a:srgbClr val="242C41"/>
      </a:dk2>
      <a:lt2>
        <a:srgbClr val="E2E6E8"/>
      </a:lt2>
      <a:accent1>
        <a:srgbClr val="B1653B"/>
      </a:accent1>
      <a:accent2>
        <a:srgbClr val="C34D54"/>
      </a:accent2>
      <a:accent3>
        <a:srgbClr val="BBA149"/>
      </a:accent3>
      <a:accent4>
        <a:srgbClr val="3BB1A3"/>
      </a:accent4>
      <a:accent5>
        <a:srgbClr val="4DA1C3"/>
      </a:accent5>
      <a:accent6>
        <a:srgbClr val="3B5DB1"/>
      </a:accent6>
      <a:hlink>
        <a:srgbClr val="3C8AB5"/>
      </a:hlink>
      <a:folHlink>
        <a:srgbClr val="7F7F7F"/>
      </a:folHlink>
    </a:clrScheme>
    <a:fontScheme name="Savon">
      <a:majorFont>
        <a:latin typeface="Georgia Pro Cond Blac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367</TotalTime>
  <Words>1708</Words>
  <Application>Microsoft Office PowerPoint</Application>
  <PresentationFormat>Widescreen</PresentationFormat>
  <Paragraphs>101</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Garamond</vt:lpstr>
      <vt:lpstr>Georgia Pro</vt:lpstr>
      <vt:lpstr>Georgia Pro Cond Black</vt:lpstr>
      <vt:lpstr>Montserrat</vt:lpstr>
      <vt:lpstr>Times New Roman</vt:lpstr>
      <vt:lpstr>SavonVTI</vt:lpstr>
      <vt:lpstr>Srilasya Garigipaty DATA 1204  Linear Regression Student # 100822953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Srilasya Garigipaty</dc:creator>
  <cp:lastModifiedBy>Srilasya Garigipaty</cp:lastModifiedBy>
  <cp:revision>25</cp:revision>
  <dcterms:created xsi:type="dcterms:W3CDTF">2021-04-04T22:13:43Z</dcterms:created>
  <dcterms:modified xsi:type="dcterms:W3CDTF">2021-04-05T17:38:44Z</dcterms:modified>
</cp:coreProperties>
</file>