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3ABD-7E54-4370-96C8-C2ACF22AC0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1009E6A-F7EB-4FDE-A484-407785226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E442042-607D-4911-B179-3FC756E5BB65}"/>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5" name="Footer Placeholder 4">
            <a:extLst>
              <a:ext uri="{FF2B5EF4-FFF2-40B4-BE49-F238E27FC236}">
                <a16:creationId xmlns:a16="http://schemas.microsoft.com/office/drawing/2014/main" id="{B01CF1D4-515A-413C-815D-B6EDDF876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BC290-1691-472B-A5CB-D897DBA414F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570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61C1-D81A-42F1-BAC3-D0524B58A40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2C8FF56-CE60-43C6-A712-D281835C66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D82033-FD60-4331-A076-12A9269CB952}"/>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5" name="Footer Placeholder 4">
            <a:extLst>
              <a:ext uri="{FF2B5EF4-FFF2-40B4-BE49-F238E27FC236}">
                <a16:creationId xmlns:a16="http://schemas.microsoft.com/office/drawing/2014/main" id="{3E343191-E6E0-460B-938B-C68EE10B4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F0CE9-C305-42CF-B3A7-38348F5F9B2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2130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341BB1-05D6-44FA-BE3A-0C6B964D6E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6226AE-EBF9-4A92-AD26-208F61ED05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4A25CF-FFFF-476A-B7F4-04C62AFAC7A8}"/>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5" name="Footer Placeholder 4">
            <a:extLst>
              <a:ext uri="{FF2B5EF4-FFF2-40B4-BE49-F238E27FC236}">
                <a16:creationId xmlns:a16="http://schemas.microsoft.com/office/drawing/2014/main" id="{FBE1A5EF-5160-42EA-A5F6-D1BDD800B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97F20-D37A-4ED5-8C2E-423D6B1924B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3215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2D374-9C85-45E6-9D81-532D00D5164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FE49AD4-84E0-4DA8-8910-69209A15E4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5818AC7-A99D-440E-B374-0B1FC6356DA3}"/>
              </a:ext>
            </a:extLst>
          </p:cNvPr>
          <p:cNvSpPr>
            <a:spLocks noGrp="1"/>
          </p:cNvSpPr>
          <p:nvPr>
            <p:ph type="dt" sz="half" idx="10"/>
          </p:nvPr>
        </p:nvSpPr>
        <p:spPr/>
        <p:txBody>
          <a:bodyPr/>
          <a:lstStyle/>
          <a:p>
            <a:fld id="{11EAACC7-3B3F-47D1-959A-EF58926E955E}" type="datetimeFigureOut">
              <a:rPr lang="en-US" smtClean="0"/>
              <a:t>3/20/2021</a:t>
            </a:fld>
            <a:endParaRPr lang="en-US" dirty="0"/>
          </a:p>
        </p:txBody>
      </p:sp>
      <p:sp>
        <p:nvSpPr>
          <p:cNvPr id="5" name="Footer Placeholder 4">
            <a:extLst>
              <a:ext uri="{FF2B5EF4-FFF2-40B4-BE49-F238E27FC236}">
                <a16:creationId xmlns:a16="http://schemas.microsoft.com/office/drawing/2014/main" id="{099E4D54-51B7-4062-9BF7-0C38C81B4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037D6-58F0-4F52-BFA6-F1EB0805BED2}"/>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848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8EA1-3E60-4B9F-BB8F-0E81A2914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2DF146D-676C-4342-9AA5-46F9F0E2A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3AD4BE-1531-4B82-A96F-2DB5EEA5F667}"/>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5" name="Footer Placeholder 4">
            <a:extLst>
              <a:ext uri="{FF2B5EF4-FFF2-40B4-BE49-F238E27FC236}">
                <a16:creationId xmlns:a16="http://schemas.microsoft.com/office/drawing/2014/main" id="{A1738EA5-C82F-44BD-BFEC-9B48343C8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D2DA6-CDE8-479E-AD56-B704DDBF4914}"/>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9519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A9D-D639-4B9C-9D39-667DF73953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EB9A174-B87E-4776-B526-6D122321F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2E046E6-7059-4213-B72F-D000BD6BBD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F959D4-DB9D-4A48-8A8B-119CDA6D3703}"/>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6" name="Footer Placeholder 5">
            <a:extLst>
              <a:ext uri="{FF2B5EF4-FFF2-40B4-BE49-F238E27FC236}">
                <a16:creationId xmlns:a16="http://schemas.microsoft.com/office/drawing/2014/main" id="{C671C021-B5F4-4DF1-BEA6-C62778252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09840-AC33-4BB5-9BDE-A08F3BAE66B4}"/>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7476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69BD-EE75-4140-A361-4B914141D71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2A0E10-767B-49CC-AC78-89CF2A75C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1ECB1C-ACB4-4A98-9174-1F7733E069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218CC48-E395-408C-B301-25A088D38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BF63E-2C6A-46B5-B993-973D730D13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D1220E-5432-4569-8DFA-8E904B37D19E}"/>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8" name="Footer Placeholder 7">
            <a:extLst>
              <a:ext uri="{FF2B5EF4-FFF2-40B4-BE49-F238E27FC236}">
                <a16:creationId xmlns:a16="http://schemas.microsoft.com/office/drawing/2014/main" id="{F69385BB-31FD-4C2E-947F-0D6FF7F94A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A3F83-0262-41F3-A9A1-3AA398118C6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7760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FC45-2E98-4408-B259-6C5B29D8033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022E1AA-17FC-43DF-8A66-832C86417F82}"/>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4" name="Footer Placeholder 3">
            <a:extLst>
              <a:ext uri="{FF2B5EF4-FFF2-40B4-BE49-F238E27FC236}">
                <a16:creationId xmlns:a16="http://schemas.microsoft.com/office/drawing/2014/main" id="{DDD22611-960D-4333-8D92-705A13659C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537D6-7A1A-49CD-84B8-EA459B34E7E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0957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303EF-7581-4F87-8505-5156024FB071}"/>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3" name="Footer Placeholder 2">
            <a:extLst>
              <a:ext uri="{FF2B5EF4-FFF2-40B4-BE49-F238E27FC236}">
                <a16:creationId xmlns:a16="http://schemas.microsoft.com/office/drawing/2014/main" id="{518F085E-5D54-4611-AC8C-44589609DF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E2F0DD-AE80-4B73-A145-46912657ABA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2876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C181-36E8-40C6-8883-8D735F337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B941163-CD8E-48F3-9BE9-7A3F16FB4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55A0B56-EAE6-43C7-9EA4-B9085BB16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D46E3-AEAD-44E6-8FDE-156CB94664C6}"/>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6" name="Footer Placeholder 5">
            <a:extLst>
              <a:ext uri="{FF2B5EF4-FFF2-40B4-BE49-F238E27FC236}">
                <a16:creationId xmlns:a16="http://schemas.microsoft.com/office/drawing/2014/main" id="{630B749E-C614-4784-A977-23B434713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6597E-8238-466E-B1AE-5DC2F01E317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7161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29DE-5D80-486F-A675-1E04CC942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4A020E-3E96-4CA1-97C1-5923C1218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F03440-78C5-40B4-991A-11901A93A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F0237E-8A44-41FA-B0D0-FB0D553948E0}"/>
              </a:ext>
            </a:extLst>
          </p:cNvPr>
          <p:cNvSpPr>
            <a:spLocks noGrp="1"/>
          </p:cNvSpPr>
          <p:nvPr>
            <p:ph type="dt" sz="half" idx="10"/>
          </p:nvPr>
        </p:nvSpPr>
        <p:spPr/>
        <p:txBody>
          <a:bodyPr/>
          <a:lstStyle/>
          <a:p>
            <a:fld id="{11EAACC7-3B3F-47D1-959A-EF58926E955E}" type="datetimeFigureOut">
              <a:rPr lang="en-US" smtClean="0"/>
              <a:t>3/20/2021</a:t>
            </a:fld>
            <a:endParaRPr lang="en-US"/>
          </a:p>
        </p:txBody>
      </p:sp>
      <p:sp>
        <p:nvSpPr>
          <p:cNvPr id="6" name="Footer Placeholder 5">
            <a:extLst>
              <a:ext uri="{FF2B5EF4-FFF2-40B4-BE49-F238E27FC236}">
                <a16:creationId xmlns:a16="http://schemas.microsoft.com/office/drawing/2014/main" id="{CFE372AE-8890-4241-97CC-F96A785C2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6333C-E9E5-499A-B845-F202C514F3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4276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06400-B7CC-430B-BB42-BF3E8EAD4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FF14E45-50FA-4C49-B76C-801089F90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F286D7-D38E-4F78-AC58-6C5C3F4F8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3/20/2021</a:t>
            </a:fld>
            <a:endParaRPr lang="en-US"/>
          </a:p>
        </p:txBody>
      </p:sp>
      <p:sp>
        <p:nvSpPr>
          <p:cNvPr id="5" name="Footer Placeholder 4">
            <a:extLst>
              <a:ext uri="{FF2B5EF4-FFF2-40B4-BE49-F238E27FC236}">
                <a16:creationId xmlns:a16="http://schemas.microsoft.com/office/drawing/2014/main" id="{27FA98F8-0F41-495F-A7E5-73C70BC1F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97D4114-97F5-466F-AACD-9A1108F9E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14582185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ribd.com/presentation/366469873/CHI-SQUARE-TEST-ppt" TargetMode="External"/><Relationship Id="rId2" Type="http://schemas.openxmlformats.org/officeDocument/2006/relationships/hyperlink" Target="https://www.scribd.com/presentation/104559845/Stat-130-Chi-Square-Goodnes-Of-Fit-Tes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67D3-6BB9-42A8-91D2-EE9160C75DAC}"/>
              </a:ext>
            </a:extLst>
          </p:cNvPr>
          <p:cNvSpPr>
            <a:spLocks noGrp="1"/>
          </p:cNvSpPr>
          <p:nvPr>
            <p:ph type="ctrTitle"/>
          </p:nvPr>
        </p:nvSpPr>
        <p:spPr>
          <a:xfrm>
            <a:off x="1207536" y="1069872"/>
            <a:ext cx="6933112" cy="3237615"/>
          </a:xfrm>
        </p:spPr>
        <p:txBody>
          <a:bodyPr>
            <a:normAutofit fontScale="90000"/>
          </a:bodyPr>
          <a:lstStyle/>
          <a:p>
            <a:pPr algn="l">
              <a:spcAft>
                <a:spcPts val="800"/>
              </a:spcAft>
            </a:pPr>
            <a:r>
              <a:rPr lang="en-US" sz="2600" i="0" dirty="0">
                <a:effectLst/>
                <a:latin typeface="Times New Roman" panose="02020603050405020304" pitchFamily="18" charset="0"/>
                <a:ea typeface="Calibri" panose="020F0502020204030204" pitchFamily="34" charset="0"/>
              </a:rPr>
              <a:t> </a:t>
            </a:r>
            <a:br>
              <a:rPr lang="en-CA" sz="2600" i="0" dirty="0">
                <a:effectLst/>
                <a:latin typeface="Times New Roman" panose="02020603050405020304" pitchFamily="18" charset="0"/>
                <a:ea typeface="Calibri" panose="020F0502020204030204" pitchFamily="34" charset="0"/>
              </a:rPr>
            </a:br>
            <a:r>
              <a:rPr lang="en-US" sz="2600" b="1" i="0" dirty="0">
                <a:effectLst/>
                <a:latin typeface="Times New Roman" panose="02020603050405020304" pitchFamily="18" charset="0"/>
                <a:ea typeface="Calibri" panose="020F0502020204030204" pitchFamily="34" charset="0"/>
              </a:rPr>
              <a:t>DATA 1204 Statistical and Predictive Modeling for Analytics</a:t>
            </a:r>
            <a:br>
              <a:rPr lang="en-US" sz="2600" b="1" i="0" dirty="0">
                <a:effectLst/>
                <a:latin typeface="Times New Roman" panose="02020603050405020304" pitchFamily="18" charset="0"/>
                <a:ea typeface="Calibri" panose="020F0502020204030204" pitchFamily="34" charset="0"/>
              </a:rPr>
            </a:br>
            <a:br>
              <a:rPr lang="en-CA" sz="2600" i="0" dirty="0">
                <a:effectLst/>
                <a:latin typeface="Times New Roman" panose="02020603050405020304" pitchFamily="18" charset="0"/>
                <a:ea typeface="Calibri" panose="020F0502020204030204" pitchFamily="34" charset="0"/>
              </a:rPr>
            </a:br>
            <a:r>
              <a:rPr lang="en-US" sz="2600" b="1" i="0" dirty="0">
                <a:effectLst/>
                <a:latin typeface="Times New Roman" panose="02020603050405020304" pitchFamily="18" charset="0"/>
                <a:ea typeface="Calibri" panose="020F0502020204030204" pitchFamily="34" charset="0"/>
              </a:rPr>
              <a:t>Assignment 4-Chi Square Analysis</a:t>
            </a:r>
            <a:br>
              <a:rPr lang="en-US" sz="2600" b="1" i="0" dirty="0">
                <a:effectLst/>
                <a:latin typeface="Times New Roman" panose="02020603050405020304" pitchFamily="18" charset="0"/>
                <a:ea typeface="Calibri" panose="020F0502020204030204" pitchFamily="34" charset="0"/>
              </a:rPr>
            </a:br>
            <a:br>
              <a:rPr lang="en-US" sz="2600" b="1" i="0" dirty="0">
                <a:effectLst/>
                <a:latin typeface="Times New Roman" panose="02020603050405020304" pitchFamily="18" charset="0"/>
                <a:ea typeface="Calibri" panose="020F0502020204030204" pitchFamily="34" charset="0"/>
              </a:rPr>
            </a:br>
            <a:r>
              <a:rPr lang="en-US" sz="2600" b="1" i="0" dirty="0">
                <a:effectLst/>
                <a:latin typeface="Times New Roman" panose="02020603050405020304" pitchFamily="18" charset="0"/>
                <a:ea typeface="Calibri" panose="020F0502020204030204" pitchFamily="34" charset="0"/>
              </a:rPr>
              <a:t>Professor: Ritwick Dutta</a:t>
            </a:r>
            <a:br>
              <a:rPr lang="en-US" sz="2600" b="1" i="0" dirty="0">
                <a:effectLst/>
                <a:latin typeface="Times New Roman" panose="02020603050405020304" pitchFamily="18" charset="0"/>
                <a:ea typeface="Calibri" panose="020F0502020204030204" pitchFamily="34" charset="0"/>
              </a:rPr>
            </a:br>
            <a:br>
              <a:rPr lang="en-CA" sz="2600" i="0" dirty="0">
                <a:effectLst/>
                <a:latin typeface="Times New Roman" panose="02020603050405020304" pitchFamily="18" charset="0"/>
                <a:ea typeface="Calibri" panose="020F0502020204030204" pitchFamily="34" charset="0"/>
              </a:rPr>
            </a:br>
            <a:r>
              <a:rPr lang="en-US" sz="2600" b="1" i="0" dirty="0">
                <a:effectLst/>
                <a:latin typeface="Times New Roman" panose="02020603050405020304" pitchFamily="18" charset="0"/>
                <a:ea typeface="Calibri" panose="020F0502020204030204" pitchFamily="34" charset="0"/>
              </a:rPr>
              <a:t>Srilasya Garigipaty Student #100822953</a:t>
            </a:r>
            <a:br>
              <a:rPr lang="en-CA" sz="2600" dirty="0">
                <a:effectLst/>
                <a:latin typeface="Times New Roman" panose="02020603050405020304" pitchFamily="18" charset="0"/>
                <a:ea typeface="Calibri" panose="020F0502020204030204" pitchFamily="34" charset="0"/>
              </a:rPr>
            </a:br>
            <a:endParaRPr lang="en-CA" sz="2600" dirty="0"/>
          </a:p>
        </p:txBody>
      </p:sp>
      <p:pic>
        <p:nvPicPr>
          <p:cNvPr id="4" name="Picture 2">
            <a:extLst>
              <a:ext uri="{FF2B5EF4-FFF2-40B4-BE49-F238E27FC236}">
                <a16:creationId xmlns:a16="http://schemas.microsoft.com/office/drawing/2014/main" id="{274C202C-3D97-4DF6-9327-44754BDF883A}"/>
              </a:ext>
            </a:extLst>
          </p:cNvPr>
          <p:cNvPicPr>
            <a:picLocks noChangeAspect="1"/>
          </p:cNvPicPr>
          <p:nvPr/>
        </p:nvPicPr>
        <p:blipFill rotWithShape="1">
          <a:blip r:embed="rId2"/>
          <a:srcRect l="22714" r="25851"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spTree>
    <p:extLst>
      <p:ext uri="{BB962C8B-B14F-4D97-AF65-F5344CB8AC3E}">
        <p14:creationId xmlns:p14="http://schemas.microsoft.com/office/powerpoint/2010/main" val="237233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44B4B6-6F87-4225-B90B-92E5347A2B2E}"/>
              </a:ext>
            </a:extLst>
          </p:cNvPr>
          <p:cNvSpPr txBox="1"/>
          <p:nvPr/>
        </p:nvSpPr>
        <p:spPr>
          <a:xfrm>
            <a:off x="2063692" y="293615"/>
            <a:ext cx="8076122"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Insights From Finding in Chi Squared Test Implementation </a:t>
            </a:r>
          </a:p>
        </p:txBody>
      </p:sp>
      <p:sp>
        <p:nvSpPr>
          <p:cNvPr id="4" name="TextBox 3">
            <a:extLst>
              <a:ext uri="{FF2B5EF4-FFF2-40B4-BE49-F238E27FC236}">
                <a16:creationId xmlns:a16="http://schemas.microsoft.com/office/drawing/2014/main" id="{BFAFE0C2-AEFE-4285-B603-5ACEC6C8E5CC}"/>
              </a:ext>
            </a:extLst>
          </p:cNvPr>
          <p:cNvSpPr txBox="1"/>
          <p:nvPr/>
        </p:nvSpPr>
        <p:spPr>
          <a:xfrm>
            <a:off x="326239" y="913967"/>
            <a:ext cx="10964411"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We have a chi-squared value of 78.935 and the p-value 1.674e-07 which is less than the .05 significance level, </a:t>
            </a:r>
          </a:p>
          <a:p>
            <a:r>
              <a:rPr lang="en-US" dirty="0">
                <a:latin typeface="Times New Roman" panose="02020603050405020304" pitchFamily="18" charset="0"/>
                <a:cs typeface="Times New Roman" panose="02020603050405020304" pitchFamily="18" charset="0"/>
              </a:rPr>
              <a:t>We reject the null hypothesis which states that a correlation does not exists between Number of cylinders and Type of car sold and accept the alternative hypothesis which states that a correlation exists between Number of cylinders and Type of car sold.</a:t>
            </a:r>
          </a:p>
          <a:p>
            <a:r>
              <a:rPr lang="en-US" dirty="0">
                <a:latin typeface="Times New Roman" panose="02020603050405020304" pitchFamily="18" charset="0"/>
                <a:cs typeface="Times New Roman" panose="02020603050405020304" pitchFamily="18" charset="0"/>
              </a:rPr>
              <a:t>Since the chi square statistic is large, we can assume that there is a strong relationship between the Number of Cylinders and Type of Car Sold. From table below, it is seen that the most cars were of Small Type with 4 Cylinders. The highest chi-square contribution was from Small Type with 3 Cylinders.</a:t>
            </a:r>
          </a:p>
          <a:p>
            <a:endParaRPr lang="en-US" dirty="0">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id="{931F0879-ACE3-4ABE-8258-04BB5473585C}"/>
              </a:ext>
            </a:extLst>
          </p:cNvPr>
          <p:cNvGraphicFramePr>
            <a:graphicFrameLocks noGrp="1"/>
          </p:cNvGraphicFramePr>
          <p:nvPr>
            <p:extLst>
              <p:ext uri="{D42A27DB-BD31-4B8C-83A1-F6EECF244321}">
                <p14:modId xmlns:p14="http://schemas.microsoft.com/office/powerpoint/2010/main" val="3886683722"/>
              </p:ext>
            </p:extLst>
          </p:nvPr>
        </p:nvGraphicFramePr>
        <p:xfrm>
          <a:off x="203202" y="3838910"/>
          <a:ext cx="5459370" cy="2884013"/>
        </p:xfrm>
        <a:graphic>
          <a:graphicData uri="http://schemas.openxmlformats.org/drawingml/2006/table">
            <a:tbl>
              <a:tblPr firstRow="1" bandRow="1">
                <a:tableStyleId>{5C22544A-7EE6-4342-B048-85BDC9FD1C3A}</a:tableStyleId>
              </a:tblPr>
              <a:tblGrid>
                <a:gridCol w="779910">
                  <a:extLst>
                    <a:ext uri="{9D8B030D-6E8A-4147-A177-3AD203B41FA5}">
                      <a16:colId xmlns:a16="http://schemas.microsoft.com/office/drawing/2014/main" val="712464445"/>
                    </a:ext>
                  </a:extLst>
                </a:gridCol>
                <a:gridCol w="786965">
                  <a:extLst>
                    <a:ext uri="{9D8B030D-6E8A-4147-A177-3AD203B41FA5}">
                      <a16:colId xmlns:a16="http://schemas.microsoft.com/office/drawing/2014/main" val="938744286"/>
                    </a:ext>
                  </a:extLst>
                </a:gridCol>
                <a:gridCol w="772855">
                  <a:extLst>
                    <a:ext uri="{9D8B030D-6E8A-4147-A177-3AD203B41FA5}">
                      <a16:colId xmlns:a16="http://schemas.microsoft.com/office/drawing/2014/main" val="2183413790"/>
                    </a:ext>
                  </a:extLst>
                </a:gridCol>
                <a:gridCol w="779910">
                  <a:extLst>
                    <a:ext uri="{9D8B030D-6E8A-4147-A177-3AD203B41FA5}">
                      <a16:colId xmlns:a16="http://schemas.microsoft.com/office/drawing/2014/main" val="2962786438"/>
                    </a:ext>
                  </a:extLst>
                </a:gridCol>
                <a:gridCol w="779910">
                  <a:extLst>
                    <a:ext uri="{9D8B030D-6E8A-4147-A177-3AD203B41FA5}">
                      <a16:colId xmlns:a16="http://schemas.microsoft.com/office/drawing/2014/main" val="117763147"/>
                    </a:ext>
                  </a:extLst>
                </a:gridCol>
                <a:gridCol w="779910">
                  <a:extLst>
                    <a:ext uri="{9D8B030D-6E8A-4147-A177-3AD203B41FA5}">
                      <a16:colId xmlns:a16="http://schemas.microsoft.com/office/drawing/2014/main" val="2991248044"/>
                    </a:ext>
                  </a:extLst>
                </a:gridCol>
                <a:gridCol w="779910">
                  <a:extLst>
                    <a:ext uri="{9D8B030D-6E8A-4147-A177-3AD203B41FA5}">
                      <a16:colId xmlns:a16="http://schemas.microsoft.com/office/drawing/2014/main" val="648641866"/>
                    </a:ext>
                  </a:extLst>
                </a:gridCol>
              </a:tblGrid>
              <a:tr h="640080">
                <a:tc>
                  <a:txBody>
                    <a:bodyPr/>
                    <a:lstStyle/>
                    <a:p>
                      <a:r>
                        <a:rPr lang="en-CA" sz="1200" dirty="0">
                          <a:latin typeface="Times New Roman" panose="02020603050405020304" pitchFamily="18" charset="0"/>
                          <a:cs typeface="Times New Roman" panose="02020603050405020304" pitchFamily="18" charset="0"/>
                        </a:rPr>
                        <a:t>Number of Cylinder</a:t>
                      </a:r>
                    </a:p>
                  </a:txBody>
                  <a:tcPr/>
                </a:tc>
                <a:tc>
                  <a:txBody>
                    <a:bodyPr/>
                    <a:lstStyle/>
                    <a:p>
                      <a:r>
                        <a:rPr lang="en-CA" sz="1200" dirty="0">
                          <a:latin typeface="Times New Roman" panose="02020603050405020304" pitchFamily="18" charset="0"/>
                          <a:cs typeface="Times New Roman" panose="02020603050405020304" pitchFamily="18" charset="0"/>
                        </a:rPr>
                        <a:t>Compact </a:t>
                      </a:r>
                    </a:p>
                  </a:txBody>
                  <a:tcPr/>
                </a:tc>
                <a:tc>
                  <a:txBody>
                    <a:bodyPr/>
                    <a:lstStyle/>
                    <a:p>
                      <a:r>
                        <a:rPr lang="en-CA" sz="1200" dirty="0">
                          <a:latin typeface="Times New Roman" panose="02020603050405020304" pitchFamily="18" charset="0"/>
                          <a:cs typeface="Times New Roman" panose="02020603050405020304" pitchFamily="18" charset="0"/>
                        </a:rPr>
                        <a:t>Large</a:t>
                      </a:r>
                    </a:p>
                  </a:txBody>
                  <a:tcPr/>
                </a:tc>
                <a:tc>
                  <a:txBody>
                    <a:bodyPr/>
                    <a:lstStyle/>
                    <a:p>
                      <a:r>
                        <a:rPr lang="en-CA" sz="1200" dirty="0">
                          <a:latin typeface="Times New Roman" panose="02020603050405020304" pitchFamily="18" charset="0"/>
                          <a:cs typeface="Times New Roman" panose="02020603050405020304" pitchFamily="18" charset="0"/>
                        </a:rPr>
                        <a:t>Midsize</a:t>
                      </a:r>
                    </a:p>
                  </a:txBody>
                  <a:tcPr/>
                </a:tc>
                <a:tc>
                  <a:txBody>
                    <a:bodyPr/>
                    <a:lstStyle/>
                    <a:p>
                      <a:r>
                        <a:rPr lang="en-CA" sz="1200" dirty="0">
                          <a:latin typeface="Times New Roman" panose="02020603050405020304" pitchFamily="18" charset="0"/>
                          <a:cs typeface="Times New Roman" panose="02020603050405020304" pitchFamily="18" charset="0"/>
                        </a:rPr>
                        <a:t>Small</a:t>
                      </a:r>
                    </a:p>
                  </a:txBody>
                  <a:tcPr/>
                </a:tc>
                <a:tc>
                  <a:txBody>
                    <a:bodyPr/>
                    <a:lstStyle/>
                    <a:p>
                      <a:r>
                        <a:rPr lang="en-CA" sz="1200" dirty="0">
                          <a:latin typeface="Times New Roman" panose="02020603050405020304" pitchFamily="18" charset="0"/>
                          <a:cs typeface="Times New Roman" panose="02020603050405020304" pitchFamily="18" charset="0"/>
                        </a:rPr>
                        <a:t>Sporty</a:t>
                      </a:r>
                    </a:p>
                  </a:txBody>
                  <a:tcPr/>
                </a:tc>
                <a:tc>
                  <a:txBody>
                    <a:bodyPr/>
                    <a:lstStyle/>
                    <a:p>
                      <a:r>
                        <a:rPr lang="en-CA" sz="1200" dirty="0">
                          <a:latin typeface="Times New Roman" panose="02020603050405020304" pitchFamily="18" charset="0"/>
                          <a:cs typeface="Times New Roman" panose="02020603050405020304" pitchFamily="18" charset="0"/>
                        </a:rPr>
                        <a:t>Van</a:t>
                      </a:r>
                    </a:p>
                  </a:txBody>
                  <a:tcPr/>
                </a:tc>
                <a:extLst>
                  <a:ext uri="{0D108BD9-81ED-4DB2-BD59-A6C34878D82A}">
                    <a16:rowId xmlns:a16="http://schemas.microsoft.com/office/drawing/2014/main" val="2782269512"/>
                  </a:ext>
                </a:extLst>
              </a:tr>
              <a:tr h="324818">
                <a:tc>
                  <a:txBody>
                    <a:bodyPr/>
                    <a:lstStyle/>
                    <a:p>
                      <a:r>
                        <a:rPr lang="en-CA" sz="1200" dirty="0">
                          <a:latin typeface="Times New Roman" panose="02020603050405020304" pitchFamily="18" charset="0"/>
                          <a:cs typeface="Times New Roman" panose="02020603050405020304" pitchFamily="18" charset="0"/>
                        </a:rPr>
                        <a:t>3</a:t>
                      </a:r>
                    </a:p>
                  </a:txBody>
                  <a:tcPr/>
                </a:tc>
                <a:tc>
                  <a:txBody>
                    <a:bodyPr/>
                    <a:lstStyle/>
                    <a:p>
                      <a:r>
                        <a:rPr lang="en-CA" sz="1200" dirty="0">
                          <a:latin typeface="Times New Roman" panose="02020603050405020304" pitchFamily="18" charset="0"/>
                          <a:cs typeface="Times New Roman" panose="02020603050405020304" pitchFamily="18" charset="0"/>
                        </a:rPr>
                        <a:t>0.516</a:t>
                      </a:r>
                    </a:p>
                  </a:txBody>
                  <a:tcPr/>
                </a:tc>
                <a:tc>
                  <a:txBody>
                    <a:bodyPr/>
                    <a:lstStyle/>
                    <a:p>
                      <a:r>
                        <a:rPr lang="en-CA" sz="1200" dirty="0">
                          <a:latin typeface="Times New Roman" panose="02020603050405020304" pitchFamily="18" charset="0"/>
                          <a:cs typeface="Times New Roman" panose="02020603050405020304" pitchFamily="18" charset="0"/>
                        </a:rPr>
                        <a:t>0.355</a:t>
                      </a:r>
                    </a:p>
                  </a:txBody>
                  <a:tcPr/>
                </a:tc>
                <a:tc>
                  <a:txBody>
                    <a:bodyPr/>
                    <a:lstStyle/>
                    <a:p>
                      <a:r>
                        <a:rPr lang="en-CA" sz="1200" dirty="0">
                          <a:latin typeface="Times New Roman" panose="02020603050405020304" pitchFamily="18" charset="0"/>
                          <a:cs typeface="Times New Roman" panose="02020603050405020304" pitchFamily="18" charset="0"/>
                        </a:rPr>
                        <a:t>0.710</a:t>
                      </a:r>
                    </a:p>
                  </a:txBody>
                  <a:tcPr/>
                </a:tc>
                <a:tc>
                  <a:txBody>
                    <a:bodyPr/>
                    <a:lstStyle/>
                    <a:p>
                      <a:r>
                        <a:rPr lang="en-CA" sz="1200" dirty="0">
                          <a:latin typeface="Times New Roman" panose="02020603050405020304" pitchFamily="18" charset="0"/>
                          <a:cs typeface="Times New Roman" panose="02020603050405020304" pitchFamily="18" charset="0"/>
                        </a:rPr>
                        <a:t>7.963</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60702931"/>
                  </a:ext>
                </a:extLst>
              </a:tr>
              <a:tr h="383823">
                <a:tc>
                  <a:txBody>
                    <a:bodyPr/>
                    <a:lstStyle/>
                    <a:p>
                      <a:r>
                        <a:rPr lang="en-CA" sz="1200" dirty="0">
                          <a:latin typeface="Times New Roman" panose="02020603050405020304" pitchFamily="18" charset="0"/>
                          <a:cs typeface="Times New Roman" panose="02020603050405020304" pitchFamily="18" charset="0"/>
                        </a:rPr>
                        <a:t>4</a:t>
                      </a:r>
                    </a:p>
                  </a:txBody>
                  <a:tcPr/>
                </a:tc>
                <a:tc>
                  <a:txBody>
                    <a:bodyPr/>
                    <a:lstStyle/>
                    <a:p>
                      <a:r>
                        <a:rPr lang="en-CA" sz="1200" dirty="0">
                          <a:latin typeface="Times New Roman" panose="02020603050405020304" pitchFamily="18" charset="0"/>
                          <a:cs typeface="Times New Roman" panose="02020603050405020304" pitchFamily="18" charset="0"/>
                        </a:rPr>
                        <a:t>5.120</a:t>
                      </a:r>
                    </a:p>
                  </a:txBody>
                  <a:tcPr/>
                </a:tc>
                <a:tc>
                  <a:txBody>
                    <a:bodyPr/>
                    <a:lstStyle/>
                    <a:p>
                      <a:r>
                        <a:rPr lang="en-CA" sz="1200" dirty="0">
                          <a:latin typeface="Times New Roman" panose="02020603050405020304" pitchFamily="18" charset="0"/>
                          <a:cs typeface="Times New Roman" panose="02020603050405020304" pitchFamily="18" charset="0"/>
                        </a:rPr>
                        <a:t>5.796</a:t>
                      </a:r>
                    </a:p>
                  </a:txBody>
                  <a:tcPr/>
                </a:tc>
                <a:tc>
                  <a:txBody>
                    <a:bodyPr/>
                    <a:lstStyle/>
                    <a:p>
                      <a:r>
                        <a:rPr lang="en-CA" sz="1200" dirty="0">
                          <a:latin typeface="Times New Roman" panose="02020603050405020304" pitchFamily="18" charset="0"/>
                          <a:cs typeface="Times New Roman" panose="02020603050405020304" pitchFamily="18" charset="0"/>
                        </a:rPr>
                        <a:t>1.819</a:t>
                      </a:r>
                    </a:p>
                  </a:txBody>
                  <a:tcPr/>
                </a:tc>
                <a:tc>
                  <a:txBody>
                    <a:bodyPr/>
                    <a:lstStyle/>
                    <a:p>
                      <a:r>
                        <a:rPr lang="en-CA" sz="1200" dirty="0">
                          <a:latin typeface="Times New Roman" panose="02020603050405020304" pitchFamily="18" charset="0"/>
                          <a:cs typeface="Times New Roman" panose="02020603050405020304" pitchFamily="18" charset="0"/>
                        </a:rPr>
                        <a:t>4.347</a:t>
                      </a:r>
                    </a:p>
                  </a:txBody>
                  <a:tcPr/>
                </a:tc>
                <a:tc>
                  <a:txBody>
                    <a:bodyPr/>
                    <a:lstStyle/>
                    <a:p>
                      <a:r>
                        <a:rPr lang="en-CA" sz="1200" dirty="0">
                          <a:latin typeface="Times New Roman" panose="02020603050405020304" pitchFamily="18" charset="0"/>
                          <a:cs typeface="Times New Roman" panose="02020603050405020304" pitchFamily="18" charset="0"/>
                        </a:rPr>
                        <a:t>0.053</a:t>
                      </a:r>
                    </a:p>
                  </a:txBody>
                  <a:tcPr/>
                </a:tc>
                <a:tc>
                  <a:txBody>
                    <a:bodyPr/>
                    <a:lstStyle/>
                    <a:p>
                      <a:r>
                        <a:rPr lang="en-CA" sz="1200" dirty="0">
                          <a:latin typeface="Times New Roman" panose="02020603050405020304" pitchFamily="18" charset="0"/>
                          <a:cs typeface="Times New Roman" panose="02020603050405020304" pitchFamily="18" charset="0"/>
                        </a:rPr>
                        <a:t>2.953</a:t>
                      </a:r>
                    </a:p>
                  </a:txBody>
                  <a:tcPr/>
                </a:tc>
                <a:extLst>
                  <a:ext uri="{0D108BD9-81ED-4DB2-BD59-A6C34878D82A}">
                    <a16:rowId xmlns:a16="http://schemas.microsoft.com/office/drawing/2014/main" val="1256146665"/>
                  </a:ext>
                </a:extLst>
              </a:tr>
              <a:tr h="383823">
                <a:tc>
                  <a:txBody>
                    <a:bodyPr/>
                    <a:lstStyle/>
                    <a:p>
                      <a:r>
                        <a:rPr lang="en-CA" sz="1200" dirty="0">
                          <a:latin typeface="Times New Roman" panose="02020603050405020304" pitchFamily="18" charset="0"/>
                          <a:cs typeface="Times New Roman" panose="02020603050405020304" pitchFamily="18" charset="0"/>
                        </a:rPr>
                        <a:t>5</a:t>
                      </a:r>
                    </a:p>
                  </a:txBody>
                  <a:tcPr/>
                </a:tc>
                <a:tc>
                  <a:txBody>
                    <a:bodyPr/>
                    <a:lstStyle/>
                    <a:p>
                      <a:r>
                        <a:rPr lang="en-CA" sz="1200" dirty="0">
                          <a:latin typeface="Times New Roman" panose="02020603050405020304" pitchFamily="18" charset="0"/>
                          <a:cs typeface="Times New Roman" panose="02020603050405020304" pitchFamily="18" charset="0"/>
                        </a:rPr>
                        <a:t>0.344</a:t>
                      </a:r>
                    </a:p>
                  </a:txBody>
                  <a:tcPr/>
                </a:tc>
                <a:tc>
                  <a:txBody>
                    <a:bodyPr/>
                    <a:lstStyle/>
                    <a:p>
                      <a:r>
                        <a:rPr lang="en-CA" sz="1200" dirty="0">
                          <a:latin typeface="Times New Roman" panose="02020603050405020304" pitchFamily="18" charset="0"/>
                          <a:cs typeface="Times New Roman" panose="02020603050405020304" pitchFamily="18" charset="0"/>
                        </a:rPr>
                        <a:t>0.237</a:t>
                      </a:r>
                    </a:p>
                  </a:txBody>
                  <a:tcPr/>
                </a:tc>
                <a:tc>
                  <a:txBody>
                    <a:bodyPr/>
                    <a:lstStyle/>
                    <a:p>
                      <a:r>
                        <a:rPr lang="en-CA" sz="1200" dirty="0">
                          <a:latin typeface="Times New Roman" panose="02020603050405020304" pitchFamily="18" charset="0"/>
                          <a:cs typeface="Times New Roman" panose="02020603050405020304" pitchFamily="18" charset="0"/>
                        </a:rPr>
                        <a:t>0.587</a:t>
                      </a:r>
                    </a:p>
                  </a:txBody>
                  <a:tcPr/>
                </a:tc>
                <a:tc>
                  <a:txBody>
                    <a:bodyPr/>
                    <a:lstStyle/>
                    <a:p>
                      <a:r>
                        <a:rPr lang="en-CA" sz="1200" dirty="0">
                          <a:latin typeface="Times New Roman" panose="02020603050405020304" pitchFamily="18" charset="0"/>
                          <a:cs typeface="Times New Roman" panose="02020603050405020304" pitchFamily="18" charset="0"/>
                        </a:rPr>
                        <a:t>0.452</a:t>
                      </a:r>
                    </a:p>
                  </a:txBody>
                  <a:tcPr/>
                </a:tc>
                <a:tc>
                  <a:txBody>
                    <a:bodyPr/>
                    <a:lstStyle/>
                    <a:p>
                      <a:r>
                        <a:rPr lang="en-CA" sz="1200" dirty="0">
                          <a:latin typeface="Times New Roman" panose="02020603050405020304" pitchFamily="18" charset="0"/>
                          <a:cs typeface="Times New Roman" panose="02020603050405020304" pitchFamily="18" charset="0"/>
                        </a:rPr>
                        <a:t>0.301</a:t>
                      </a:r>
                    </a:p>
                  </a:txBody>
                  <a:tcPr/>
                </a:tc>
                <a:tc>
                  <a:txBody>
                    <a:bodyPr/>
                    <a:lstStyle/>
                    <a:p>
                      <a:r>
                        <a:rPr lang="en-CA" sz="1200" dirty="0">
                          <a:latin typeface="Times New Roman" panose="02020603050405020304" pitchFamily="18" charset="0"/>
                          <a:cs typeface="Times New Roman" panose="02020603050405020304" pitchFamily="18" charset="0"/>
                        </a:rPr>
                        <a:t>3.360</a:t>
                      </a:r>
                    </a:p>
                  </a:txBody>
                  <a:tcPr/>
                </a:tc>
                <a:extLst>
                  <a:ext uri="{0D108BD9-81ED-4DB2-BD59-A6C34878D82A}">
                    <a16:rowId xmlns:a16="http://schemas.microsoft.com/office/drawing/2014/main" val="2879444361"/>
                  </a:ext>
                </a:extLst>
              </a:tr>
              <a:tr h="383823">
                <a:tc>
                  <a:txBody>
                    <a:bodyPr/>
                    <a:lstStyle/>
                    <a:p>
                      <a:r>
                        <a:rPr lang="en-CA" sz="1200" dirty="0">
                          <a:latin typeface="Times New Roman" panose="02020603050405020304" pitchFamily="18" charset="0"/>
                          <a:cs typeface="Times New Roman" panose="02020603050405020304" pitchFamily="18" charset="0"/>
                        </a:rPr>
                        <a:t>6</a:t>
                      </a:r>
                    </a:p>
                  </a:txBody>
                  <a:tcPr/>
                </a:tc>
                <a:tc>
                  <a:txBody>
                    <a:bodyPr/>
                    <a:lstStyle/>
                    <a:p>
                      <a:r>
                        <a:rPr lang="en-CA" sz="1200" dirty="0">
                          <a:latin typeface="Times New Roman" panose="02020603050405020304" pitchFamily="18" charset="0"/>
                          <a:cs typeface="Times New Roman" panose="02020603050405020304" pitchFamily="18" charset="0"/>
                        </a:rPr>
                        <a:t>3.521</a:t>
                      </a:r>
                    </a:p>
                  </a:txBody>
                  <a:tcPr/>
                </a:tc>
                <a:tc>
                  <a:txBody>
                    <a:bodyPr/>
                    <a:lstStyle/>
                    <a:p>
                      <a:r>
                        <a:rPr lang="en-CA" sz="1200" dirty="0">
                          <a:latin typeface="Times New Roman" panose="02020603050405020304" pitchFamily="18" charset="0"/>
                          <a:cs typeface="Times New Roman" panose="02020603050405020304" pitchFamily="18" charset="0"/>
                        </a:rPr>
                        <a:t>3.030</a:t>
                      </a:r>
                    </a:p>
                  </a:txBody>
                  <a:tcPr/>
                </a:tc>
                <a:tc>
                  <a:txBody>
                    <a:bodyPr/>
                    <a:lstStyle/>
                    <a:p>
                      <a:r>
                        <a:rPr lang="en-CA" sz="1200" dirty="0">
                          <a:latin typeface="Times New Roman" panose="02020603050405020304" pitchFamily="18" charset="0"/>
                          <a:cs typeface="Times New Roman" panose="02020603050405020304" pitchFamily="18" charset="0"/>
                        </a:rPr>
                        <a:t>2.970</a:t>
                      </a:r>
                    </a:p>
                  </a:txBody>
                  <a:tcPr/>
                </a:tc>
                <a:tc>
                  <a:txBody>
                    <a:bodyPr/>
                    <a:lstStyle/>
                    <a:p>
                      <a:r>
                        <a:rPr lang="en-CA" sz="1200" dirty="0">
                          <a:latin typeface="Times New Roman" panose="02020603050405020304" pitchFamily="18" charset="0"/>
                          <a:cs typeface="Times New Roman" panose="02020603050405020304" pitchFamily="18" charset="0"/>
                        </a:rPr>
                        <a:t>7.000</a:t>
                      </a:r>
                    </a:p>
                  </a:txBody>
                  <a:tcPr/>
                </a:tc>
                <a:tc>
                  <a:txBody>
                    <a:bodyPr/>
                    <a:lstStyle/>
                    <a:p>
                      <a:r>
                        <a:rPr lang="en-CA" sz="1200" dirty="0">
                          <a:latin typeface="Times New Roman" panose="02020603050405020304" pitchFamily="18" charset="0"/>
                          <a:cs typeface="Times New Roman" panose="02020603050405020304" pitchFamily="18" charset="0"/>
                        </a:rPr>
                        <a:t>0.095</a:t>
                      </a:r>
                    </a:p>
                  </a:txBody>
                  <a:tcPr/>
                </a:tc>
                <a:tc>
                  <a:txBody>
                    <a:bodyPr/>
                    <a:lstStyle/>
                    <a:p>
                      <a:r>
                        <a:rPr lang="en-CA" sz="1200" dirty="0">
                          <a:latin typeface="Times New Roman" panose="02020603050405020304" pitchFamily="18" charset="0"/>
                          <a:cs typeface="Times New Roman" panose="02020603050405020304" pitchFamily="18" charset="0"/>
                        </a:rPr>
                        <a:t>5.333</a:t>
                      </a:r>
                    </a:p>
                  </a:txBody>
                  <a:tcPr/>
                </a:tc>
                <a:extLst>
                  <a:ext uri="{0D108BD9-81ED-4DB2-BD59-A6C34878D82A}">
                    <a16:rowId xmlns:a16="http://schemas.microsoft.com/office/drawing/2014/main" val="374265610"/>
                  </a:ext>
                </a:extLst>
              </a:tr>
              <a:tr h="383823">
                <a:tc>
                  <a:txBody>
                    <a:bodyPr/>
                    <a:lstStyle/>
                    <a:p>
                      <a:r>
                        <a:rPr lang="en-CA" sz="1200" dirty="0">
                          <a:latin typeface="Times New Roman" panose="02020603050405020304" pitchFamily="18" charset="0"/>
                          <a:cs typeface="Times New Roman" panose="02020603050405020304" pitchFamily="18" charset="0"/>
                        </a:rPr>
                        <a:t>8</a:t>
                      </a:r>
                    </a:p>
                  </a:txBody>
                  <a:tcPr/>
                </a:tc>
                <a:tc>
                  <a:txBody>
                    <a:bodyPr/>
                    <a:lstStyle/>
                    <a:p>
                      <a:r>
                        <a:rPr lang="en-CA" sz="1200" dirty="0">
                          <a:latin typeface="Times New Roman" panose="02020603050405020304" pitchFamily="18" charset="0"/>
                          <a:cs typeface="Times New Roman" panose="02020603050405020304" pitchFamily="18" charset="0"/>
                        </a:rPr>
                        <a:t>1.204</a:t>
                      </a:r>
                    </a:p>
                  </a:txBody>
                  <a:tcPr/>
                </a:tc>
                <a:tc>
                  <a:txBody>
                    <a:bodyPr/>
                    <a:lstStyle/>
                    <a:p>
                      <a:r>
                        <a:rPr lang="en-CA" sz="1200" dirty="0">
                          <a:latin typeface="Times New Roman" panose="02020603050405020304" pitchFamily="18" charset="0"/>
                          <a:cs typeface="Times New Roman" panose="02020603050405020304" pitchFamily="18" charset="0"/>
                        </a:rPr>
                        <a:t>12.153</a:t>
                      </a:r>
                    </a:p>
                  </a:txBody>
                  <a:tcPr/>
                </a:tc>
                <a:tc>
                  <a:txBody>
                    <a:bodyPr/>
                    <a:lstStyle/>
                    <a:p>
                      <a:r>
                        <a:rPr lang="en-CA" sz="1200" dirty="0">
                          <a:latin typeface="Times New Roman" panose="02020603050405020304" pitchFamily="18" charset="0"/>
                          <a:cs typeface="Times New Roman" panose="02020603050405020304" pitchFamily="18" charset="0"/>
                        </a:rPr>
                        <a:t>0.071</a:t>
                      </a:r>
                    </a:p>
                  </a:txBody>
                  <a:tcPr/>
                </a:tc>
                <a:tc>
                  <a:txBody>
                    <a:bodyPr/>
                    <a:lstStyle/>
                    <a:p>
                      <a:r>
                        <a:rPr lang="en-CA" sz="1200" dirty="0">
                          <a:latin typeface="Times New Roman" panose="02020603050405020304" pitchFamily="18" charset="0"/>
                          <a:cs typeface="Times New Roman" panose="02020603050405020304" pitchFamily="18" charset="0"/>
                        </a:rPr>
                        <a:t>1.581</a:t>
                      </a:r>
                    </a:p>
                  </a:txBody>
                  <a:tcPr/>
                </a:tc>
                <a:tc>
                  <a:txBody>
                    <a:bodyPr/>
                    <a:lstStyle/>
                    <a:p>
                      <a:r>
                        <a:rPr lang="en-CA" sz="1200" dirty="0">
                          <a:latin typeface="Times New Roman" panose="02020603050405020304" pitchFamily="18" charset="0"/>
                          <a:cs typeface="Times New Roman" panose="02020603050405020304" pitchFamily="18" charset="0"/>
                        </a:rPr>
                        <a:t>0.03</a:t>
                      </a:r>
                    </a:p>
                  </a:txBody>
                  <a:tcPr/>
                </a:tc>
                <a:tc>
                  <a:txBody>
                    <a:bodyPr/>
                    <a:lstStyle/>
                    <a:p>
                      <a:r>
                        <a:rPr lang="en-CA" sz="1200" dirty="0">
                          <a:latin typeface="Times New Roman" panose="02020603050405020304" pitchFamily="18" charset="0"/>
                          <a:cs typeface="Times New Roman" panose="02020603050405020304" pitchFamily="18" charset="0"/>
                        </a:rPr>
                        <a:t>0.677</a:t>
                      </a:r>
                    </a:p>
                  </a:txBody>
                  <a:tcPr/>
                </a:tc>
                <a:extLst>
                  <a:ext uri="{0D108BD9-81ED-4DB2-BD59-A6C34878D82A}">
                    <a16:rowId xmlns:a16="http://schemas.microsoft.com/office/drawing/2014/main" val="2323166181"/>
                  </a:ext>
                </a:extLst>
              </a:tr>
              <a:tr h="383823">
                <a:tc>
                  <a:txBody>
                    <a:bodyPr/>
                    <a:lstStyle/>
                    <a:p>
                      <a:r>
                        <a:rPr lang="en-CA" sz="1200" dirty="0">
                          <a:latin typeface="Times New Roman" panose="02020603050405020304" pitchFamily="18" charset="0"/>
                          <a:cs typeface="Times New Roman" panose="02020603050405020304" pitchFamily="18" charset="0"/>
                        </a:rPr>
                        <a:t>rotary</a:t>
                      </a:r>
                    </a:p>
                  </a:txBody>
                  <a:tcPr/>
                </a:tc>
                <a:tc>
                  <a:txBody>
                    <a:bodyPr/>
                    <a:lstStyle/>
                    <a:p>
                      <a:r>
                        <a:rPr lang="en-CA" sz="1200" dirty="0">
                          <a:latin typeface="Times New Roman" panose="02020603050405020304" pitchFamily="18" charset="0"/>
                          <a:cs typeface="Times New Roman" panose="02020603050405020304" pitchFamily="18" charset="0"/>
                        </a:rPr>
                        <a:t>0.172</a:t>
                      </a:r>
                    </a:p>
                  </a:txBody>
                  <a:tcPr/>
                </a:tc>
                <a:tc>
                  <a:txBody>
                    <a:bodyPr/>
                    <a:lstStyle/>
                    <a:p>
                      <a:r>
                        <a:rPr lang="en-CA" sz="1200" dirty="0">
                          <a:latin typeface="Times New Roman" panose="02020603050405020304" pitchFamily="18" charset="0"/>
                          <a:cs typeface="Times New Roman" panose="02020603050405020304" pitchFamily="18" charset="0"/>
                        </a:rPr>
                        <a:t>0.118</a:t>
                      </a:r>
                    </a:p>
                  </a:txBody>
                  <a:tcPr/>
                </a:tc>
                <a:tc>
                  <a:txBody>
                    <a:bodyPr/>
                    <a:lstStyle/>
                    <a:p>
                      <a:r>
                        <a:rPr lang="en-CA" sz="1200" dirty="0">
                          <a:latin typeface="Times New Roman" panose="02020603050405020304" pitchFamily="18" charset="0"/>
                          <a:cs typeface="Times New Roman" panose="02020603050405020304" pitchFamily="18" charset="0"/>
                        </a:rPr>
                        <a:t>0.237</a:t>
                      </a:r>
                    </a:p>
                  </a:txBody>
                  <a:tcPr/>
                </a:tc>
                <a:tc>
                  <a:txBody>
                    <a:bodyPr/>
                    <a:lstStyle/>
                    <a:p>
                      <a:r>
                        <a:rPr lang="en-CA" sz="1200" dirty="0">
                          <a:latin typeface="Times New Roman" panose="02020603050405020304" pitchFamily="18" charset="0"/>
                          <a:cs typeface="Times New Roman" panose="02020603050405020304" pitchFamily="18" charset="0"/>
                        </a:rPr>
                        <a:t>0.226</a:t>
                      </a:r>
                    </a:p>
                  </a:txBody>
                  <a:tcPr/>
                </a:tc>
                <a:tc>
                  <a:txBody>
                    <a:bodyPr/>
                    <a:lstStyle/>
                    <a:p>
                      <a:r>
                        <a:rPr lang="en-CA" sz="1200" dirty="0">
                          <a:latin typeface="Times New Roman" panose="02020603050405020304" pitchFamily="18" charset="0"/>
                          <a:cs typeface="Times New Roman" panose="02020603050405020304" pitchFamily="18" charset="0"/>
                        </a:rPr>
                        <a:t>4.793</a:t>
                      </a:r>
                    </a:p>
                  </a:txBody>
                  <a:tcPr/>
                </a:tc>
                <a:tc>
                  <a:txBody>
                    <a:bodyPr/>
                    <a:lstStyle/>
                    <a:p>
                      <a:r>
                        <a:rPr lang="en-CA" sz="1200" dirty="0">
                          <a:latin typeface="Times New Roman" panose="02020603050405020304" pitchFamily="18" charset="0"/>
                          <a:cs typeface="Times New Roman" panose="02020603050405020304" pitchFamily="18" charset="0"/>
                        </a:rPr>
                        <a:t>0.097</a:t>
                      </a:r>
                    </a:p>
                  </a:txBody>
                  <a:tcPr/>
                </a:tc>
                <a:extLst>
                  <a:ext uri="{0D108BD9-81ED-4DB2-BD59-A6C34878D82A}">
                    <a16:rowId xmlns:a16="http://schemas.microsoft.com/office/drawing/2014/main" val="323334817"/>
                  </a:ext>
                </a:extLst>
              </a:tr>
            </a:tbl>
          </a:graphicData>
        </a:graphic>
      </p:graphicFrame>
      <p:sp>
        <p:nvSpPr>
          <p:cNvPr id="9" name="TextBox 8">
            <a:extLst>
              <a:ext uri="{FF2B5EF4-FFF2-40B4-BE49-F238E27FC236}">
                <a16:creationId xmlns:a16="http://schemas.microsoft.com/office/drawing/2014/main" id="{587C98AC-1DE2-4AEB-80DF-04BF03543354}"/>
              </a:ext>
            </a:extLst>
          </p:cNvPr>
          <p:cNvSpPr txBox="1"/>
          <p:nvPr/>
        </p:nvSpPr>
        <p:spPr>
          <a:xfrm>
            <a:off x="348659" y="3105834"/>
            <a:ext cx="5028684" cy="646331"/>
          </a:xfrm>
          <a:prstGeom prst="rect">
            <a:avLst/>
          </a:prstGeom>
          <a:noFill/>
        </p:spPr>
        <p:txBody>
          <a:bodyPr wrap="square" rtlCol="0">
            <a:spAutoFit/>
          </a:bodyPr>
          <a:lstStyle/>
          <a:p>
            <a:r>
              <a:rPr lang="en-CA" b="1" dirty="0">
                <a:latin typeface="Times New Roman" panose="02020603050405020304" pitchFamily="18" charset="0"/>
                <a:cs typeface="Times New Roman" panose="02020603050405020304" pitchFamily="18" charset="0"/>
              </a:rPr>
              <a:t>Chi-Square Values for each Type of Car Sold by Number of Cylinders</a:t>
            </a:r>
          </a:p>
        </p:txBody>
      </p:sp>
      <p:graphicFrame>
        <p:nvGraphicFramePr>
          <p:cNvPr id="14" name="Table 8">
            <a:extLst>
              <a:ext uri="{FF2B5EF4-FFF2-40B4-BE49-F238E27FC236}">
                <a16:creationId xmlns:a16="http://schemas.microsoft.com/office/drawing/2014/main" id="{C139E79E-1A7C-4714-8FAC-316C4AD3ADF5}"/>
              </a:ext>
            </a:extLst>
          </p:cNvPr>
          <p:cNvGraphicFramePr>
            <a:graphicFrameLocks noGrp="1"/>
          </p:cNvGraphicFramePr>
          <p:nvPr>
            <p:extLst>
              <p:ext uri="{D42A27DB-BD31-4B8C-83A1-F6EECF244321}">
                <p14:modId xmlns:p14="http://schemas.microsoft.com/office/powerpoint/2010/main" val="2748156806"/>
              </p:ext>
            </p:extLst>
          </p:nvPr>
        </p:nvGraphicFramePr>
        <p:xfrm>
          <a:off x="5771159" y="3796094"/>
          <a:ext cx="6217639" cy="2969646"/>
        </p:xfrm>
        <a:graphic>
          <a:graphicData uri="http://schemas.openxmlformats.org/drawingml/2006/table">
            <a:tbl>
              <a:tblPr firstRow="1" bandRow="1">
                <a:tableStyleId>{5C22544A-7EE6-4342-B048-85BDC9FD1C3A}</a:tableStyleId>
              </a:tblPr>
              <a:tblGrid>
                <a:gridCol w="763399">
                  <a:extLst>
                    <a:ext uri="{9D8B030D-6E8A-4147-A177-3AD203B41FA5}">
                      <a16:colId xmlns:a16="http://schemas.microsoft.com/office/drawing/2014/main" val="712464445"/>
                    </a:ext>
                  </a:extLst>
                </a:gridCol>
                <a:gridCol w="1013070">
                  <a:extLst>
                    <a:ext uri="{9D8B030D-6E8A-4147-A177-3AD203B41FA5}">
                      <a16:colId xmlns:a16="http://schemas.microsoft.com/office/drawing/2014/main" val="938744286"/>
                    </a:ext>
                  </a:extLst>
                </a:gridCol>
                <a:gridCol w="888234">
                  <a:extLst>
                    <a:ext uri="{9D8B030D-6E8A-4147-A177-3AD203B41FA5}">
                      <a16:colId xmlns:a16="http://schemas.microsoft.com/office/drawing/2014/main" val="2183413790"/>
                    </a:ext>
                  </a:extLst>
                </a:gridCol>
                <a:gridCol w="888234">
                  <a:extLst>
                    <a:ext uri="{9D8B030D-6E8A-4147-A177-3AD203B41FA5}">
                      <a16:colId xmlns:a16="http://schemas.microsoft.com/office/drawing/2014/main" val="2962786438"/>
                    </a:ext>
                  </a:extLst>
                </a:gridCol>
                <a:gridCol w="888234">
                  <a:extLst>
                    <a:ext uri="{9D8B030D-6E8A-4147-A177-3AD203B41FA5}">
                      <a16:colId xmlns:a16="http://schemas.microsoft.com/office/drawing/2014/main" val="117763147"/>
                    </a:ext>
                  </a:extLst>
                </a:gridCol>
                <a:gridCol w="888234">
                  <a:extLst>
                    <a:ext uri="{9D8B030D-6E8A-4147-A177-3AD203B41FA5}">
                      <a16:colId xmlns:a16="http://schemas.microsoft.com/office/drawing/2014/main" val="2991248044"/>
                    </a:ext>
                  </a:extLst>
                </a:gridCol>
                <a:gridCol w="888234">
                  <a:extLst>
                    <a:ext uri="{9D8B030D-6E8A-4147-A177-3AD203B41FA5}">
                      <a16:colId xmlns:a16="http://schemas.microsoft.com/office/drawing/2014/main" val="648641866"/>
                    </a:ext>
                  </a:extLst>
                </a:gridCol>
              </a:tblGrid>
              <a:tr h="594313">
                <a:tc>
                  <a:txBody>
                    <a:bodyPr/>
                    <a:lstStyle/>
                    <a:p>
                      <a:r>
                        <a:rPr lang="en-CA" sz="1050" dirty="0">
                          <a:latin typeface="Times New Roman" panose="02020603050405020304" pitchFamily="18" charset="0"/>
                          <a:cs typeface="Times New Roman" panose="02020603050405020304" pitchFamily="18" charset="0"/>
                        </a:rPr>
                        <a:t>Number of Cylinder</a:t>
                      </a:r>
                    </a:p>
                  </a:txBody>
                  <a:tcPr/>
                </a:tc>
                <a:tc>
                  <a:txBody>
                    <a:bodyPr/>
                    <a:lstStyle/>
                    <a:p>
                      <a:r>
                        <a:rPr lang="en-CA" sz="1050" dirty="0">
                          <a:latin typeface="Times New Roman" panose="02020603050405020304" pitchFamily="18" charset="0"/>
                          <a:cs typeface="Times New Roman" panose="02020603050405020304" pitchFamily="18" charset="0"/>
                        </a:rPr>
                        <a:t>Compact </a:t>
                      </a:r>
                    </a:p>
                  </a:txBody>
                  <a:tcPr/>
                </a:tc>
                <a:tc>
                  <a:txBody>
                    <a:bodyPr/>
                    <a:lstStyle/>
                    <a:p>
                      <a:r>
                        <a:rPr lang="en-CA" sz="1050" dirty="0">
                          <a:latin typeface="Times New Roman" panose="02020603050405020304" pitchFamily="18" charset="0"/>
                          <a:cs typeface="Times New Roman" panose="02020603050405020304" pitchFamily="18" charset="0"/>
                        </a:rPr>
                        <a:t>Large</a:t>
                      </a:r>
                    </a:p>
                  </a:txBody>
                  <a:tcPr/>
                </a:tc>
                <a:tc>
                  <a:txBody>
                    <a:bodyPr/>
                    <a:lstStyle/>
                    <a:p>
                      <a:r>
                        <a:rPr lang="en-CA" sz="1050" dirty="0">
                          <a:latin typeface="Times New Roman" panose="02020603050405020304" pitchFamily="18" charset="0"/>
                          <a:cs typeface="Times New Roman" panose="02020603050405020304" pitchFamily="18" charset="0"/>
                        </a:rPr>
                        <a:t>Midsize</a:t>
                      </a:r>
                    </a:p>
                  </a:txBody>
                  <a:tcPr/>
                </a:tc>
                <a:tc>
                  <a:txBody>
                    <a:bodyPr/>
                    <a:lstStyle/>
                    <a:p>
                      <a:r>
                        <a:rPr lang="en-CA" sz="1050" dirty="0">
                          <a:latin typeface="Times New Roman" panose="02020603050405020304" pitchFamily="18" charset="0"/>
                          <a:cs typeface="Times New Roman" panose="02020603050405020304" pitchFamily="18" charset="0"/>
                        </a:rPr>
                        <a:t>Small</a:t>
                      </a:r>
                    </a:p>
                  </a:txBody>
                  <a:tcPr/>
                </a:tc>
                <a:tc>
                  <a:txBody>
                    <a:bodyPr/>
                    <a:lstStyle/>
                    <a:p>
                      <a:r>
                        <a:rPr lang="en-CA" sz="1050" dirty="0">
                          <a:latin typeface="Times New Roman" panose="02020603050405020304" pitchFamily="18" charset="0"/>
                          <a:cs typeface="Times New Roman" panose="02020603050405020304" pitchFamily="18" charset="0"/>
                        </a:rPr>
                        <a:t>Sporty</a:t>
                      </a:r>
                    </a:p>
                  </a:txBody>
                  <a:tcPr/>
                </a:tc>
                <a:tc>
                  <a:txBody>
                    <a:bodyPr/>
                    <a:lstStyle/>
                    <a:p>
                      <a:r>
                        <a:rPr lang="en-CA" sz="1050" dirty="0">
                          <a:latin typeface="Times New Roman" panose="02020603050405020304" pitchFamily="18" charset="0"/>
                          <a:cs typeface="Times New Roman" panose="02020603050405020304" pitchFamily="18" charset="0"/>
                        </a:rPr>
                        <a:t>Van</a:t>
                      </a:r>
                    </a:p>
                  </a:txBody>
                  <a:tcPr/>
                </a:tc>
                <a:extLst>
                  <a:ext uri="{0D108BD9-81ED-4DB2-BD59-A6C34878D82A}">
                    <a16:rowId xmlns:a16="http://schemas.microsoft.com/office/drawing/2014/main" val="2782269512"/>
                  </a:ext>
                </a:extLst>
              </a:tr>
              <a:tr h="356588">
                <a:tc>
                  <a:txBody>
                    <a:bodyPr/>
                    <a:lstStyle/>
                    <a:p>
                      <a:r>
                        <a:rPr lang="en-CA" sz="1200" dirty="0">
                          <a:latin typeface="Times New Roman" panose="02020603050405020304" pitchFamily="18" charset="0"/>
                          <a:cs typeface="Times New Roman" panose="02020603050405020304" pitchFamily="18" charset="0"/>
                        </a:rPr>
                        <a:t>3</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3</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60702931"/>
                  </a:ext>
                </a:extLst>
              </a:tr>
              <a:tr h="403749">
                <a:tc>
                  <a:txBody>
                    <a:bodyPr/>
                    <a:lstStyle/>
                    <a:p>
                      <a:r>
                        <a:rPr lang="en-CA" sz="1200" dirty="0">
                          <a:latin typeface="Times New Roman" panose="02020603050405020304" pitchFamily="18" charset="0"/>
                          <a:cs typeface="Times New Roman" panose="02020603050405020304" pitchFamily="18" charset="0"/>
                        </a:rPr>
                        <a:t>4</a:t>
                      </a:r>
                    </a:p>
                  </a:txBody>
                  <a:tcPr/>
                </a:tc>
                <a:tc>
                  <a:txBody>
                    <a:bodyPr/>
                    <a:lstStyle/>
                    <a:p>
                      <a:r>
                        <a:rPr lang="en-CA" sz="1200" dirty="0">
                          <a:latin typeface="Times New Roman" panose="02020603050405020304" pitchFamily="18" charset="0"/>
                          <a:cs typeface="Times New Roman" panose="02020603050405020304" pitchFamily="18" charset="0"/>
                        </a:rPr>
                        <a:t>15</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7</a:t>
                      </a:r>
                    </a:p>
                  </a:txBody>
                  <a:tcPr/>
                </a:tc>
                <a:tc>
                  <a:txBody>
                    <a:bodyPr/>
                    <a:lstStyle/>
                    <a:p>
                      <a:r>
                        <a:rPr lang="en-CA" sz="1200" dirty="0">
                          <a:latin typeface="Times New Roman" panose="02020603050405020304" pitchFamily="18" charset="0"/>
                          <a:cs typeface="Times New Roman" panose="02020603050405020304" pitchFamily="18" charset="0"/>
                        </a:rPr>
                        <a:t>18</a:t>
                      </a:r>
                    </a:p>
                  </a:txBody>
                  <a:tcPr/>
                </a:tc>
                <a:tc>
                  <a:txBody>
                    <a:bodyPr/>
                    <a:lstStyle/>
                    <a:p>
                      <a:r>
                        <a:rPr lang="en-CA" sz="1200" dirty="0">
                          <a:latin typeface="Times New Roman" panose="02020603050405020304" pitchFamily="18" charset="0"/>
                          <a:cs typeface="Times New Roman" panose="02020603050405020304" pitchFamily="18" charset="0"/>
                        </a:rPr>
                        <a:t>8</a:t>
                      </a:r>
                    </a:p>
                  </a:txBody>
                  <a:tcPr/>
                </a:tc>
                <a:tc>
                  <a:txBody>
                    <a:bodyPr/>
                    <a:lstStyle/>
                    <a:p>
                      <a:r>
                        <a:rPr lang="en-CA" sz="1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256146665"/>
                  </a:ext>
                </a:extLst>
              </a:tr>
              <a:tr h="403749">
                <a:tc>
                  <a:txBody>
                    <a:bodyPr/>
                    <a:lstStyle/>
                    <a:p>
                      <a:r>
                        <a:rPr lang="en-CA" sz="1200" dirty="0">
                          <a:latin typeface="Times New Roman" panose="02020603050405020304" pitchFamily="18" charset="0"/>
                          <a:cs typeface="Times New Roman" panose="02020603050405020304" pitchFamily="18" charset="0"/>
                        </a:rPr>
                        <a:t>5</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1</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879444361"/>
                  </a:ext>
                </a:extLst>
              </a:tr>
              <a:tr h="403749">
                <a:tc>
                  <a:txBody>
                    <a:bodyPr/>
                    <a:lstStyle/>
                    <a:p>
                      <a:r>
                        <a:rPr lang="en-CA" sz="1200" dirty="0">
                          <a:latin typeface="Times New Roman" panose="02020603050405020304" pitchFamily="18" charset="0"/>
                          <a:cs typeface="Times New Roman" panose="02020603050405020304" pitchFamily="18" charset="0"/>
                        </a:rPr>
                        <a:t>6</a:t>
                      </a:r>
                    </a:p>
                  </a:txBody>
                  <a:tcPr/>
                </a:tc>
                <a:tc>
                  <a:txBody>
                    <a:bodyPr/>
                    <a:lstStyle/>
                    <a:p>
                      <a:r>
                        <a:rPr lang="en-CA" sz="1200" dirty="0">
                          <a:latin typeface="Times New Roman" panose="02020603050405020304" pitchFamily="18" charset="0"/>
                          <a:cs typeface="Times New Roman" panose="02020603050405020304" pitchFamily="18" charset="0"/>
                        </a:rPr>
                        <a:t>1</a:t>
                      </a:r>
                    </a:p>
                  </a:txBody>
                  <a:tcPr/>
                </a:tc>
                <a:tc>
                  <a:txBody>
                    <a:bodyPr/>
                    <a:lstStyle/>
                    <a:p>
                      <a:r>
                        <a:rPr lang="en-CA" sz="1200" dirty="0">
                          <a:latin typeface="Times New Roman" panose="02020603050405020304" pitchFamily="18" charset="0"/>
                          <a:cs typeface="Times New Roman" panose="02020603050405020304" pitchFamily="18" charset="0"/>
                        </a:rPr>
                        <a:t>7</a:t>
                      </a:r>
                    </a:p>
                  </a:txBody>
                  <a:tcPr/>
                </a:tc>
                <a:tc>
                  <a:txBody>
                    <a:bodyPr/>
                    <a:lstStyle/>
                    <a:p>
                      <a:r>
                        <a:rPr lang="en-CA" sz="1200" dirty="0">
                          <a:latin typeface="Times New Roman" panose="02020603050405020304" pitchFamily="18" charset="0"/>
                          <a:cs typeface="Times New Roman" panose="02020603050405020304" pitchFamily="18" charset="0"/>
                        </a:rPr>
                        <a:t>12</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4</a:t>
                      </a:r>
                    </a:p>
                  </a:txBody>
                  <a:tcPr/>
                </a:tc>
                <a:tc>
                  <a:txBody>
                    <a:bodyPr/>
                    <a:lstStyle/>
                    <a:p>
                      <a:r>
                        <a:rPr lang="en-CA" sz="12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374265610"/>
                  </a:ext>
                </a:extLst>
              </a:tr>
              <a:tr h="403749">
                <a:tc>
                  <a:txBody>
                    <a:bodyPr/>
                    <a:lstStyle/>
                    <a:p>
                      <a:r>
                        <a:rPr lang="en-CA" sz="1200" dirty="0">
                          <a:latin typeface="Times New Roman" panose="02020603050405020304" pitchFamily="18" charset="0"/>
                          <a:cs typeface="Times New Roman" panose="02020603050405020304" pitchFamily="18" charset="0"/>
                        </a:rPr>
                        <a:t>8</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4</a:t>
                      </a:r>
                    </a:p>
                  </a:txBody>
                  <a:tcPr/>
                </a:tc>
                <a:tc>
                  <a:txBody>
                    <a:bodyPr/>
                    <a:lstStyle/>
                    <a:p>
                      <a:r>
                        <a:rPr lang="en-CA" sz="1200" dirty="0">
                          <a:latin typeface="Times New Roman" panose="02020603050405020304" pitchFamily="18" charset="0"/>
                          <a:cs typeface="Times New Roman" panose="02020603050405020304" pitchFamily="18" charset="0"/>
                        </a:rPr>
                        <a:t>2</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1</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323166181"/>
                  </a:ext>
                </a:extLst>
              </a:tr>
              <a:tr h="403749">
                <a:tc>
                  <a:txBody>
                    <a:bodyPr/>
                    <a:lstStyle/>
                    <a:p>
                      <a:r>
                        <a:rPr lang="en-CA" sz="1200" dirty="0">
                          <a:latin typeface="Times New Roman" panose="02020603050405020304" pitchFamily="18" charset="0"/>
                          <a:cs typeface="Times New Roman" panose="02020603050405020304" pitchFamily="18" charset="0"/>
                        </a:rPr>
                        <a:t>rotary</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tc>
                  <a:txBody>
                    <a:bodyPr/>
                    <a:lstStyle/>
                    <a:p>
                      <a:r>
                        <a:rPr lang="en-CA" sz="1200" dirty="0">
                          <a:latin typeface="Times New Roman" panose="02020603050405020304" pitchFamily="18" charset="0"/>
                          <a:cs typeface="Times New Roman" panose="02020603050405020304" pitchFamily="18" charset="0"/>
                        </a:rPr>
                        <a:t>1</a:t>
                      </a:r>
                    </a:p>
                  </a:txBody>
                  <a:tcPr/>
                </a:tc>
                <a:tc>
                  <a:txBody>
                    <a:bodyPr/>
                    <a:lstStyle/>
                    <a:p>
                      <a:r>
                        <a:rPr lang="en-CA"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23334817"/>
                  </a:ext>
                </a:extLst>
              </a:tr>
            </a:tbl>
          </a:graphicData>
        </a:graphic>
      </p:graphicFrame>
      <p:sp>
        <p:nvSpPr>
          <p:cNvPr id="16" name="TextBox 15">
            <a:extLst>
              <a:ext uri="{FF2B5EF4-FFF2-40B4-BE49-F238E27FC236}">
                <a16:creationId xmlns:a16="http://schemas.microsoft.com/office/drawing/2014/main" id="{87B6BA2B-C27A-4A12-98BF-DAF40C9417D9}"/>
              </a:ext>
            </a:extLst>
          </p:cNvPr>
          <p:cNvSpPr txBox="1"/>
          <p:nvPr/>
        </p:nvSpPr>
        <p:spPr>
          <a:xfrm>
            <a:off x="5771159" y="3124519"/>
            <a:ext cx="6094602" cy="646331"/>
          </a:xfrm>
          <a:prstGeom prst="rect">
            <a:avLst/>
          </a:prstGeom>
          <a:noFill/>
        </p:spPr>
        <p:txBody>
          <a:bodyPr wrap="square">
            <a:spAutoFit/>
          </a:bodyPr>
          <a:lstStyle/>
          <a:p>
            <a:r>
              <a:rPr lang="en-CA" b="1" dirty="0">
                <a:latin typeface="Times New Roman" panose="02020603050405020304" pitchFamily="18" charset="0"/>
                <a:cs typeface="Times New Roman" panose="02020603050405020304" pitchFamily="18" charset="0"/>
              </a:rPr>
              <a:t>Count  Values for each Type of Car Sold by Number of Cylinders</a:t>
            </a:r>
          </a:p>
        </p:txBody>
      </p:sp>
    </p:spTree>
    <p:extLst>
      <p:ext uri="{BB962C8B-B14F-4D97-AF65-F5344CB8AC3E}">
        <p14:creationId xmlns:p14="http://schemas.microsoft.com/office/powerpoint/2010/main" val="68360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A3B95C-877A-44DC-BFCE-1DC033596C02}"/>
              </a:ext>
            </a:extLst>
          </p:cNvPr>
          <p:cNvSpPr txBox="1"/>
          <p:nvPr/>
        </p:nvSpPr>
        <p:spPr>
          <a:xfrm>
            <a:off x="2533475" y="192947"/>
            <a:ext cx="6463308"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What Other Two Combinations would you test?</a:t>
            </a:r>
          </a:p>
        </p:txBody>
      </p:sp>
      <p:sp>
        <p:nvSpPr>
          <p:cNvPr id="5" name="TextBox 4">
            <a:extLst>
              <a:ext uri="{FF2B5EF4-FFF2-40B4-BE49-F238E27FC236}">
                <a16:creationId xmlns:a16="http://schemas.microsoft.com/office/drawing/2014/main" id="{5D18D38B-BBA1-44D3-8503-1941B33116F2}"/>
              </a:ext>
            </a:extLst>
          </p:cNvPr>
          <p:cNvSpPr txBox="1"/>
          <p:nvPr/>
        </p:nvSpPr>
        <p:spPr>
          <a:xfrm>
            <a:off x="211822" y="1260515"/>
            <a:ext cx="4326622" cy="4524315"/>
          </a:xfrm>
          <a:prstGeom prst="rect">
            <a:avLst/>
          </a:prstGeom>
          <a:noFill/>
        </p:spPr>
        <p:txBody>
          <a:bodyPr wrap="square">
            <a:spAutoFit/>
          </a:bodyPr>
          <a:lstStyle/>
          <a:p>
            <a:r>
              <a:rPr lang="en-CA" b="1" i="0" u="none" strike="noStrike" baseline="0" dirty="0">
                <a:solidFill>
                  <a:srgbClr val="000000"/>
                </a:solidFill>
                <a:latin typeface="Times New Roman" panose="02020603050405020304" pitchFamily="18" charset="0"/>
              </a:rPr>
              <a:t>Enhanced Solution </a:t>
            </a:r>
            <a:endParaRPr lang="en-CA"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The warning message found in the solution that has been done in R implementation  is due to the small cell values in the contingency table. To avoid such warning, we combine the various columns of </a:t>
            </a:r>
            <a:r>
              <a:rPr lang="en-US" b="0" i="0" u="none" strike="noStrike" baseline="0" dirty="0" err="1">
                <a:solidFill>
                  <a:srgbClr val="000000"/>
                </a:solidFill>
                <a:latin typeface="Times New Roman" panose="02020603050405020304" pitchFamily="18" charset="0"/>
              </a:rPr>
              <a:t>tbl</a:t>
            </a:r>
            <a:r>
              <a:rPr lang="en-US" b="0" i="0" u="none" strike="noStrike" baseline="0" dirty="0">
                <a:solidFill>
                  <a:srgbClr val="000000"/>
                </a:solidFill>
                <a:latin typeface="Times New Roman" panose="02020603050405020304" pitchFamily="18" charset="0"/>
              </a:rPr>
              <a:t> table created , and save it in a new table named </a:t>
            </a:r>
            <a:r>
              <a:rPr lang="en-US" b="0" i="0" u="none" strike="noStrike" baseline="0" dirty="0" err="1">
                <a:solidFill>
                  <a:srgbClr val="000000"/>
                </a:solidFill>
                <a:latin typeface="Times New Roman" panose="02020603050405020304" pitchFamily="18" charset="0"/>
              </a:rPr>
              <a:t>ctbl</a:t>
            </a:r>
            <a:r>
              <a:rPr lang="en-US" b="0" i="0" u="none" strike="noStrike" baseline="0" dirty="0">
                <a:solidFill>
                  <a:srgbClr val="000000"/>
                </a:solidFill>
                <a:latin typeface="Times New Roman" panose="02020603050405020304" pitchFamily="18" charset="0"/>
              </a:rPr>
              <a:t>. Then we apply the </a:t>
            </a:r>
            <a:r>
              <a:rPr lang="en-US" b="0" i="0" u="none" strike="noStrike" baseline="0" dirty="0" err="1">
                <a:solidFill>
                  <a:srgbClr val="000000"/>
                </a:solidFill>
                <a:latin typeface="Times New Roman" panose="02020603050405020304" pitchFamily="18" charset="0"/>
              </a:rPr>
              <a:t>chisq.test</a:t>
            </a:r>
            <a:r>
              <a:rPr lang="en-US" b="0" i="0" u="none" strike="noStrike" baseline="0" dirty="0">
                <a:solidFill>
                  <a:srgbClr val="000000"/>
                </a:solidFill>
                <a:latin typeface="Times New Roman" panose="02020603050405020304" pitchFamily="18" charset="0"/>
              </a:rPr>
              <a:t> function against </a:t>
            </a:r>
            <a:r>
              <a:rPr lang="en-US" b="0" i="0" u="none" strike="noStrike" baseline="0" dirty="0" err="1">
                <a:solidFill>
                  <a:srgbClr val="000000"/>
                </a:solidFill>
                <a:latin typeface="Times New Roman" panose="02020603050405020304" pitchFamily="18" charset="0"/>
              </a:rPr>
              <a:t>ctbl</a:t>
            </a:r>
            <a:r>
              <a:rPr lang="en-US" b="0" i="0" u="none" strike="noStrike" baseline="0" dirty="0">
                <a:solidFill>
                  <a:srgbClr val="000000"/>
                </a:solidFill>
                <a:latin typeface="Times New Roman" panose="02020603050405020304" pitchFamily="18" charset="0"/>
              </a:rPr>
              <a:t> instead. </a:t>
            </a:r>
          </a:p>
          <a:p>
            <a:endParaRPr lang="en-CA" dirty="0">
              <a:solidFill>
                <a:srgbClr val="000000"/>
              </a:solidFill>
              <a:latin typeface="Times New Roman" panose="02020603050405020304" pitchFamily="18" charset="0"/>
            </a:endParaRPr>
          </a:p>
          <a:p>
            <a:r>
              <a:rPr lang="en-CA" dirty="0">
                <a:solidFill>
                  <a:srgbClr val="000000"/>
                </a:solidFill>
                <a:latin typeface="Times New Roman" panose="02020603050405020304" pitchFamily="18" charset="0"/>
              </a:rPr>
              <a:t>Various Combinations should be attempted until warning message is gone by combining columns of contingency table.  Attempted are three combinations, however further exploration needs to be done to find the best combination.</a:t>
            </a:r>
            <a:endParaRPr lang="en-US"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BBBB5D56-3520-4249-88A0-8F3CF8EAEC91}"/>
              </a:ext>
            </a:extLst>
          </p:cNvPr>
          <p:cNvSpPr txBox="1"/>
          <p:nvPr/>
        </p:nvSpPr>
        <p:spPr>
          <a:xfrm>
            <a:off x="4876101" y="1075850"/>
            <a:ext cx="6885264" cy="5262979"/>
          </a:xfrm>
          <a:prstGeom prst="rect">
            <a:avLst/>
          </a:prstGeom>
          <a:noFill/>
        </p:spPr>
        <p:txBody>
          <a:bodyPr wrap="square">
            <a:spAutoFit/>
          </a:bodyPr>
          <a:lstStyle/>
          <a:p>
            <a:r>
              <a:rPr lang="en-CA" sz="1200" dirty="0">
                <a:latin typeface="Times New Roman" panose="02020603050405020304" pitchFamily="18" charset="0"/>
                <a:cs typeface="Times New Roman" panose="02020603050405020304" pitchFamily="18" charset="0"/>
              </a:rPr>
              <a:t>#Create Table </a:t>
            </a:r>
          </a:p>
          <a:p>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 = table(carsdatabase_1_$Cylinders, carsdatabase_1_$Type) </a:t>
            </a:r>
          </a:p>
          <a:p>
            <a:r>
              <a:rPr lang="en-CA" sz="1200" dirty="0">
                <a:latin typeface="Times New Roman" panose="02020603050405020304" pitchFamily="18" charset="0"/>
                <a:cs typeface="Times New Roman" panose="02020603050405020304" pitchFamily="18" charset="0"/>
              </a:rPr>
              <a:t># the contingency table</a:t>
            </a:r>
          </a:p>
          <a:p>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 </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#New Table</a:t>
            </a:r>
          </a:p>
          <a:p>
            <a:r>
              <a:rPr lang="en-CA" sz="1200" dirty="0" err="1">
                <a:latin typeface="Times New Roman" panose="02020603050405020304" pitchFamily="18" charset="0"/>
                <a:cs typeface="Times New Roman" panose="02020603050405020304" pitchFamily="18" charset="0"/>
              </a:rPr>
              <a:t>ctbl</a:t>
            </a:r>
            <a:r>
              <a:rPr lang="en-CA" sz="1200" dirty="0">
                <a:latin typeface="Times New Roman" panose="02020603050405020304" pitchFamily="18" charset="0"/>
                <a:cs typeface="Times New Roman" panose="02020603050405020304" pitchFamily="18" charset="0"/>
              </a:rPr>
              <a:t> = </a:t>
            </a:r>
            <a:r>
              <a:rPr lang="en-CA" sz="1200" dirty="0" err="1">
                <a:latin typeface="Times New Roman" panose="02020603050405020304" pitchFamily="18" charset="0"/>
                <a:cs typeface="Times New Roman" panose="02020603050405020304" pitchFamily="18" charset="0"/>
              </a:rPr>
              <a:t>cbind</a:t>
            </a:r>
            <a:r>
              <a:rPr lang="en-CA" sz="1200" dirty="0">
                <a:latin typeface="Times New Roman" panose="02020603050405020304" pitchFamily="18" charset="0"/>
                <a:cs typeface="Times New Roman" panose="02020603050405020304" pitchFamily="18" charset="0"/>
              </a:rPr>
              <a:t>(</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[,"Compact"],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[,"Large"] +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[,"Midsize"]+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[,"Small"]+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[,"Sporty"]+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[,"Van"])</a:t>
            </a:r>
          </a:p>
          <a:p>
            <a:r>
              <a:rPr lang="en-CA" sz="1200" dirty="0" err="1">
                <a:latin typeface="Times New Roman" panose="02020603050405020304" pitchFamily="18" charset="0"/>
                <a:cs typeface="Times New Roman" panose="02020603050405020304" pitchFamily="18" charset="0"/>
              </a:rPr>
              <a:t>ctbl</a:t>
            </a:r>
            <a:endParaRPr lang="en-CA" sz="1200" dirty="0">
              <a:latin typeface="Times New Roman" panose="02020603050405020304" pitchFamily="18" charset="0"/>
              <a:cs typeface="Times New Roman" panose="02020603050405020304" pitchFamily="18" charset="0"/>
            </a:endParaRP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#Chi-squared New Table</a:t>
            </a:r>
          </a:p>
          <a:p>
            <a:r>
              <a:rPr lang="en-CA" sz="1200" dirty="0" err="1">
                <a:latin typeface="Times New Roman" panose="02020603050405020304" pitchFamily="18" charset="0"/>
                <a:cs typeface="Times New Roman" panose="02020603050405020304" pitchFamily="18" charset="0"/>
              </a:rPr>
              <a:t>chisq.test</a:t>
            </a:r>
            <a:r>
              <a:rPr lang="en-CA" sz="1200" dirty="0">
                <a:latin typeface="Times New Roman" panose="02020603050405020304" pitchFamily="18" charset="0"/>
                <a:cs typeface="Times New Roman" panose="02020603050405020304" pitchFamily="18" charset="0"/>
              </a:rPr>
              <a:t>(</a:t>
            </a:r>
            <a:r>
              <a:rPr lang="en-CA" sz="1200" dirty="0" err="1">
                <a:latin typeface="Times New Roman" panose="02020603050405020304" pitchFamily="18" charset="0"/>
                <a:cs typeface="Times New Roman" panose="02020603050405020304" pitchFamily="18" charset="0"/>
              </a:rPr>
              <a:t>ctbl</a:t>
            </a:r>
            <a:r>
              <a:rPr lang="en-CA" sz="1200" dirty="0">
                <a:latin typeface="Times New Roman" panose="02020603050405020304" pitchFamily="18" charset="0"/>
                <a:cs typeface="Times New Roman" panose="02020603050405020304" pitchFamily="18" charset="0"/>
              </a:rPr>
              <a:t>)</a:t>
            </a:r>
          </a:p>
          <a:p>
            <a:endParaRPr lang="en-CA" sz="1200" dirty="0">
              <a:latin typeface="Times New Roman" panose="02020603050405020304" pitchFamily="18" charset="0"/>
              <a:cs typeface="Times New Roman" panose="02020603050405020304" pitchFamily="18" charset="0"/>
            </a:endParaRP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#New Table 1</a:t>
            </a:r>
          </a:p>
          <a:p>
            <a:r>
              <a:rPr lang="en-CA" sz="1200" dirty="0">
                <a:latin typeface="Times New Roman" panose="02020603050405020304" pitchFamily="18" charset="0"/>
                <a:cs typeface="Times New Roman" panose="02020603050405020304" pitchFamily="18" charset="0"/>
              </a:rPr>
              <a:t>ctbl1 = </a:t>
            </a:r>
            <a:r>
              <a:rPr lang="en-CA" sz="1200" dirty="0" err="1">
                <a:latin typeface="Times New Roman" panose="02020603050405020304" pitchFamily="18" charset="0"/>
                <a:cs typeface="Times New Roman" panose="02020603050405020304" pitchFamily="18" charset="0"/>
              </a:rPr>
              <a:t>cbind</a:t>
            </a:r>
            <a:r>
              <a:rPr lang="en-CA" sz="1200" dirty="0">
                <a:latin typeface="Times New Roman" panose="02020603050405020304" pitchFamily="18" charset="0"/>
                <a:cs typeface="Times New Roman" panose="02020603050405020304" pitchFamily="18" charset="0"/>
              </a:rPr>
              <a:t>(</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[,"Compact"]+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[,"Midsize"]+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[,"Small"],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[,"Large"] +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[,"Sporty"]+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[,"Van"])</a:t>
            </a:r>
          </a:p>
          <a:p>
            <a:r>
              <a:rPr lang="en-CA" sz="1200" dirty="0">
                <a:latin typeface="Times New Roman" panose="02020603050405020304" pitchFamily="18" charset="0"/>
                <a:cs typeface="Times New Roman" panose="02020603050405020304" pitchFamily="18" charset="0"/>
              </a:rPr>
              <a:t>ctbl1</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#Chi-squared New Table1</a:t>
            </a:r>
          </a:p>
          <a:p>
            <a:r>
              <a:rPr lang="en-CA" sz="1200" dirty="0" err="1">
                <a:latin typeface="Times New Roman" panose="02020603050405020304" pitchFamily="18" charset="0"/>
                <a:cs typeface="Times New Roman" panose="02020603050405020304" pitchFamily="18" charset="0"/>
              </a:rPr>
              <a:t>chisq.test</a:t>
            </a:r>
            <a:r>
              <a:rPr lang="en-CA" sz="1200" dirty="0">
                <a:latin typeface="Times New Roman" panose="02020603050405020304" pitchFamily="18" charset="0"/>
                <a:cs typeface="Times New Roman" panose="02020603050405020304" pitchFamily="18" charset="0"/>
              </a:rPr>
              <a:t>(ctbl1)</a:t>
            </a:r>
          </a:p>
          <a:p>
            <a:endParaRPr lang="en-CA" sz="1200" dirty="0">
              <a:latin typeface="Times New Roman" panose="02020603050405020304" pitchFamily="18" charset="0"/>
              <a:cs typeface="Times New Roman" panose="02020603050405020304" pitchFamily="18" charset="0"/>
            </a:endParaRPr>
          </a:p>
          <a:p>
            <a:endParaRPr lang="en-CA" sz="1200" dirty="0">
              <a:latin typeface="Times New Roman" panose="02020603050405020304" pitchFamily="18" charset="0"/>
              <a:cs typeface="Times New Roman" panose="02020603050405020304" pitchFamily="18" charset="0"/>
            </a:endParaRP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#New Table 2</a:t>
            </a:r>
          </a:p>
          <a:p>
            <a:r>
              <a:rPr lang="en-CA" sz="1200" dirty="0">
                <a:latin typeface="Times New Roman" panose="02020603050405020304" pitchFamily="18" charset="0"/>
                <a:cs typeface="Times New Roman" panose="02020603050405020304" pitchFamily="18" charset="0"/>
              </a:rPr>
              <a:t>ctbl2 = </a:t>
            </a:r>
            <a:r>
              <a:rPr lang="en-CA" sz="1200" dirty="0" err="1">
                <a:latin typeface="Times New Roman" panose="02020603050405020304" pitchFamily="18" charset="0"/>
                <a:cs typeface="Times New Roman" panose="02020603050405020304" pitchFamily="18" charset="0"/>
              </a:rPr>
              <a:t>cbind</a:t>
            </a:r>
            <a:r>
              <a:rPr lang="en-CA" sz="1200" dirty="0">
                <a:latin typeface="Times New Roman" panose="02020603050405020304" pitchFamily="18" charset="0"/>
                <a:cs typeface="Times New Roman" panose="02020603050405020304" pitchFamily="18" charset="0"/>
              </a:rPr>
              <a:t>(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[,"Midsize"],</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[,"Sporty"]+</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[,"Compact"]+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[,"Large"] +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[,"Small"]+ </a:t>
            </a:r>
            <a:r>
              <a:rPr lang="en-CA" sz="1200" dirty="0" err="1">
                <a:latin typeface="Times New Roman" panose="02020603050405020304" pitchFamily="18" charset="0"/>
                <a:cs typeface="Times New Roman" panose="02020603050405020304" pitchFamily="18" charset="0"/>
              </a:rPr>
              <a:t>tbl</a:t>
            </a:r>
            <a:r>
              <a:rPr lang="en-CA" sz="1200" dirty="0">
                <a:latin typeface="Times New Roman" panose="02020603050405020304" pitchFamily="18" charset="0"/>
                <a:cs typeface="Times New Roman" panose="02020603050405020304" pitchFamily="18" charset="0"/>
              </a:rPr>
              <a:t>[,"Van"])</a:t>
            </a:r>
          </a:p>
          <a:p>
            <a:r>
              <a:rPr lang="en-CA" sz="1200" dirty="0">
                <a:latin typeface="Times New Roman" panose="02020603050405020304" pitchFamily="18" charset="0"/>
                <a:cs typeface="Times New Roman" panose="02020603050405020304" pitchFamily="18" charset="0"/>
              </a:rPr>
              <a:t>ctbl2</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#Chi-squared New Table1</a:t>
            </a:r>
          </a:p>
          <a:p>
            <a:r>
              <a:rPr lang="en-CA" sz="1200" dirty="0" err="1">
                <a:latin typeface="Times New Roman" panose="02020603050405020304" pitchFamily="18" charset="0"/>
                <a:cs typeface="Times New Roman" panose="02020603050405020304" pitchFamily="18" charset="0"/>
              </a:rPr>
              <a:t>chisq.test</a:t>
            </a:r>
            <a:r>
              <a:rPr lang="en-CA" sz="1200" dirty="0">
                <a:latin typeface="Times New Roman" panose="02020603050405020304" pitchFamily="18" charset="0"/>
                <a:cs typeface="Times New Roman" panose="02020603050405020304" pitchFamily="18" charset="0"/>
              </a:rPr>
              <a:t>(ctbl2)</a:t>
            </a:r>
          </a:p>
        </p:txBody>
      </p:sp>
      <p:sp>
        <p:nvSpPr>
          <p:cNvPr id="8" name="TextBox 7">
            <a:extLst>
              <a:ext uri="{FF2B5EF4-FFF2-40B4-BE49-F238E27FC236}">
                <a16:creationId xmlns:a16="http://schemas.microsoft.com/office/drawing/2014/main" id="{1276F814-0ECA-4BCA-A493-06D27AB110E3}"/>
              </a:ext>
            </a:extLst>
          </p:cNvPr>
          <p:cNvSpPr txBox="1"/>
          <p:nvPr/>
        </p:nvSpPr>
        <p:spPr>
          <a:xfrm>
            <a:off x="5947793" y="680565"/>
            <a:ext cx="3365088"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R- Combination Code Attempts </a:t>
            </a:r>
          </a:p>
        </p:txBody>
      </p:sp>
    </p:spTree>
    <p:extLst>
      <p:ext uri="{BB962C8B-B14F-4D97-AF65-F5344CB8AC3E}">
        <p14:creationId xmlns:p14="http://schemas.microsoft.com/office/powerpoint/2010/main" val="394867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AE755-39DD-4441-A8E3-BB55BB835AB0}"/>
              </a:ext>
            </a:extLst>
          </p:cNvPr>
          <p:cNvSpPr txBox="1"/>
          <p:nvPr/>
        </p:nvSpPr>
        <p:spPr>
          <a:xfrm>
            <a:off x="1188439" y="482616"/>
            <a:ext cx="10036031" cy="3927935"/>
          </a:xfrm>
          <a:prstGeom prst="rect">
            <a:avLst/>
          </a:prstGeom>
          <a:noFill/>
        </p:spPr>
        <p:txBody>
          <a:bodyPr wrap="square">
            <a:spAutoFit/>
          </a:bodyPr>
          <a:lstStyle/>
          <a:p>
            <a:pPr algn="ctr">
              <a:lnSpc>
                <a:spcPct val="106000"/>
              </a:lnSpc>
              <a:spcAft>
                <a:spcPts val="800"/>
              </a:spcAft>
            </a:pPr>
            <a:r>
              <a:rPr lang="en-CA" sz="2400" b="1" dirty="0">
                <a:solidFill>
                  <a:srgbClr val="000000"/>
                </a:solidFill>
                <a:effectLst/>
                <a:latin typeface="Times New Roman" panose="02020603050405020304" pitchFamily="18" charset="0"/>
                <a:ea typeface="Calibri" panose="020F0502020204030204" pitchFamily="34" charset="0"/>
              </a:rPr>
              <a:t>References:</a:t>
            </a:r>
          </a:p>
          <a:p>
            <a:pPr algn="ctr">
              <a:lnSpc>
                <a:spcPct val="106000"/>
              </a:lnSpc>
              <a:spcAft>
                <a:spcPts val="800"/>
              </a:spcAft>
            </a:pPr>
            <a:endParaRPr lang="en-CA" sz="2400" b="1" dirty="0">
              <a:solidFill>
                <a:srgbClr val="000000"/>
              </a:solidFill>
              <a:latin typeface="Times New Roman" panose="02020603050405020304" pitchFamily="18" charset="0"/>
              <a:ea typeface="Calibri" panose="020F0502020204030204" pitchFamily="34" charset="0"/>
            </a:endParaRPr>
          </a:p>
          <a:p>
            <a:pPr algn="ctr">
              <a:lnSpc>
                <a:spcPct val="106000"/>
              </a:lnSpc>
              <a:spcAft>
                <a:spcPts val="800"/>
              </a:spcAft>
            </a:pPr>
            <a:endParaRPr lang="en-CA" sz="2400" b="1" dirty="0">
              <a:solidFill>
                <a:srgbClr val="000000"/>
              </a:solidFill>
              <a:effectLst/>
              <a:latin typeface="Times New Roman" panose="02020603050405020304" pitchFamily="18" charset="0"/>
              <a:ea typeface="Calibri" panose="020F0502020204030204" pitchFamily="34" charset="0"/>
            </a:endParaRPr>
          </a:p>
          <a:p>
            <a:pPr algn="ctr">
              <a:lnSpc>
                <a:spcPct val="106000"/>
              </a:lnSpc>
              <a:spcAft>
                <a:spcPts val="800"/>
              </a:spcAft>
            </a:pPr>
            <a:endParaRPr lang="en-CA" sz="2400" dirty="0">
              <a:solidFill>
                <a:srgbClr val="000000"/>
              </a:solidFill>
              <a:effectLst/>
              <a:latin typeface="Times New Roman" panose="02020603050405020304" pitchFamily="18" charset="0"/>
              <a:ea typeface="Calibri" panose="020F0502020204030204" pitchFamily="34" charset="0"/>
            </a:endParaRPr>
          </a:p>
          <a:p>
            <a:pPr marL="342900" indent="-342900">
              <a:lnSpc>
                <a:spcPct val="106000"/>
              </a:lnSpc>
              <a:spcAft>
                <a:spcPts val="800"/>
              </a:spcAft>
              <a:buFont typeface="+mj-lt"/>
              <a:buAutoNum type="arabicPeriod"/>
            </a:pPr>
            <a:r>
              <a:rPr lang="en-CA" sz="1800" dirty="0">
                <a:solidFill>
                  <a:srgbClr val="000000"/>
                </a:solidFill>
                <a:effectLst/>
                <a:latin typeface="Times New Roman" panose="02020603050405020304" pitchFamily="18" charset="0"/>
                <a:ea typeface="Calibri" panose="020F0502020204030204" pitchFamily="34" charset="0"/>
              </a:rPr>
              <a:t>DATA 1204 Week 10 Class notes</a:t>
            </a:r>
          </a:p>
          <a:p>
            <a:pPr marL="342900" indent="-342900">
              <a:lnSpc>
                <a:spcPct val="106000"/>
              </a:lnSpc>
              <a:spcAft>
                <a:spcPts val="800"/>
              </a:spcAft>
              <a:buFont typeface="+mj-lt"/>
              <a:buAutoNum type="arabicPeriod"/>
            </a:pPr>
            <a:r>
              <a:rPr lang="en-CA" sz="1800" dirty="0">
                <a:solidFill>
                  <a:srgbClr val="000000"/>
                </a:solidFill>
                <a:effectLst/>
                <a:latin typeface="Times New Roman" panose="02020603050405020304" pitchFamily="18" charset="0"/>
                <a:ea typeface="Calibri" panose="020F0502020204030204" pitchFamily="34" charset="0"/>
                <a:hlinkClick r:id="rId2"/>
              </a:rPr>
              <a:t>https://www.scribd.com/presentation/104559845/Stat-130-Chi-Square-Goodnes-Of-Fit-Test</a:t>
            </a:r>
            <a:endParaRPr lang="en-CA" sz="1800" dirty="0">
              <a:solidFill>
                <a:srgbClr val="000000"/>
              </a:solidFill>
              <a:effectLst/>
              <a:latin typeface="Times New Roman" panose="02020603050405020304" pitchFamily="18" charset="0"/>
              <a:ea typeface="Calibri" panose="020F0502020204030204" pitchFamily="34" charset="0"/>
            </a:endParaRPr>
          </a:p>
          <a:p>
            <a:pPr marL="342900" indent="-342900">
              <a:lnSpc>
                <a:spcPct val="106000"/>
              </a:lnSpc>
              <a:spcAft>
                <a:spcPts val="800"/>
              </a:spcAft>
              <a:buFont typeface="+mj-lt"/>
              <a:buAutoNum type="arabicPeriod"/>
            </a:pPr>
            <a:r>
              <a:rPr lang="en-CA" dirty="0">
                <a:solidFill>
                  <a:srgbClr val="000000"/>
                </a:solidFill>
                <a:latin typeface="Times New Roman" panose="02020603050405020304" pitchFamily="18" charset="0"/>
                <a:ea typeface="Calibri" panose="020F0502020204030204" pitchFamily="34" charset="0"/>
                <a:hlinkClick r:id="rId3"/>
              </a:rPr>
              <a:t>https://www.scribd.com/presentation/366469873/CHI-SQUARE-TEST-ppt</a:t>
            </a:r>
            <a:endParaRPr lang="en-CA" dirty="0">
              <a:solidFill>
                <a:srgbClr val="000000"/>
              </a:solidFill>
              <a:latin typeface="Times New Roman" panose="02020603050405020304" pitchFamily="18" charset="0"/>
              <a:ea typeface="Calibri" panose="020F0502020204030204" pitchFamily="34" charset="0"/>
            </a:endParaRPr>
          </a:p>
          <a:p>
            <a:pPr>
              <a:lnSpc>
                <a:spcPct val="106000"/>
              </a:lnSpc>
              <a:spcAft>
                <a:spcPts val="800"/>
              </a:spcAft>
            </a:pPr>
            <a:endParaRPr lang="en-CA" dirty="0">
              <a:solidFill>
                <a:srgbClr val="000000"/>
              </a:solidFill>
              <a:latin typeface="Times New Roman" panose="02020603050405020304" pitchFamily="18" charset="0"/>
              <a:ea typeface="Calibri" panose="020F0502020204030204" pitchFamily="34" charset="0"/>
            </a:endParaRPr>
          </a:p>
          <a:p>
            <a:pPr>
              <a:lnSpc>
                <a:spcPct val="106000"/>
              </a:lnSpc>
              <a:spcAft>
                <a:spcPts val="800"/>
              </a:spcAft>
            </a:pPr>
            <a:endParaRPr lang="en-CA"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2392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6E07-DBA2-4441-8AC4-5511B3B5C04D}"/>
              </a:ext>
            </a:extLst>
          </p:cNvPr>
          <p:cNvSpPr>
            <a:spLocks noGrp="1"/>
          </p:cNvSpPr>
          <p:nvPr>
            <p:ph type="title"/>
          </p:nvPr>
        </p:nvSpPr>
        <p:spPr>
          <a:xfrm>
            <a:off x="838200" y="215652"/>
            <a:ext cx="10515600" cy="465385"/>
          </a:xfrm>
        </p:spPr>
        <p:txBody>
          <a:bodyPr>
            <a:normAutofit/>
          </a:bodyPr>
          <a:lstStyle/>
          <a:p>
            <a:pPr algn="ctr"/>
            <a:r>
              <a:rPr lang="en-CA" sz="2400" b="1" dirty="0">
                <a:latin typeface="Times New Roman" panose="02020603050405020304" pitchFamily="18" charset="0"/>
                <a:cs typeface="Times New Roman" panose="02020603050405020304" pitchFamily="18" charset="0"/>
              </a:rPr>
              <a:t>Chi-Squared Analysis</a:t>
            </a:r>
          </a:p>
        </p:txBody>
      </p:sp>
      <p:sp>
        <p:nvSpPr>
          <p:cNvPr id="3" name="Content Placeholder 2">
            <a:extLst>
              <a:ext uri="{FF2B5EF4-FFF2-40B4-BE49-F238E27FC236}">
                <a16:creationId xmlns:a16="http://schemas.microsoft.com/office/drawing/2014/main" id="{1DCE8541-5CA2-487A-9271-0B2B266D1139}"/>
              </a:ext>
            </a:extLst>
          </p:cNvPr>
          <p:cNvSpPr>
            <a:spLocks noGrp="1"/>
          </p:cNvSpPr>
          <p:nvPr>
            <p:ph idx="1"/>
          </p:nvPr>
        </p:nvSpPr>
        <p:spPr>
          <a:xfrm>
            <a:off x="544585" y="1028671"/>
            <a:ext cx="10515600" cy="4351338"/>
          </a:xfrm>
        </p:spPr>
        <p:txBody>
          <a:bodyPr/>
          <a:lstStyle/>
          <a:p>
            <a:pPr algn="l"/>
            <a:endParaRPr lang="en-CA"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Chi-Square test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is a statistical method to determine if two categorical variables have a significant correlation between them. </a:t>
            </a:r>
            <a:endParaRPr lang="en-CA"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 Chi-square test is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only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meant to test the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probability of independence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of a distribution of data. </a:t>
            </a:r>
          </a:p>
          <a:p>
            <a:r>
              <a:rPr lang="en-US" sz="1800" dirty="0">
                <a:solidFill>
                  <a:srgbClr val="000000"/>
                </a:solidFill>
                <a:latin typeface="Times New Roman" panose="02020603050405020304" pitchFamily="18" charset="0"/>
                <a:cs typeface="Times New Roman" panose="02020603050405020304" pitchFamily="18" charset="0"/>
              </a:rPr>
              <a:t>The </a:t>
            </a:r>
            <a:r>
              <a:rPr lang="en-US" sz="1800" b="1" dirty="0">
                <a:solidFill>
                  <a:srgbClr val="000000"/>
                </a:solidFill>
                <a:latin typeface="Times New Roman" panose="02020603050405020304" pitchFamily="18" charset="0"/>
                <a:cs typeface="Times New Roman" panose="02020603050405020304" pitchFamily="18" charset="0"/>
              </a:rPr>
              <a:t>chi-square test </a:t>
            </a:r>
            <a:r>
              <a:rPr lang="en-US" sz="1800" dirty="0">
                <a:solidFill>
                  <a:srgbClr val="000000"/>
                </a:solidFill>
                <a:latin typeface="Times New Roman" panose="02020603050405020304" pitchFamily="18" charset="0"/>
                <a:cs typeface="Times New Roman" panose="02020603050405020304" pitchFamily="18" charset="0"/>
              </a:rPr>
              <a:t>can be used to determine whether observed frequencies are significantly different from expected frequencies-  it is known as a </a:t>
            </a:r>
            <a:r>
              <a:rPr lang="en-US" sz="1800" b="1" dirty="0">
                <a:solidFill>
                  <a:srgbClr val="000000"/>
                </a:solidFill>
                <a:latin typeface="Times New Roman" panose="02020603050405020304" pitchFamily="18" charset="0"/>
                <a:cs typeface="Times New Roman" panose="02020603050405020304" pitchFamily="18" charset="0"/>
              </a:rPr>
              <a:t>goodness of fit test</a:t>
            </a:r>
            <a:r>
              <a:rPr lang="en-US" sz="1800" dirty="0">
                <a:solidFill>
                  <a:srgbClr val="000000"/>
                </a:solidFill>
                <a:latin typeface="Times New Roman" panose="02020603050405020304" pitchFamily="18" charset="0"/>
                <a:cs typeface="Times New Roman" panose="02020603050405020304" pitchFamily="18" charset="0"/>
              </a:rPr>
              <a:t>.                                                                                               </a:t>
            </a:r>
          </a:p>
          <a:p>
            <a:r>
              <a:rPr lang="en-US" sz="1800" b="1" dirty="0">
                <a:solidFill>
                  <a:srgbClr val="000000"/>
                </a:solidFill>
                <a:latin typeface="Times New Roman" panose="02020603050405020304" pitchFamily="18" charset="0"/>
                <a:cs typeface="Times New Roman" panose="02020603050405020304" pitchFamily="18" charset="0"/>
              </a:rPr>
              <a:t>Chi-Square Test</a:t>
            </a:r>
            <a:r>
              <a:rPr lang="en-US" sz="1800" dirty="0">
                <a:solidFill>
                  <a:srgbClr val="000000"/>
                </a:solidFill>
                <a:latin typeface="Times New Roman" panose="02020603050405020304" pitchFamily="18" charset="0"/>
                <a:cs typeface="Times New Roman" panose="02020603050405020304" pitchFamily="18" charset="0"/>
              </a:rPr>
              <a:t> used to test the </a:t>
            </a:r>
            <a:r>
              <a:rPr lang="en-US" sz="1800" b="1" dirty="0">
                <a:solidFill>
                  <a:srgbClr val="000000"/>
                </a:solidFill>
                <a:latin typeface="Times New Roman" panose="02020603050405020304" pitchFamily="18" charset="0"/>
                <a:cs typeface="Times New Roman" panose="02020603050405020304" pitchFamily="18" charset="0"/>
              </a:rPr>
              <a:t>statistically significant relationship </a:t>
            </a:r>
            <a:r>
              <a:rPr lang="en-US" sz="1800" dirty="0">
                <a:solidFill>
                  <a:srgbClr val="000000"/>
                </a:solidFill>
                <a:latin typeface="Times New Roman" panose="02020603050405020304" pitchFamily="18" charset="0"/>
                <a:cs typeface="Times New Roman" panose="02020603050405020304" pitchFamily="18" charset="0"/>
              </a:rPr>
              <a:t>in a sample. (for categorical variables)</a:t>
            </a: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2A6D4E-573A-4BFF-8E32-3540CED8D57D}"/>
              </a:ext>
            </a:extLst>
          </p:cNvPr>
          <p:cNvPicPr>
            <a:picLocks noChangeAspect="1"/>
          </p:cNvPicPr>
          <p:nvPr/>
        </p:nvPicPr>
        <p:blipFill>
          <a:blip r:embed="rId2"/>
          <a:stretch>
            <a:fillRect/>
          </a:stretch>
        </p:blipFill>
        <p:spPr>
          <a:xfrm>
            <a:off x="2215048" y="3872038"/>
            <a:ext cx="6754513" cy="2144854"/>
          </a:xfrm>
          <a:prstGeom prst="rect">
            <a:avLst/>
          </a:prstGeom>
        </p:spPr>
      </p:pic>
    </p:spTree>
    <p:extLst>
      <p:ext uri="{BB962C8B-B14F-4D97-AF65-F5344CB8AC3E}">
        <p14:creationId xmlns:p14="http://schemas.microsoft.com/office/powerpoint/2010/main" val="194333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B312-7B34-4CB4-B4D6-84B65A5B56C7}"/>
              </a:ext>
            </a:extLst>
          </p:cNvPr>
          <p:cNvSpPr>
            <a:spLocks noGrp="1"/>
          </p:cNvSpPr>
          <p:nvPr>
            <p:ph type="title"/>
          </p:nvPr>
        </p:nvSpPr>
        <p:spPr>
          <a:xfrm>
            <a:off x="2247551" y="299542"/>
            <a:ext cx="7575958" cy="381495"/>
          </a:xfrm>
        </p:spPr>
        <p:txBody>
          <a:bodyPr>
            <a:normAutofit fontScale="90000"/>
          </a:bodyPr>
          <a:lstStyle/>
          <a:p>
            <a:pPr algn="ctr"/>
            <a:r>
              <a:rPr lang="en-CA" sz="2400" b="1" dirty="0">
                <a:latin typeface="Times New Roman" panose="02020603050405020304" pitchFamily="18" charset="0"/>
                <a:cs typeface="Times New Roman" panose="02020603050405020304" pitchFamily="18" charset="0"/>
              </a:rPr>
              <a:t>Conditions Chi-Square Test needs to adhere to:</a:t>
            </a:r>
          </a:p>
        </p:txBody>
      </p:sp>
      <p:sp>
        <p:nvSpPr>
          <p:cNvPr id="3" name="Content Placeholder 2">
            <a:extLst>
              <a:ext uri="{FF2B5EF4-FFF2-40B4-BE49-F238E27FC236}">
                <a16:creationId xmlns:a16="http://schemas.microsoft.com/office/drawing/2014/main" id="{9D424EA7-0906-44EE-96C8-20C621F68B89}"/>
              </a:ext>
            </a:extLst>
          </p:cNvPr>
          <p:cNvSpPr>
            <a:spLocks noGrp="1"/>
          </p:cNvSpPr>
          <p:nvPr>
            <p:ph idx="1"/>
          </p:nvPr>
        </p:nvSpPr>
        <p:spPr>
          <a:xfrm>
            <a:off x="838200" y="1266738"/>
            <a:ext cx="10515600" cy="2650921"/>
          </a:xfrm>
        </p:spPr>
        <p:txBody>
          <a:bodyPr>
            <a:normAutofit/>
          </a:bodyPr>
          <a:lstStyle/>
          <a:p>
            <a:r>
              <a:rPr lang="en-CA" sz="1800" b="1" dirty="0">
                <a:latin typeface="Times New Roman" panose="02020603050405020304" pitchFamily="18" charset="0"/>
                <a:cs typeface="Times New Roman" panose="02020603050405020304" pitchFamily="18" charset="0"/>
              </a:rPr>
              <a:t>Scale of Measurement</a:t>
            </a:r>
            <a:r>
              <a:rPr lang="en-CA" sz="1800" dirty="0">
                <a:latin typeface="Times New Roman" panose="02020603050405020304" pitchFamily="18" charset="0"/>
                <a:cs typeface="Times New Roman" panose="02020603050405020304" pitchFamily="18" charset="0"/>
              </a:rPr>
              <a:t>: nominal or ordinal and the data should be in frequency. </a:t>
            </a:r>
          </a:p>
          <a:p>
            <a:r>
              <a:rPr lang="en-CA" sz="1800" dirty="0">
                <a:latin typeface="Times New Roman" panose="02020603050405020304" pitchFamily="18" charset="0"/>
                <a:cs typeface="Times New Roman" panose="02020603050405020304" pitchFamily="18" charset="0"/>
              </a:rPr>
              <a:t>Samples are </a:t>
            </a:r>
            <a:r>
              <a:rPr lang="en-CA" sz="1800" b="1" dirty="0">
                <a:latin typeface="Times New Roman" panose="02020603050405020304" pitchFamily="18" charset="0"/>
                <a:cs typeface="Times New Roman" panose="02020603050405020304" pitchFamily="18" charset="0"/>
              </a:rPr>
              <a:t>randomly selected.</a:t>
            </a:r>
          </a:p>
          <a:p>
            <a:r>
              <a:rPr lang="en-CA" sz="1800" dirty="0">
                <a:latin typeface="Times New Roman" panose="02020603050405020304" pitchFamily="18" charset="0"/>
                <a:cs typeface="Times New Roman" panose="02020603050405020304" pitchFamily="18" charset="0"/>
              </a:rPr>
              <a:t>The observations </a:t>
            </a:r>
            <a:r>
              <a:rPr lang="en-CA" sz="1800" b="1" dirty="0">
                <a:latin typeface="Times New Roman" panose="02020603050405020304" pitchFamily="18" charset="0"/>
                <a:cs typeface="Times New Roman" panose="02020603050405020304" pitchFamily="18" charset="0"/>
              </a:rPr>
              <a:t>are independent.</a:t>
            </a:r>
          </a:p>
          <a:p>
            <a:r>
              <a:rPr lang="en-CA" sz="1800" dirty="0">
                <a:latin typeface="Times New Roman" panose="02020603050405020304" pitchFamily="18" charset="0"/>
                <a:cs typeface="Times New Roman" panose="02020603050405020304" pitchFamily="18" charset="0"/>
              </a:rPr>
              <a:t>The Chi-Square cannot be computed if the </a:t>
            </a:r>
            <a:r>
              <a:rPr lang="en-CA" sz="1800" b="1" dirty="0">
                <a:latin typeface="Times New Roman" panose="02020603050405020304" pitchFamily="18" charset="0"/>
                <a:cs typeface="Times New Roman" panose="02020603050405020304" pitchFamily="18" charset="0"/>
              </a:rPr>
              <a:t>expected value in any category is less than 5.</a:t>
            </a:r>
          </a:p>
          <a:p>
            <a:r>
              <a:rPr lang="en-CA" sz="1800" dirty="0">
                <a:latin typeface="Times New Roman" panose="02020603050405020304" pitchFamily="18" charset="0"/>
                <a:cs typeface="Times New Roman" panose="02020603050405020304" pitchFamily="18" charset="0"/>
              </a:rPr>
              <a:t>Chi-Square test can be used to determine whether two qualitative/categorical variables are independent or not. The conclusion about whether the variables are “</a:t>
            </a:r>
            <a:r>
              <a:rPr lang="en-CA" sz="1800" b="1" dirty="0">
                <a:latin typeface="Times New Roman" panose="02020603050405020304" pitchFamily="18" charset="0"/>
                <a:cs typeface="Times New Roman" panose="02020603050405020304" pitchFamily="18" charset="0"/>
              </a:rPr>
              <a:t>correlated", "independent” or “not associated” is concluded.</a:t>
            </a:r>
          </a:p>
        </p:txBody>
      </p:sp>
      <p:sp>
        <p:nvSpPr>
          <p:cNvPr id="4" name="TextBox 3">
            <a:extLst>
              <a:ext uri="{FF2B5EF4-FFF2-40B4-BE49-F238E27FC236}">
                <a16:creationId xmlns:a16="http://schemas.microsoft.com/office/drawing/2014/main" id="{7ABBC002-626C-43BF-B86D-88C65C7DA414}"/>
              </a:ext>
            </a:extLst>
          </p:cNvPr>
          <p:cNvSpPr txBox="1"/>
          <p:nvPr/>
        </p:nvSpPr>
        <p:spPr>
          <a:xfrm>
            <a:off x="2659310" y="3552602"/>
            <a:ext cx="7097086"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Test of Significance for Relationship/Association</a:t>
            </a:r>
          </a:p>
        </p:txBody>
      </p:sp>
      <p:pic>
        <p:nvPicPr>
          <p:cNvPr id="6" name="Picture 5">
            <a:extLst>
              <a:ext uri="{FF2B5EF4-FFF2-40B4-BE49-F238E27FC236}">
                <a16:creationId xmlns:a16="http://schemas.microsoft.com/office/drawing/2014/main" id="{23E10F64-13C9-4B4B-978C-6193886E2223}"/>
              </a:ext>
            </a:extLst>
          </p:cNvPr>
          <p:cNvPicPr>
            <a:picLocks noChangeAspect="1"/>
          </p:cNvPicPr>
          <p:nvPr/>
        </p:nvPicPr>
        <p:blipFill>
          <a:blip r:embed="rId2"/>
          <a:stretch>
            <a:fillRect/>
          </a:stretch>
        </p:blipFill>
        <p:spPr>
          <a:xfrm>
            <a:off x="3158492" y="4184223"/>
            <a:ext cx="5128338" cy="2374235"/>
          </a:xfrm>
          <a:prstGeom prst="rect">
            <a:avLst/>
          </a:prstGeom>
        </p:spPr>
      </p:pic>
    </p:spTree>
    <p:extLst>
      <p:ext uri="{BB962C8B-B14F-4D97-AF65-F5344CB8AC3E}">
        <p14:creationId xmlns:p14="http://schemas.microsoft.com/office/powerpoint/2010/main" val="357003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F4E7-E5FD-40CC-8238-6F0D3A77CEF9}"/>
              </a:ext>
            </a:extLst>
          </p:cNvPr>
          <p:cNvSpPr>
            <a:spLocks noGrp="1"/>
          </p:cNvSpPr>
          <p:nvPr>
            <p:ph type="title"/>
          </p:nvPr>
        </p:nvSpPr>
        <p:spPr>
          <a:xfrm>
            <a:off x="1533787" y="0"/>
            <a:ext cx="10515600" cy="1325563"/>
          </a:xfrm>
        </p:spPr>
        <p:txBody>
          <a:bodyPr>
            <a:normAutofit/>
          </a:bodyPr>
          <a:lstStyle/>
          <a:p>
            <a:r>
              <a:rPr lang="en-CA" sz="2400" b="1" dirty="0">
                <a:latin typeface="Times New Roman" panose="02020603050405020304" pitchFamily="18" charset="0"/>
                <a:cs typeface="Times New Roman" panose="02020603050405020304" pitchFamily="18" charset="0"/>
              </a:rPr>
              <a:t>How is independence and correlation tested in Chi-Square test</a:t>
            </a:r>
          </a:p>
        </p:txBody>
      </p:sp>
      <p:sp>
        <p:nvSpPr>
          <p:cNvPr id="3" name="Content Placeholder 2">
            <a:extLst>
              <a:ext uri="{FF2B5EF4-FFF2-40B4-BE49-F238E27FC236}">
                <a16:creationId xmlns:a16="http://schemas.microsoft.com/office/drawing/2014/main" id="{C938E4AB-503C-465D-8746-D168D4AF9451}"/>
              </a:ext>
            </a:extLst>
          </p:cNvPr>
          <p:cNvSpPr>
            <a:spLocks noGrp="1"/>
          </p:cNvSpPr>
          <p:nvPr>
            <p:ph idx="1"/>
          </p:nvPr>
        </p:nvSpPr>
        <p:spPr>
          <a:xfrm>
            <a:off x="729143" y="1095783"/>
            <a:ext cx="10515600" cy="4351338"/>
          </a:xfrm>
        </p:spPr>
        <p:txBody>
          <a:bodyPr/>
          <a:lstStyle/>
          <a:p>
            <a:r>
              <a:rPr lang="en-CA"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P-value-</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measure that quantifies the strength of the evidence made about a population parameter. It is the strength of the evidence against null hypothesis and in favor of the alternative hypothesis. A p-value is compared relative to the value of significance level. If p-value is greater than or less than significance level the null hypothesis is rejected.</a:t>
            </a:r>
          </a:p>
          <a:p>
            <a:endParaRPr lang="en-CA" dirty="0"/>
          </a:p>
        </p:txBody>
      </p:sp>
      <p:pic>
        <p:nvPicPr>
          <p:cNvPr id="5" name="Picture 4">
            <a:extLst>
              <a:ext uri="{FF2B5EF4-FFF2-40B4-BE49-F238E27FC236}">
                <a16:creationId xmlns:a16="http://schemas.microsoft.com/office/drawing/2014/main" id="{FB8BBB15-09F6-4C67-8012-85B52BCB6870}"/>
              </a:ext>
            </a:extLst>
          </p:cNvPr>
          <p:cNvPicPr>
            <a:picLocks noChangeAspect="1"/>
          </p:cNvPicPr>
          <p:nvPr/>
        </p:nvPicPr>
        <p:blipFill>
          <a:blip r:embed="rId2"/>
          <a:stretch>
            <a:fillRect/>
          </a:stretch>
        </p:blipFill>
        <p:spPr>
          <a:xfrm>
            <a:off x="3132049" y="2372745"/>
            <a:ext cx="5573619" cy="3389472"/>
          </a:xfrm>
          <a:prstGeom prst="rect">
            <a:avLst/>
          </a:prstGeom>
        </p:spPr>
      </p:pic>
    </p:spTree>
    <p:extLst>
      <p:ext uri="{BB962C8B-B14F-4D97-AF65-F5344CB8AC3E}">
        <p14:creationId xmlns:p14="http://schemas.microsoft.com/office/powerpoint/2010/main" val="154602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928F-ADCF-46FD-B6BC-4F6639E4E623}"/>
              </a:ext>
            </a:extLst>
          </p:cNvPr>
          <p:cNvSpPr>
            <a:spLocks noGrp="1"/>
          </p:cNvSpPr>
          <p:nvPr>
            <p:ph type="title"/>
          </p:nvPr>
        </p:nvSpPr>
        <p:spPr>
          <a:xfrm>
            <a:off x="453006" y="403494"/>
            <a:ext cx="10045117" cy="439599"/>
          </a:xfrm>
        </p:spPr>
        <p:txBody>
          <a:bodyPr>
            <a:normAutofit/>
          </a:bodyPr>
          <a:lstStyle/>
          <a:p>
            <a:r>
              <a:rPr lang="en-CA" sz="2400" b="1" dirty="0">
                <a:latin typeface="Times New Roman" panose="02020603050405020304" pitchFamily="18" charset="0"/>
                <a:cs typeface="Times New Roman" panose="02020603050405020304" pitchFamily="18" charset="0"/>
              </a:rPr>
              <a:t>Degrees of Freedom </a:t>
            </a:r>
          </a:p>
        </p:txBody>
      </p:sp>
      <p:sp>
        <p:nvSpPr>
          <p:cNvPr id="3" name="Content Placeholder 2">
            <a:extLst>
              <a:ext uri="{FF2B5EF4-FFF2-40B4-BE49-F238E27FC236}">
                <a16:creationId xmlns:a16="http://schemas.microsoft.com/office/drawing/2014/main" id="{B62F58CD-B285-44A7-9682-8D4C856A844A}"/>
              </a:ext>
            </a:extLst>
          </p:cNvPr>
          <p:cNvSpPr>
            <a:spLocks noGrp="1"/>
          </p:cNvSpPr>
          <p:nvPr>
            <p:ph idx="1"/>
          </p:nvPr>
        </p:nvSpPr>
        <p:spPr>
          <a:xfrm>
            <a:off x="99968" y="872455"/>
            <a:ext cx="10515600" cy="1610686"/>
          </a:xfrm>
        </p:spPr>
        <p:txBody>
          <a:bodyPr/>
          <a:lstStyle/>
          <a:p>
            <a:pPr algn="l"/>
            <a:endParaRPr lang="en-CA"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The </a:t>
            </a:r>
            <a:r>
              <a:rPr lang="en-US" sz="1800" b="1" i="0" u="none" strike="noStrike" baseline="0" dirty="0">
                <a:solidFill>
                  <a:srgbClr val="000000"/>
                </a:solidFill>
                <a:latin typeface="Times New Roman" panose="02020603050405020304" pitchFamily="18" charset="0"/>
              </a:rPr>
              <a:t>degrees of freedom </a:t>
            </a:r>
            <a:r>
              <a:rPr lang="en-US" sz="1800" b="0" i="0" u="none" strike="noStrike" baseline="0" dirty="0">
                <a:solidFill>
                  <a:srgbClr val="000000"/>
                </a:solidFill>
                <a:latin typeface="Times New Roman" panose="02020603050405020304" pitchFamily="18" charset="0"/>
              </a:rPr>
              <a:t>(often abbreviated as </a:t>
            </a:r>
            <a:r>
              <a:rPr lang="en-US" sz="1800" b="1" i="0" u="none" strike="noStrike" baseline="0" dirty="0">
                <a:solidFill>
                  <a:srgbClr val="000000"/>
                </a:solidFill>
                <a:latin typeface="Times New Roman" panose="02020603050405020304" pitchFamily="18" charset="0"/>
              </a:rPr>
              <a:t>df </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d</a:t>
            </a:r>
            <a:r>
              <a:rPr lang="en-US" sz="1800" b="0" i="0" u="none" strike="noStrike" baseline="0" dirty="0">
                <a:solidFill>
                  <a:srgbClr val="000000"/>
                </a:solidFill>
                <a:latin typeface="Times New Roman" panose="02020603050405020304" pitchFamily="18" charset="0"/>
              </a:rPr>
              <a:t>) tell you how many numbers in your grid are </a:t>
            </a:r>
            <a:r>
              <a:rPr lang="en-US" sz="1800" b="1" i="1" u="none" strike="noStrike" baseline="0" dirty="0">
                <a:solidFill>
                  <a:srgbClr val="000000"/>
                </a:solidFill>
                <a:latin typeface="Times New Roman" panose="02020603050405020304" pitchFamily="18" charset="0"/>
              </a:rPr>
              <a:t>independent</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degrees of freedom for a Chi-square grid are equal to the number of rows minus one times the number of columns minus one: that is</a:t>
            </a:r>
            <a:r>
              <a:rPr lang="en-US" sz="1800" b="1" i="0" u="none" strike="noStrike" baseline="0" dirty="0">
                <a:solidFill>
                  <a:srgbClr val="000000"/>
                </a:solidFill>
                <a:latin typeface="Times New Roman" panose="02020603050405020304" pitchFamily="18" charset="0"/>
              </a:rPr>
              <a:t>, (R-1)*(C-1). </a:t>
            </a:r>
            <a:r>
              <a:rPr lang="en-US" sz="1800" b="0" i="0" u="none" strike="noStrike" baseline="0" dirty="0">
                <a:solidFill>
                  <a:srgbClr val="000000"/>
                </a:solidFill>
                <a:latin typeface="Times New Roman" panose="02020603050405020304" pitchFamily="18" charset="0"/>
              </a:rPr>
              <a:t>Degrees of freedom are important in a Chi-square test because they factor into your calculations of the probability of independence </a:t>
            </a:r>
            <a:endParaRPr lang="en-CA" dirty="0"/>
          </a:p>
        </p:txBody>
      </p:sp>
      <p:sp>
        <p:nvSpPr>
          <p:cNvPr id="4" name="TextBox 3">
            <a:extLst>
              <a:ext uri="{FF2B5EF4-FFF2-40B4-BE49-F238E27FC236}">
                <a16:creationId xmlns:a16="http://schemas.microsoft.com/office/drawing/2014/main" id="{67756EBD-3612-4C18-BE1A-8CF1D7916C64}"/>
              </a:ext>
            </a:extLst>
          </p:cNvPr>
          <p:cNvSpPr txBox="1"/>
          <p:nvPr/>
        </p:nvSpPr>
        <p:spPr>
          <a:xfrm>
            <a:off x="453006" y="2541864"/>
            <a:ext cx="2838469"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Chi-Square Statistic</a:t>
            </a:r>
          </a:p>
        </p:txBody>
      </p:sp>
      <p:pic>
        <p:nvPicPr>
          <p:cNvPr id="6" name="Picture 5">
            <a:extLst>
              <a:ext uri="{FF2B5EF4-FFF2-40B4-BE49-F238E27FC236}">
                <a16:creationId xmlns:a16="http://schemas.microsoft.com/office/drawing/2014/main" id="{C4A54A93-E9CF-4D20-A9EB-E54CFC0437A4}"/>
              </a:ext>
            </a:extLst>
          </p:cNvPr>
          <p:cNvPicPr>
            <a:picLocks noChangeAspect="1"/>
          </p:cNvPicPr>
          <p:nvPr/>
        </p:nvPicPr>
        <p:blipFill>
          <a:blip r:embed="rId2"/>
          <a:stretch>
            <a:fillRect/>
          </a:stretch>
        </p:blipFill>
        <p:spPr>
          <a:xfrm>
            <a:off x="453006" y="3062252"/>
            <a:ext cx="3448050" cy="2305050"/>
          </a:xfrm>
          <a:prstGeom prst="rect">
            <a:avLst/>
          </a:prstGeom>
        </p:spPr>
      </p:pic>
      <p:sp>
        <p:nvSpPr>
          <p:cNvPr id="8" name="TextBox 7">
            <a:extLst>
              <a:ext uri="{FF2B5EF4-FFF2-40B4-BE49-F238E27FC236}">
                <a16:creationId xmlns:a16="http://schemas.microsoft.com/office/drawing/2014/main" id="{5DEAA0A8-8E17-4BB7-8CE7-E9741F6C8CB3}"/>
              </a:ext>
            </a:extLst>
          </p:cNvPr>
          <p:cNvSpPr txBox="1"/>
          <p:nvPr/>
        </p:nvSpPr>
        <p:spPr>
          <a:xfrm>
            <a:off x="4147327" y="2705584"/>
            <a:ext cx="6094602" cy="2862322"/>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A </a:t>
            </a:r>
            <a:r>
              <a:rPr lang="en-US" b="1" i="0" dirty="0">
                <a:solidFill>
                  <a:srgbClr val="111111"/>
                </a:solidFill>
                <a:effectLst/>
                <a:latin typeface="Times New Roman" panose="02020603050405020304" pitchFamily="18" charset="0"/>
                <a:cs typeface="Times New Roman" panose="02020603050405020304" pitchFamily="18" charset="0"/>
              </a:rPr>
              <a:t>chi-square (</a:t>
            </a:r>
            <a:r>
              <a:rPr lang="en-US" b="1" i="1" dirty="0">
                <a:solidFill>
                  <a:srgbClr val="111111"/>
                </a:solidFill>
                <a:effectLst/>
                <a:latin typeface="Times New Roman" panose="02020603050405020304" pitchFamily="18" charset="0"/>
                <a:cs typeface="Times New Roman" panose="02020603050405020304" pitchFamily="18" charset="0"/>
              </a:rPr>
              <a:t>χ</a:t>
            </a:r>
            <a:r>
              <a:rPr lang="en-US" b="1" i="0" baseline="30000" dirty="0">
                <a:solidFill>
                  <a:srgbClr val="111111"/>
                </a:solidFill>
                <a:effectLst/>
                <a:latin typeface="Times New Roman" panose="02020603050405020304" pitchFamily="18" charset="0"/>
                <a:cs typeface="Times New Roman" panose="02020603050405020304" pitchFamily="18" charset="0"/>
              </a:rPr>
              <a:t>2</a:t>
            </a:r>
            <a:r>
              <a:rPr lang="en-US" b="1" i="0" dirty="0">
                <a:solidFill>
                  <a:srgbClr val="111111"/>
                </a:solidFill>
                <a:effectLst/>
                <a:latin typeface="Times New Roman" panose="02020603050405020304" pitchFamily="18" charset="0"/>
                <a:cs typeface="Times New Roman" panose="02020603050405020304" pitchFamily="18" charset="0"/>
              </a:rPr>
              <a:t>)</a:t>
            </a:r>
            <a:r>
              <a:rPr lang="en-US" b="1" i="0" baseline="30000" dirty="0">
                <a:solidFill>
                  <a:srgbClr val="111111"/>
                </a:solidFill>
                <a:effectLst/>
                <a:latin typeface="Times New Roman" panose="02020603050405020304" pitchFamily="18" charset="0"/>
                <a:cs typeface="Times New Roman" panose="02020603050405020304" pitchFamily="18" charset="0"/>
              </a:rPr>
              <a:t> </a:t>
            </a:r>
            <a:r>
              <a:rPr lang="en-US" b="1" i="0" dirty="0">
                <a:solidFill>
                  <a:srgbClr val="111111"/>
                </a:solidFill>
                <a:effectLst/>
                <a:latin typeface="Times New Roman" panose="02020603050405020304" pitchFamily="18" charset="0"/>
                <a:cs typeface="Times New Roman" panose="02020603050405020304" pitchFamily="18" charset="0"/>
              </a:rPr>
              <a:t>statistic </a:t>
            </a:r>
            <a:r>
              <a:rPr lang="en-US" b="0" i="0" dirty="0">
                <a:solidFill>
                  <a:srgbClr val="111111"/>
                </a:solidFill>
                <a:effectLst/>
                <a:latin typeface="Times New Roman" panose="02020603050405020304" pitchFamily="18" charset="0"/>
                <a:cs typeface="Times New Roman" panose="02020603050405020304" pitchFamily="18" charset="0"/>
              </a:rPr>
              <a:t>is a measure of the difference between the observed and expected frequencies of the outcomes of a set of events or variables.</a:t>
            </a:r>
          </a:p>
          <a:p>
            <a:pPr algn="l">
              <a:buFont typeface="Arial" panose="020B0604020202020204" pitchFamily="34" charset="0"/>
              <a:buChar char="•"/>
            </a:pPr>
            <a:r>
              <a:rPr lang="en-US" b="0" i="1" dirty="0">
                <a:solidFill>
                  <a:srgbClr val="111111"/>
                </a:solidFill>
                <a:effectLst/>
                <a:latin typeface="Times New Roman" panose="02020603050405020304" pitchFamily="18" charset="0"/>
                <a:cs typeface="Times New Roman" panose="02020603050405020304" pitchFamily="18" charset="0"/>
              </a:rPr>
              <a:t>χ</a:t>
            </a:r>
            <a:r>
              <a:rPr lang="en-US" b="0" i="0" baseline="30000" dirty="0">
                <a:solidFill>
                  <a:srgbClr val="111111"/>
                </a:solidFill>
                <a:effectLst/>
                <a:latin typeface="Times New Roman" panose="02020603050405020304" pitchFamily="18" charset="0"/>
                <a:cs typeface="Times New Roman" panose="02020603050405020304" pitchFamily="18" charset="0"/>
              </a:rPr>
              <a:t>2 </a:t>
            </a:r>
            <a:r>
              <a:rPr lang="en-US" b="0" i="0" dirty="0">
                <a:solidFill>
                  <a:srgbClr val="111111"/>
                </a:solidFill>
                <a:effectLst/>
                <a:latin typeface="Times New Roman" panose="02020603050405020304" pitchFamily="18" charset="0"/>
                <a:cs typeface="Times New Roman" panose="02020603050405020304" pitchFamily="18" charset="0"/>
              </a:rPr>
              <a:t>depends on the size of the </a:t>
            </a:r>
            <a:r>
              <a:rPr lang="en-US" b="1" i="0" dirty="0">
                <a:solidFill>
                  <a:srgbClr val="111111"/>
                </a:solidFill>
                <a:effectLst/>
                <a:latin typeface="Times New Roman" panose="02020603050405020304" pitchFamily="18" charset="0"/>
                <a:cs typeface="Times New Roman" panose="02020603050405020304" pitchFamily="18" charset="0"/>
              </a:rPr>
              <a:t>difference between actual and observed values, the degrees of freedom, and the samples size</a:t>
            </a:r>
            <a:r>
              <a:rPr lang="en-US" b="0" i="0" dirty="0">
                <a:solidFill>
                  <a:srgbClr val="11111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1" dirty="0">
                <a:solidFill>
                  <a:srgbClr val="111111"/>
                </a:solidFill>
                <a:effectLst/>
                <a:latin typeface="Times New Roman" panose="02020603050405020304" pitchFamily="18" charset="0"/>
                <a:cs typeface="Times New Roman" panose="02020603050405020304" pitchFamily="18" charset="0"/>
              </a:rPr>
              <a:t>χ</a:t>
            </a:r>
            <a:r>
              <a:rPr lang="en-US" b="0" i="0" baseline="30000" dirty="0">
                <a:solidFill>
                  <a:srgbClr val="111111"/>
                </a:solidFill>
                <a:effectLst/>
                <a:latin typeface="Times New Roman" panose="02020603050405020304" pitchFamily="18" charset="0"/>
                <a:cs typeface="Times New Roman" panose="02020603050405020304" pitchFamily="18" charset="0"/>
              </a:rPr>
              <a:t>2 </a:t>
            </a:r>
            <a:r>
              <a:rPr lang="en-US" b="0" i="0" dirty="0">
                <a:solidFill>
                  <a:srgbClr val="111111"/>
                </a:solidFill>
                <a:effectLst/>
                <a:latin typeface="Times New Roman" panose="02020603050405020304" pitchFamily="18" charset="0"/>
                <a:cs typeface="Times New Roman" panose="02020603050405020304" pitchFamily="18" charset="0"/>
              </a:rPr>
              <a:t>can be used to test whether </a:t>
            </a:r>
            <a:r>
              <a:rPr lang="en-US" b="1" i="0" dirty="0">
                <a:solidFill>
                  <a:srgbClr val="111111"/>
                </a:solidFill>
                <a:effectLst/>
                <a:latin typeface="Times New Roman" panose="02020603050405020304" pitchFamily="18" charset="0"/>
                <a:cs typeface="Times New Roman" panose="02020603050405020304" pitchFamily="18" charset="0"/>
              </a:rPr>
              <a:t>two variables are related or independent from one another or to test the goodness-of-fit </a:t>
            </a:r>
            <a:r>
              <a:rPr lang="en-US" b="0" i="0" dirty="0">
                <a:solidFill>
                  <a:srgbClr val="111111"/>
                </a:solidFill>
                <a:effectLst/>
                <a:latin typeface="Times New Roman" panose="02020603050405020304" pitchFamily="18" charset="0"/>
                <a:cs typeface="Times New Roman" panose="02020603050405020304" pitchFamily="18" charset="0"/>
              </a:rPr>
              <a:t>between an observed distribution and a theoretical distribution of frequencies.</a:t>
            </a:r>
          </a:p>
        </p:txBody>
      </p:sp>
      <p:sp>
        <p:nvSpPr>
          <p:cNvPr id="10" name="TextBox 9">
            <a:extLst>
              <a:ext uri="{FF2B5EF4-FFF2-40B4-BE49-F238E27FC236}">
                <a16:creationId xmlns:a16="http://schemas.microsoft.com/office/drawing/2014/main" id="{3F7733B1-0D03-40DA-83E8-284B69DDBE5A}"/>
              </a:ext>
            </a:extLst>
          </p:cNvPr>
          <p:cNvSpPr txBox="1"/>
          <p:nvPr/>
        </p:nvSpPr>
        <p:spPr>
          <a:xfrm>
            <a:off x="313975" y="5893695"/>
            <a:ext cx="6094602" cy="646331"/>
          </a:xfrm>
          <a:prstGeom prst="rect">
            <a:avLst/>
          </a:prstGeom>
          <a:noFill/>
        </p:spPr>
        <p:txBody>
          <a:bodyPr wrap="square">
            <a:spAutoFit/>
          </a:bodyPr>
          <a:lstStyle/>
          <a:p>
            <a:r>
              <a:rPr lang="en-US" i="0" dirty="0">
                <a:effectLst/>
                <a:latin typeface="Times New Roman" panose="02020603050405020304" pitchFamily="18" charset="0"/>
                <a:cs typeface="Times New Roman" panose="02020603050405020304" pitchFamily="18" charset="0"/>
              </a:rPr>
              <a:t>When the observed values and expected values are close together , the chi-square test value will be small.</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2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5EA1-EFFF-43FE-9877-13974D510F69}"/>
              </a:ext>
            </a:extLst>
          </p:cNvPr>
          <p:cNvSpPr>
            <a:spLocks noGrp="1"/>
          </p:cNvSpPr>
          <p:nvPr>
            <p:ph type="title"/>
          </p:nvPr>
        </p:nvSpPr>
        <p:spPr>
          <a:xfrm>
            <a:off x="435528" y="465793"/>
            <a:ext cx="10515600" cy="784167"/>
          </a:xfrm>
        </p:spPr>
        <p:txBody>
          <a:bodyPr>
            <a:normAutofit/>
          </a:bodyPr>
          <a:lstStyle/>
          <a:p>
            <a:pPr algn="ctr"/>
            <a:r>
              <a:rPr lang="en-CA" sz="2400" b="1" dirty="0">
                <a:latin typeface="Times New Roman" panose="02020603050405020304" pitchFamily="18" charset="0"/>
                <a:cs typeface="Times New Roman" panose="02020603050405020304" pitchFamily="18" charset="0"/>
              </a:rPr>
              <a:t>Steps to Perform a Chi-Square Test</a:t>
            </a:r>
          </a:p>
        </p:txBody>
      </p:sp>
      <p:sp>
        <p:nvSpPr>
          <p:cNvPr id="3" name="Content Placeholder 2">
            <a:extLst>
              <a:ext uri="{FF2B5EF4-FFF2-40B4-BE49-F238E27FC236}">
                <a16:creationId xmlns:a16="http://schemas.microsoft.com/office/drawing/2014/main" id="{E9EE790B-D3FB-453E-BCD6-D809D52D0581}"/>
              </a:ext>
            </a:extLst>
          </p:cNvPr>
          <p:cNvSpPr>
            <a:spLocks noGrp="1"/>
          </p:cNvSpPr>
          <p:nvPr>
            <p:ph idx="1"/>
          </p:nvPr>
        </p:nvSpPr>
        <p:spPr>
          <a:xfrm>
            <a:off x="511029" y="1325461"/>
            <a:ext cx="10515600" cy="5226137"/>
          </a:xfrm>
        </p:spPr>
        <p:txBody>
          <a:bodyPr/>
          <a:lstStyle/>
          <a:p>
            <a:pPr marL="0" indent="0" algn="l">
              <a:buNone/>
            </a:pPr>
            <a:r>
              <a:rPr lang="en-US" sz="1800" b="1" i="0" dirty="0">
                <a:effectLst/>
                <a:latin typeface="Times New Roman" panose="02020603050405020304" pitchFamily="18" charset="0"/>
                <a:cs typeface="Times New Roman" panose="02020603050405020304" pitchFamily="18" charset="0"/>
              </a:rPr>
              <a:t>Step 1</a:t>
            </a:r>
            <a:r>
              <a:rPr lang="en-US" sz="1800" b="0" i="0" dirty="0">
                <a:solidFill>
                  <a:srgbClr val="000000"/>
                </a:solidFill>
                <a:effectLst/>
                <a:latin typeface="Times New Roman" panose="02020603050405020304" pitchFamily="18" charset="0"/>
                <a:cs typeface="Times New Roman" panose="02020603050405020304" pitchFamily="18" charset="0"/>
              </a:rPr>
              <a:t>: State the hypotheses and define the claim</a:t>
            </a:r>
          </a:p>
          <a:p>
            <a:pPr marL="0" indent="0" algn="l">
              <a:buNone/>
            </a:pPr>
            <a:r>
              <a:rPr lang="en-US" sz="1800" b="1" dirty="0">
                <a:solidFill>
                  <a:srgbClr val="000000"/>
                </a:solidFill>
                <a:latin typeface="Times New Roman" panose="02020603050405020304" pitchFamily="18" charset="0"/>
                <a:cs typeface="Times New Roman" panose="02020603050405020304" pitchFamily="18" charset="0"/>
              </a:rPr>
              <a:t>Null </a:t>
            </a:r>
            <a:r>
              <a:rPr lang="en-US" sz="1800" b="1" dirty="0">
                <a:latin typeface="Times New Roman" panose="02020603050405020304" pitchFamily="18" charset="0"/>
                <a:cs typeface="Times New Roman" panose="02020603050405020304" pitchFamily="18" charset="0"/>
              </a:rPr>
              <a:t>Ho: </a:t>
            </a:r>
            <a:r>
              <a:rPr lang="en-US" sz="1800" dirty="0">
                <a:latin typeface="Times New Roman" panose="02020603050405020304" pitchFamily="18" charset="0"/>
                <a:cs typeface="Times New Roman" panose="02020603050405020304" pitchFamily="18" charset="0"/>
              </a:rPr>
              <a:t>Number of cylinders(Cylinders) is not correlated with type of car sold (Type)</a:t>
            </a:r>
          </a:p>
          <a:p>
            <a:pPr marL="0" indent="0">
              <a:buNone/>
            </a:pPr>
            <a:r>
              <a:rPr lang="en-US" sz="1800" b="1" dirty="0">
                <a:latin typeface="Times New Roman" panose="02020603050405020304" pitchFamily="18" charset="0"/>
                <a:cs typeface="Times New Roman" panose="02020603050405020304" pitchFamily="18" charset="0"/>
              </a:rPr>
              <a:t>Alternative Ha: </a:t>
            </a:r>
            <a:r>
              <a:rPr lang="en-US" sz="1800" dirty="0">
                <a:latin typeface="Times New Roman" panose="02020603050405020304" pitchFamily="18" charset="0"/>
                <a:cs typeface="Times New Roman" panose="02020603050405020304" pitchFamily="18" charset="0"/>
              </a:rPr>
              <a:t>Number of cylinders(Cylinders) is correlated with type of car sold (Type)</a:t>
            </a:r>
          </a:p>
          <a:p>
            <a:pPr marL="0" indent="0">
              <a:buNone/>
            </a:pPr>
            <a:r>
              <a:rPr lang="en-US" sz="1800" b="1" i="0" dirty="0">
                <a:effectLst/>
                <a:latin typeface="Times New Roman" panose="02020603050405020304" pitchFamily="18" charset="0"/>
                <a:cs typeface="Times New Roman" panose="02020603050405020304" pitchFamily="18" charset="0"/>
              </a:rPr>
              <a:t>Step 2</a:t>
            </a:r>
            <a:r>
              <a:rPr lang="en-US" sz="1800" b="0" i="0" dirty="0">
                <a:solidFill>
                  <a:srgbClr val="000000"/>
                </a:solidFill>
                <a:effectLst/>
                <a:latin typeface="Times New Roman" panose="02020603050405020304" pitchFamily="18" charset="0"/>
                <a:cs typeface="Times New Roman" panose="02020603050405020304" pitchFamily="18" charset="0"/>
              </a:rPr>
              <a:t>: State the confidenc</a:t>
            </a:r>
            <a:r>
              <a:rPr lang="en-US" sz="1800" dirty="0">
                <a:solidFill>
                  <a:srgbClr val="000000"/>
                </a:solidFill>
                <a:latin typeface="Times New Roman" panose="02020603050405020304" pitchFamily="18" charset="0"/>
                <a:cs typeface="Times New Roman" panose="02020603050405020304" pitchFamily="18" charset="0"/>
              </a:rPr>
              <a:t>e level and calculate degrees of freedom</a:t>
            </a:r>
          </a:p>
          <a:p>
            <a:pPr marL="0" indent="0">
              <a:buNone/>
            </a:pPr>
            <a:r>
              <a:rPr lang="en-US" sz="1800" dirty="0">
                <a:solidFill>
                  <a:srgbClr val="000000"/>
                </a:solidFill>
                <a:latin typeface="Times New Roman" panose="02020603050405020304" pitchFamily="18" charset="0"/>
                <a:cs typeface="Times New Roman" panose="02020603050405020304" pitchFamily="18" charset="0"/>
              </a:rPr>
              <a:t>df=25, </a:t>
            </a:r>
            <a:r>
              <a:rPr lang="el-GR" sz="1800" dirty="0">
                <a:solidFill>
                  <a:srgbClr val="000000"/>
                </a:solidFill>
                <a:latin typeface="Times New Roman" panose="02020603050405020304" pitchFamily="18" charset="0"/>
                <a:cs typeface="Times New Roman" panose="02020603050405020304" pitchFamily="18" charset="0"/>
              </a:rPr>
              <a:t>α</a:t>
            </a:r>
            <a:r>
              <a:rPr lang="en-CA" sz="1800" dirty="0">
                <a:solidFill>
                  <a:srgbClr val="000000"/>
                </a:solidFill>
                <a:latin typeface="Times New Roman" panose="02020603050405020304" pitchFamily="18" charset="0"/>
                <a:cs typeface="Times New Roman" panose="02020603050405020304" pitchFamily="18" charset="0"/>
              </a:rPr>
              <a:t>=0.05</a:t>
            </a:r>
          </a:p>
          <a:p>
            <a:pPr marL="0" indent="0">
              <a:buNone/>
            </a:pPr>
            <a:r>
              <a:rPr lang="en-US" sz="1800" b="1" i="0" dirty="0">
                <a:effectLst/>
                <a:latin typeface="Times New Roman" panose="02020603050405020304" pitchFamily="18" charset="0"/>
                <a:cs typeface="Times New Roman" panose="02020603050405020304" pitchFamily="18" charset="0"/>
              </a:rPr>
              <a:t>Step 3</a:t>
            </a:r>
            <a:r>
              <a:rPr lang="en-US" sz="1800" b="0" i="0" dirty="0">
                <a:solidFill>
                  <a:srgbClr val="000000"/>
                </a:solidFill>
                <a:effectLst/>
                <a:latin typeface="Times New Roman" panose="02020603050405020304" pitchFamily="18" charset="0"/>
                <a:cs typeface="Times New Roman" panose="02020603050405020304" pitchFamily="18" charset="0"/>
              </a:rPr>
              <a:t>:Run the Chi-Square Test </a:t>
            </a:r>
          </a:p>
          <a:p>
            <a:pPr marL="0" indent="0">
              <a:buNone/>
            </a:pPr>
            <a:r>
              <a:rPr lang="en-US" sz="1800" b="1" i="0" dirty="0">
                <a:effectLst/>
                <a:latin typeface="Times New Roman" panose="02020603050405020304" pitchFamily="18" charset="0"/>
                <a:cs typeface="Times New Roman" panose="02020603050405020304" pitchFamily="18" charset="0"/>
              </a:rPr>
              <a:t>Step 4</a:t>
            </a:r>
            <a:r>
              <a:rPr lang="en-US" sz="1800" b="0" i="0" dirty="0">
                <a:solidFill>
                  <a:srgbClr val="000000"/>
                </a:solidFill>
                <a:effectLst/>
                <a:latin typeface="Times New Roman" panose="02020603050405020304" pitchFamily="18" charset="0"/>
                <a:cs typeface="Times New Roman" panose="02020603050405020304" pitchFamily="18" charset="0"/>
              </a:rPr>
              <a:t>: Determine the Chi-Square Statistic and P-value</a:t>
            </a: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Step 5: </a:t>
            </a:r>
            <a:r>
              <a:rPr lang="en-US" sz="1800" dirty="0">
                <a:solidFill>
                  <a:srgbClr val="000000"/>
                </a:solidFill>
                <a:latin typeface="Times New Roman" panose="02020603050405020304" pitchFamily="18" charset="0"/>
                <a:cs typeface="Times New Roman" panose="02020603050405020304" pitchFamily="18" charset="0"/>
              </a:rPr>
              <a:t>Compare the P-value to the confidence interval, and decide based upon criteria to reject or accept the null hypothesis.</a:t>
            </a: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Step 6:</a:t>
            </a:r>
            <a:r>
              <a:rPr lang="en-US" sz="1800" dirty="0">
                <a:solidFill>
                  <a:srgbClr val="000000"/>
                </a:solidFill>
                <a:latin typeface="Times New Roman" panose="02020603050405020304" pitchFamily="18" charset="0"/>
                <a:cs typeface="Times New Roman" panose="02020603050405020304" pitchFamily="18" charset="0"/>
              </a:rPr>
              <a:t>Summarize the results.</a:t>
            </a:r>
            <a:endParaRPr lang="en-CA" sz="1800" dirty="0"/>
          </a:p>
        </p:txBody>
      </p:sp>
    </p:spTree>
    <p:extLst>
      <p:ext uri="{BB962C8B-B14F-4D97-AF65-F5344CB8AC3E}">
        <p14:creationId xmlns:p14="http://schemas.microsoft.com/office/powerpoint/2010/main" val="226000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5273-4453-424D-B863-886D2CB5A5C9}"/>
              </a:ext>
            </a:extLst>
          </p:cNvPr>
          <p:cNvSpPr>
            <a:spLocks noGrp="1"/>
          </p:cNvSpPr>
          <p:nvPr>
            <p:ph type="title"/>
          </p:nvPr>
        </p:nvSpPr>
        <p:spPr>
          <a:xfrm>
            <a:off x="838200" y="365125"/>
            <a:ext cx="3238850" cy="398273"/>
          </a:xfrm>
        </p:spPr>
        <p:txBody>
          <a:bodyPr>
            <a:normAutofit fontScale="90000"/>
          </a:bodyPr>
          <a:lstStyle/>
          <a:p>
            <a:r>
              <a:rPr lang="en-CA" sz="2400" b="1" dirty="0">
                <a:latin typeface="Times New Roman" panose="02020603050405020304" pitchFamily="18" charset="0"/>
                <a:cs typeface="Times New Roman" panose="02020603050405020304" pitchFamily="18" charset="0"/>
              </a:rPr>
              <a:t>R-Implementation</a:t>
            </a:r>
            <a:r>
              <a:rPr lang="en-CA" dirty="0"/>
              <a:t> </a:t>
            </a:r>
          </a:p>
        </p:txBody>
      </p:sp>
      <p:sp>
        <p:nvSpPr>
          <p:cNvPr id="3" name="Content Placeholder 2">
            <a:extLst>
              <a:ext uri="{FF2B5EF4-FFF2-40B4-BE49-F238E27FC236}">
                <a16:creationId xmlns:a16="http://schemas.microsoft.com/office/drawing/2014/main" id="{1342970D-48F8-436C-8C29-CF8C427DC2C1}"/>
              </a:ext>
            </a:extLst>
          </p:cNvPr>
          <p:cNvSpPr>
            <a:spLocks noGrp="1"/>
          </p:cNvSpPr>
          <p:nvPr>
            <p:ph idx="1"/>
          </p:nvPr>
        </p:nvSpPr>
        <p:spPr>
          <a:xfrm>
            <a:off x="508233" y="961558"/>
            <a:ext cx="5587767" cy="4888735"/>
          </a:xfrm>
        </p:spPr>
        <p:txBody>
          <a:bodyPr>
            <a:normAutofit fontScale="47500" lnSpcReduction="20000"/>
          </a:bodyPr>
          <a:lstStyle/>
          <a:p>
            <a:r>
              <a:rPr lang="en-US" sz="3000" dirty="0">
                <a:latin typeface="Times New Roman" panose="02020603050405020304" pitchFamily="18" charset="0"/>
                <a:cs typeface="Times New Roman" panose="02020603050405020304" pitchFamily="18" charset="0"/>
              </a:rPr>
              <a:t>#Load Libraries</a:t>
            </a:r>
          </a:p>
          <a:p>
            <a:r>
              <a:rPr lang="en-US" sz="3000" dirty="0">
                <a:latin typeface="Times New Roman" panose="02020603050405020304" pitchFamily="18" charset="0"/>
                <a:cs typeface="Times New Roman" panose="02020603050405020304" pitchFamily="18" charset="0"/>
              </a:rPr>
              <a:t>library(MASS)</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#Load and View carsdatabase_1_ </a:t>
            </a:r>
          </a:p>
          <a:p>
            <a:r>
              <a:rPr lang="en-US" sz="3000" dirty="0">
                <a:latin typeface="Times New Roman" panose="02020603050405020304" pitchFamily="18" charset="0"/>
                <a:cs typeface="Times New Roman" panose="02020603050405020304" pitchFamily="18" charset="0"/>
              </a:rPr>
              <a:t>print(str(carsdatabase_1_))</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#Gives number of rows and columns in dataset</a:t>
            </a:r>
          </a:p>
          <a:p>
            <a:r>
              <a:rPr lang="en-US" sz="3000" dirty="0">
                <a:latin typeface="Times New Roman" panose="02020603050405020304" pitchFamily="18" charset="0"/>
                <a:cs typeface="Times New Roman" panose="02020603050405020304" pitchFamily="18" charset="0"/>
              </a:rPr>
              <a:t>dim(carsdatabase_1_)</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#Hypothesis Statement</a:t>
            </a:r>
          </a:p>
          <a:p>
            <a:r>
              <a:rPr lang="en-US" sz="3000" dirty="0">
                <a:latin typeface="Times New Roman" panose="02020603050405020304" pitchFamily="18" charset="0"/>
                <a:cs typeface="Times New Roman" panose="02020603050405020304" pitchFamily="18" charset="0"/>
              </a:rPr>
              <a:t>#Ho: Number of cylinders(Cylinders) is not correlated with type of car sold (Type)</a:t>
            </a:r>
          </a:p>
          <a:p>
            <a:r>
              <a:rPr lang="en-US" sz="3000" dirty="0">
                <a:latin typeface="Times New Roman" panose="02020603050405020304" pitchFamily="18" charset="0"/>
                <a:cs typeface="Times New Roman" panose="02020603050405020304" pitchFamily="18" charset="0"/>
              </a:rPr>
              <a:t>#Ha:Number of cylinders(Cylinders) is correlated with type of car sold (Type)</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Create a data frame from the main data set.</a:t>
            </a:r>
          </a:p>
          <a:p>
            <a:r>
              <a:rPr lang="en-US" sz="3000" dirty="0" err="1">
                <a:latin typeface="Times New Roman" panose="02020603050405020304" pitchFamily="18" charset="0"/>
                <a:cs typeface="Times New Roman" panose="02020603050405020304" pitchFamily="18" charset="0"/>
              </a:rPr>
              <a:t>carsdata.data</a:t>
            </a:r>
            <a:r>
              <a:rPr lang="en-US" sz="3000" dirty="0">
                <a:latin typeface="Times New Roman" panose="02020603050405020304" pitchFamily="18" charset="0"/>
                <a:cs typeface="Times New Roman" panose="02020603050405020304" pitchFamily="18" charset="0"/>
              </a:rPr>
              <a:t> &lt;- </a:t>
            </a:r>
            <a:r>
              <a:rPr lang="en-US" sz="3000" dirty="0" err="1">
                <a:latin typeface="Times New Roman" panose="02020603050405020304" pitchFamily="18" charset="0"/>
                <a:cs typeface="Times New Roman" panose="02020603050405020304" pitchFamily="18" charset="0"/>
              </a:rPr>
              <a:t>data.frame</a:t>
            </a:r>
            <a:r>
              <a:rPr lang="en-US" sz="3000" dirty="0">
                <a:latin typeface="Times New Roman" panose="02020603050405020304" pitchFamily="18" charset="0"/>
                <a:cs typeface="Times New Roman" panose="02020603050405020304" pitchFamily="18" charset="0"/>
              </a:rPr>
              <a:t>(carsdatabase_1_$Cylinders, carsdatabase_1_$Type)</a:t>
            </a:r>
          </a:p>
          <a:p>
            <a:endParaRPr lang="en-CA" dirty="0"/>
          </a:p>
        </p:txBody>
      </p:sp>
      <p:sp>
        <p:nvSpPr>
          <p:cNvPr id="4" name="TextBox 3">
            <a:extLst>
              <a:ext uri="{FF2B5EF4-FFF2-40B4-BE49-F238E27FC236}">
                <a16:creationId xmlns:a16="http://schemas.microsoft.com/office/drawing/2014/main" id="{E91B4C6C-86CE-41B1-A575-642963BEC8CD}"/>
              </a:ext>
            </a:extLst>
          </p:cNvPr>
          <p:cNvSpPr txBox="1"/>
          <p:nvPr/>
        </p:nvSpPr>
        <p:spPr>
          <a:xfrm>
            <a:off x="8598715" y="696286"/>
            <a:ext cx="902811"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094E5E39-6B6F-40AF-AA05-1B3CA4090CCE}"/>
              </a:ext>
            </a:extLst>
          </p:cNvPr>
          <p:cNvPicPr>
            <a:picLocks noChangeAspect="1"/>
          </p:cNvPicPr>
          <p:nvPr/>
        </p:nvPicPr>
        <p:blipFill>
          <a:blip r:embed="rId2"/>
          <a:stretch>
            <a:fillRect/>
          </a:stretch>
        </p:blipFill>
        <p:spPr>
          <a:xfrm>
            <a:off x="6680116" y="1342238"/>
            <a:ext cx="4602310" cy="4508056"/>
          </a:xfrm>
          <a:prstGeom prst="rect">
            <a:avLst/>
          </a:prstGeom>
        </p:spPr>
      </p:pic>
    </p:spTree>
    <p:extLst>
      <p:ext uri="{BB962C8B-B14F-4D97-AF65-F5344CB8AC3E}">
        <p14:creationId xmlns:p14="http://schemas.microsoft.com/office/powerpoint/2010/main" val="277292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5273-4453-424D-B863-886D2CB5A5C9}"/>
              </a:ext>
            </a:extLst>
          </p:cNvPr>
          <p:cNvSpPr>
            <a:spLocks noGrp="1"/>
          </p:cNvSpPr>
          <p:nvPr>
            <p:ph type="title"/>
          </p:nvPr>
        </p:nvSpPr>
        <p:spPr>
          <a:xfrm>
            <a:off x="838200" y="365125"/>
            <a:ext cx="3238850" cy="398273"/>
          </a:xfrm>
        </p:spPr>
        <p:txBody>
          <a:bodyPr>
            <a:normAutofit fontScale="90000"/>
          </a:bodyPr>
          <a:lstStyle/>
          <a:p>
            <a:r>
              <a:rPr lang="en-CA" sz="2700" b="1" dirty="0">
                <a:latin typeface="Times New Roman" panose="02020603050405020304" pitchFamily="18" charset="0"/>
                <a:cs typeface="Times New Roman" panose="02020603050405020304" pitchFamily="18" charset="0"/>
              </a:rPr>
              <a:t>R-Implementation</a:t>
            </a:r>
            <a:r>
              <a:rPr lang="en-CA" dirty="0"/>
              <a:t> </a:t>
            </a:r>
          </a:p>
        </p:txBody>
      </p:sp>
      <p:sp>
        <p:nvSpPr>
          <p:cNvPr id="3" name="Content Placeholder 2">
            <a:extLst>
              <a:ext uri="{FF2B5EF4-FFF2-40B4-BE49-F238E27FC236}">
                <a16:creationId xmlns:a16="http://schemas.microsoft.com/office/drawing/2014/main" id="{1342970D-48F8-436C-8C29-CF8C427DC2C1}"/>
              </a:ext>
            </a:extLst>
          </p:cNvPr>
          <p:cNvSpPr>
            <a:spLocks noGrp="1"/>
          </p:cNvSpPr>
          <p:nvPr>
            <p:ph idx="1"/>
          </p:nvPr>
        </p:nvSpPr>
        <p:spPr>
          <a:xfrm>
            <a:off x="670421" y="1129338"/>
            <a:ext cx="5587767" cy="4969457"/>
          </a:xfrm>
        </p:spPr>
        <p:txBody>
          <a:bodyPr>
            <a:normAutofit/>
          </a:bodyPr>
          <a:lstStyle/>
          <a:p>
            <a:pPr marL="0" indent="0">
              <a:buNone/>
            </a:pPr>
            <a:r>
              <a:rPr lang="en-US" sz="1300" dirty="0">
                <a:latin typeface="Times New Roman" panose="02020603050405020304" pitchFamily="18" charset="0"/>
                <a:cs typeface="Times New Roman" panose="02020603050405020304" pitchFamily="18" charset="0"/>
              </a:rPr>
              <a:t># Create a table with the needed variables.</a:t>
            </a:r>
          </a:p>
          <a:p>
            <a:pPr marL="0" indent="0">
              <a:buNone/>
            </a:pPr>
            <a:r>
              <a:rPr lang="en-US" sz="1300" dirty="0" err="1">
                <a:latin typeface="Times New Roman" panose="02020603050405020304" pitchFamily="18" charset="0"/>
                <a:cs typeface="Times New Roman" panose="02020603050405020304" pitchFamily="18" charset="0"/>
              </a:rPr>
              <a:t>carsdata.data</a:t>
            </a:r>
            <a:r>
              <a:rPr lang="en-US" sz="1300" dirty="0">
                <a:latin typeface="Times New Roman" panose="02020603050405020304" pitchFamily="18" charset="0"/>
                <a:cs typeface="Times New Roman" panose="02020603050405020304" pitchFamily="18" charset="0"/>
              </a:rPr>
              <a:t> = table(carsdatabase_1_$Cylinders, carsdatabase_1_$Type)</a:t>
            </a:r>
          </a:p>
          <a:p>
            <a:pPr marL="0" indent="0">
              <a:buNone/>
            </a:pPr>
            <a:r>
              <a:rPr lang="en-US" sz="1300" dirty="0">
                <a:latin typeface="Times New Roman" panose="02020603050405020304" pitchFamily="18" charset="0"/>
                <a:cs typeface="Times New Roman" panose="02020603050405020304" pitchFamily="18" charset="0"/>
              </a:rPr>
              <a:t>print(</a:t>
            </a:r>
            <a:r>
              <a:rPr lang="en-US" sz="1300" dirty="0" err="1">
                <a:latin typeface="Times New Roman" panose="02020603050405020304" pitchFamily="18" charset="0"/>
                <a:cs typeface="Times New Roman" panose="02020603050405020304" pitchFamily="18" charset="0"/>
              </a:rPr>
              <a:t>carsdata.data</a:t>
            </a:r>
            <a:r>
              <a:rPr lang="en-US" sz="1300" dirty="0">
                <a:latin typeface="Times New Roman" panose="02020603050405020304" pitchFamily="18" charset="0"/>
                <a:cs typeface="Times New Roman" panose="02020603050405020304" pitchFamily="18" charset="0"/>
              </a:rPr>
              <a:t>)</a:t>
            </a: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 Perform the Chi-Square test.</a:t>
            </a:r>
          </a:p>
          <a:p>
            <a:pPr marL="0" indent="0">
              <a:buNone/>
            </a:pPr>
            <a:r>
              <a:rPr lang="en-US" sz="1300" dirty="0">
                <a:latin typeface="Times New Roman" panose="02020603050405020304" pitchFamily="18" charset="0"/>
                <a:cs typeface="Times New Roman" panose="02020603050405020304" pitchFamily="18" charset="0"/>
              </a:rPr>
              <a:t>print(</a:t>
            </a:r>
            <a:r>
              <a:rPr lang="en-US" sz="1300" dirty="0" err="1">
                <a:latin typeface="Times New Roman" panose="02020603050405020304" pitchFamily="18" charset="0"/>
                <a:cs typeface="Times New Roman" panose="02020603050405020304" pitchFamily="18" charset="0"/>
              </a:rPr>
              <a:t>chisq.test</a:t>
            </a:r>
            <a:r>
              <a:rPr lang="en-US" sz="1300" dirty="0">
                <a:latin typeface="Times New Roman" panose="02020603050405020304" pitchFamily="18" charset="0"/>
                <a:cs typeface="Times New Roman" panose="02020603050405020304" pitchFamily="18" charset="0"/>
              </a:rPr>
              <a:t>(</a:t>
            </a:r>
            <a:r>
              <a:rPr lang="en-US" sz="1300" dirty="0" err="1">
                <a:latin typeface="Times New Roman" panose="02020603050405020304" pitchFamily="18" charset="0"/>
                <a:cs typeface="Times New Roman" panose="02020603050405020304" pitchFamily="18" charset="0"/>
              </a:rPr>
              <a:t>carsdata.data</a:t>
            </a:r>
            <a:r>
              <a:rPr lang="en-US" sz="1300" dirty="0">
                <a:latin typeface="Times New Roman" panose="02020603050405020304" pitchFamily="18" charset="0"/>
                <a:cs typeface="Times New Roman" panose="02020603050405020304" pitchFamily="18" charset="0"/>
              </a:rPr>
              <a:t>))</a:t>
            </a: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#We have a chi-squared value of 78.935 and the p-value 1.674e-07 is less than the .05 significance level, </a:t>
            </a:r>
          </a:p>
          <a:p>
            <a:pPr marL="0" indent="0">
              <a:buNone/>
            </a:pPr>
            <a:r>
              <a:rPr lang="en-US" sz="1300" dirty="0">
                <a:latin typeface="Times New Roman" panose="02020603050405020304" pitchFamily="18" charset="0"/>
                <a:cs typeface="Times New Roman" panose="02020603050405020304" pitchFamily="18" charset="0"/>
              </a:rPr>
              <a:t>#We reject the null hypothesis and accept the alternative hypothesis which states that a correlation exists between Number of cylinders and Type of car sold</a:t>
            </a:r>
            <a:r>
              <a:rPr lang="en-US" sz="1300" dirty="0"/>
              <a:t>.</a:t>
            </a:r>
          </a:p>
          <a:p>
            <a:pPr marL="0" indent="0">
              <a:buNone/>
            </a:pPr>
            <a:endParaRPr lang="en-CA" dirty="0"/>
          </a:p>
        </p:txBody>
      </p:sp>
      <p:sp>
        <p:nvSpPr>
          <p:cNvPr id="4" name="TextBox 3">
            <a:extLst>
              <a:ext uri="{FF2B5EF4-FFF2-40B4-BE49-F238E27FC236}">
                <a16:creationId xmlns:a16="http://schemas.microsoft.com/office/drawing/2014/main" id="{E91B4C6C-86CE-41B1-A575-642963BEC8CD}"/>
              </a:ext>
            </a:extLst>
          </p:cNvPr>
          <p:cNvSpPr txBox="1"/>
          <p:nvPr/>
        </p:nvSpPr>
        <p:spPr>
          <a:xfrm>
            <a:off x="8598715" y="696286"/>
            <a:ext cx="902811"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668205F3-BF2D-4686-8D4E-6D688BDD1DD0}"/>
              </a:ext>
            </a:extLst>
          </p:cNvPr>
          <p:cNvPicPr>
            <a:picLocks noChangeAspect="1"/>
          </p:cNvPicPr>
          <p:nvPr/>
        </p:nvPicPr>
        <p:blipFill>
          <a:blip r:embed="rId2"/>
          <a:stretch>
            <a:fillRect/>
          </a:stretch>
        </p:blipFill>
        <p:spPr>
          <a:xfrm>
            <a:off x="7016622" y="1259631"/>
            <a:ext cx="4646644" cy="4483949"/>
          </a:xfrm>
          <a:prstGeom prst="rect">
            <a:avLst/>
          </a:prstGeom>
        </p:spPr>
      </p:pic>
    </p:spTree>
    <p:extLst>
      <p:ext uri="{BB962C8B-B14F-4D97-AF65-F5344CB8AC3E}">
        <p14:creationId xmlns:p14="http://schemas.microsoft.com/office/powerpoint/2010/main" val="173934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5273-4453-424D-B863-886D2CB5A5C9}"/>
              </a:ext>
            </a:extLst>
          </p:cNvPr>
          <p:cNvSpPr>
            <a:spLocks noGrp="1"/>
          </p:cNvSpPr>
          <p:nvPr>
            <p:ph type="title"/>
          </p:nvPr>
        </p:nvSpPr>
        <p:spPr>
          <a:xfrm>
            <a:off x="838200" y="365125"/>
            <a:ext cx="3238850" cy="398273"/>
          </a:xfrm>
        </p:spPr>
        <p:txBody>
          <a:bodyPr>
            <a:normAutofit fontScale="90000"/>
          </a:bodyPr>
          <a:lstStyle/>
          <a:p>
            <a:r>
              <a:rPr lang="en-CA" sz="2700" b="1" dirty="0">
                <a:latin typeface="Times New Roman" panose="02020603050405020304" pitchFamily="18" charset="0"/>
                <a:cs typeface="Times New Roman" panose="02020603050405020304" pitchFamily="18" charset="0"/>
              </a:rPr>
              <a:t>R-Implementation</a:t>
            </a:r>
            <a:r>
              <a:rPr lang="en-CA" dirty="0"/>
              <a:t> </a:t>
            </a:r>
          </a:p>
        </p:txBody>
      </p:sp>
      <p:sp>
        <p:nvSpPr>
          <p:cNvPr id="3" name="Content Placeholder 2">
            <a:extLst>
              <a:ext uri="{FF2B5EF4-FFF2-40B4-BE49-F238E27FC236}">
                <a16:creationId xmlns:a16="http://schemas.microsoft.com/office/drawing/2014/main" id="{1342970D-48F8-436C-8C29-CF8C427DC2C1}"/>
              </a:ext>
            </a:extLst>
          </p:cNvPr>
          <p:cNvSpPr>
            <a:spLocks noGrp="1"/>
          </p:cNvSpPr>
          <p:nvPr>
            <p:ph idx="1"/>
          </p:nvPr>
        </p:nvSpPr>
        <p:spPr>
          <a:xfrm>
            <a:off x="670421" y="1129338"/>
            <a:ext cx="5587767" cy="4969457"/>
          </a:xfrm>
        </p:spPr>
        <p:txBody>
          <a:bodyPr>
            <a:normAutofit/>
          </a:bodyPr>
          <a:lstStyle/>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#ALTERNATIVE METHOD</a:t>
            </a:r>
          </a:p>
          <a:p>
            <a:pPr marL="0" indent="0">
              <a:buNone/>
            </a:pPr>
            <a:r>
              <a:rPr lang="en-US" sz="1300" dirty="0">
                <a:latin typeface="Times New Roman" panose="02020603050405020304" pitchFamily="18" charset="0"/>
                <a:cs typeface="Times New Roman" panose="02020603050405020304" pitchFamily="18" charset="0"/>
              </a:rPr>
              <a:t>#Load Library</a:t>
            </a:r>
          </a:p>
          <a:p>
            <a:pPr marL="0" indent="0">
              <a:buNone/>
            </a:pPr>
            <a:r>
              <a:rPr lang="en-US" sz="1300" dirty="0">
                <a:latin typeface="Times New Roman" panose="02020603050405020304" pitchFamily="18" charset="0"/>
                <a:cs typeface="Times New Roman" panose="02020603050405020304" pitchFamily="18" charset="0"/>
              </a:rPr>
              <a:t>library(</a:t>
            </a:r>
            <a:r>
              <a:rPr lang="en-US" sz="1300" dirty="0" err="1">
                <a:latin typeface="Times New Roman" panose="02020603050405020304" pitchFamily="18" charset="0"/>
                <a:cs typeface="Times New Roman" panose="02020603050405020304" pitchFamily="18" charset="0"/>
              </a:rPr>
              <a:t>descr</a:t>
            </a:r>
            <a:r>
              <a:rPr lang="en-US" sz="1300" dirty="0">
                <a:latin typeface="Times New Roman" panose="02020603050405020304" pitchFamily="18" charset="0"/>
                <a:cs typeface="Times New Roman" panose="02020603050405020304" pitchFamily="18" charset="0"/>
              </a:rPr>
              <a:t>)</a:t>
            </a:r>
          </a:p>
          <a:p>
            <a:pPr marL="0" indent="0">
              <a:buNone/>
            </a:pPr>
            <a:r>
              <a:rPr lang="en-US" sz="1300" dirty="0">
                <a:latin typeface="Times New Roman" panose="02020603050405020304" pitchFamily="18" charset="0"/>
                <a:cs typeface="Times New Roman" panose="02020603050405020304" pitchFamily="18" charset="0"/>
              </a:rPr>
              <a:t>#Cross Tab</a:t>
            </a:r>
          </a:p>
          <a:p>
            <a:pPr marL="0" indent="0">
              <a:buNone/>
            </a:pPr>
            <a:r>
              <a:rPr lang="en-US" sz="1300" dirty="0">
                <a:latin typeface="Times New Roman" panose="02020603050405020304" pitchFamily="18" charset="0"/>
                <a:cs typeface="Times New Roman" panose="02020603050405020304" pitchFamily="18" charset="0"/>
              </a:rPr>
              <a:t>crosstab(carsdatabase_1_$Cylinders,carsdatabase_1_$Type, </a:t>
            </a:r>
            <a:r>
              <a:rPr lang="en-US" sz="1300" dirty="0" err="1">
                <a:latin typeface="Times New Roman" panose="02020603050405020304" pitchFamily="18" charset="0"/>
                <a:cs typeface="Times New Roman" panose="02020603050405020304" pitchFamily="18" charset="0"/>
              </a:rPr>
              <a:t>prop.r</a:t>
            </a:r>
            <a:r>
              <a:rPr lang="en-US" sz="1300" dirty="0">
                <a:latin typeface="Times New Roman" panose="02020603050405020304" pitchFamily="18" charset="0"/>
                <a:cs typeface="Times New Roman" panose="02020603050405020304" pitchFamily="18" charset="0"/>
              </a:rPr>
              <a:t>=TRUE,</a:t>
            </a:r>
          </a:p>
          <a:p>
            <a:pPr marL="0" indent="0">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prop.c</a:t>
            </a:r>
            <a:r>
              <a:rPr lang="en-US" sz="1300" dirty="0">
                <a:latin typeface="Times New Roman" panose="02020603050405020304" pitchFamily="18" charset="0"/>
                <a:cs typeface="Times New Roman" panose="02020603050405020304" pitchFamily="18" charset="0"/>
              </a:rPr>
              <a:t>=</a:t>
            </a:r>
            <a:r>
              <a:rPr lang="en-US" sz="1300" dirty="0" err="1">
                <a:latin typeface="Times New Roman" panose="02020603050405020304" pitchFamily="18" charset="0"/>
                <a:cs typeface="Times New Roman" panose="02020603050405020304" pitchFamily="18" charset="0"/>
              </a:rPr>
              <a:t>TRUE,prop.chisq</a:t>
            </a:r>
            <a:r>
              <a:rPr lang="en-US" sz="1300" dirty="0">
                <a:latin typeface="Times New Roman" panose="02020603050405020304" pitchFamily="18" charset="0"/>
                <a:cs typeface="Times New Roman" panose="02020603050405020304" pitchFamily="18" charset="0"/>
              </a:rPr>
              <a:t> = TRUE, </a:t>
            </a:r>
            <a:r>
              <a:rPr lang="en-US" sz="1300" dirty="0" err="1">
                <a:latin typeface="Times New Roman" panose="02020603050405020304" pitchFamily="18" charset="0"/>
                <a:cs typeface="Times New Roman" panose="02020603050405020304" pitchFamily="18" charset="0"/>
              </a:rPr>
              <a:t>chisq</a:t>
            </a:r>
            <a:r>
              <a:rPr lang="en-US" sz="1300" dirty="0">
                <a:latin typeface="Times New Roman" panose="02020603050405020304" pitchFamily="18" charset="0"/>
                <a:cs typeface="Times New Roman" panose="02020603050405020304" pitchFamily="18" charset="0"/>
              </a:rPr>
              <a:t> = TRUE, </a:t>
            </a:r>
            <a:r>
              <a:rPr lang="en-US" sz="1300" dirty="0" err="1">
                <a:latin typeface="Times New Roman" panose="02020603050405020304" pitchFamily="18" charset="0"/>
                <a:cs typeface="Times New Roman" panose="02020603050405020304" pitchFamily="18" charset="0"/>
              </a:rPr>
              <a:t>row.labels</a:t>
            </a:r>
            <a:r>
              <a:rPr lang="en-US" sz="1300" dirty="0">
                <a:latin typeface="Times New Roman" panose="02020603050405020304" pitchFamily="18" charset="0"/>
                <a:cs typeface="Times New Roman" panose="02020603050405020304" pitchFamily="18" charset="0"/>
              </a:rPr>
              <a:t> = TRUE)</a:t>
            </a:r>
          </a:p>
          <a:p>
            <a:pPr marL="0" indent="0">
              <a:buNone/>
            </a:pPr>
            <a:endParaRPr lang="en-CA" dirty="0"/>
          </a:p>
        </p:txBody>
      </p:sp>
      <p:sp>
        <p:nvSpPr>
          <p:cNvPr id="4" name="TextBox 3">
            <a:extLst>
              <a:ext uri="{FF2B5EF4-FFF2-40B4-BE49-F238E27FC236}">
                <a16:creationId xmlns:a16="http://schemas.microsoft.com/office/drawing/2014/main" id="{E91B4C6C-86CE-41B1-A575-642963BEC8CD}"/>
              </a:ext>
            </a:extLst>
          </p:cNvPr>
          <p:cNvSpPr txBox="1"/>
          <p:nvPr/>
        </p:nvSpPr>
        <p:spPr>
          <a:xfrm>
            <a:off x="8598715" y="696286"/>
            <a:ext cx="902811"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44DB191F-A50A-4C33-BBCA-EB9221BF803A}"/>
              </a:ext>
            </a:extLst>
          </p:cNvPr>
          <p:cNvPicPr>
            <a:picLocks noChangeAspect="1"/>
          </p:cNvPicPr>
          <p:nvPr/>
        </p:nvPicPr>
        <p:blipFill>
          <a:blip r:embed="rId2"/>
          <a:stretch>
            <a:fillRect/>
          </a:stretch>
        </p:blipFill>
        <p:spPr>
          <a:xfrm>
            <a:off x="6752627" y="1065618"/>
            <a:ext cx="4315065" cy="4967857"/>
          </a:xfrm>
          <a:prstGeom prst="rect">
            <a:avLst/>
          </a:prstGeom>
        </p:spPr>
      </p:pic>
    </p:spTree>
    <p:extLst>
      <p:ext uri="{BB962C8B-B14F-4D97-AF65-F5344CB8AC3E}">
        <p14:creationId xmlns:p14="http://schemas.microsoft.com/office/powerpoint/2010/main" val="2433306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1416</Words>
  <Application>Microsoft Office PowerPoint</Application>
  <PresentationFormat>Widescreen</PresentationFormat>
  <Paragraphs>217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  DATA 1204 Statistical and Predictive Modeling for Analytics  Assignment 4-Chi Square Analysis  Professor: Ritwick Dutta  Srilasya Garigipaty Student #100822953 </vt:lpstr>
      <vt:lpstr>Chi-Squared Analysis</vt:lpstr>
      <vt:lpstr>Conditions Chi-Square Test needs to adhere to:</vt:lpstr>
      <vt:lpstr>How is independence and correlation tested in Chi-Square test</vt:lpstr>
      <vt:lpstr>Degrees of Freedom </vt:lpstr>
      <vt:lpstr>Steps to Perform a Chi-Square Test</vt:lpstr>
      <vt:lpstr>R-Implementation </vt:lpstr>
      <vt:lpstr>R-Implementation </vt:lpstr>
      <vt:lpstr>R-Implementation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Srilasya Garigipaty</dc:creator>
  <cp:lastModifiedBy>Srilasya Garigipaty</cp:lastModifiedBy>
  <cp:revision>23</cp:revision>
  <dcterms:created xsi:type="dcterms:W3CDTF">2021-03-20T14:33:07Z</dcterms:created>
  <dcterms:modified xsi:type="dcterms:W3CDTF">2021-03-20T23:23:13Z</dcterms:modified>
</cp:coreProperties>
</file>