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21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4/17/2021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810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4/17/2021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12292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4/17/2021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1093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4/17/2021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06087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4/17/2021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34053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4/17/2021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57574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4/17/2021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69982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4/17/2021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3896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4/17/2021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9009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4/17/2021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0165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4/17/2021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00024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4/17/2021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71426905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63" r:id="rId4"/>
    <p:sldLayoutId id="2147483664" r:id="rId5"/>
    <p:sldLayoutId id="2147483669" r:id="rId6"/>
    <p:sldLayoutId id="2147483665" r:id="rId7"/>
    <p:sldLayoutId id="2147483666" r:id="rId8"/>
    <p:sldLayoutId id="2147483667" r:id="rId9"/>
    <p:sldLayoutId id="2147483668" r:id="rId10"/>
    <p:sldLayoutId id="2147483670"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vitalflux.com/data-science-8-steps-to-multiple-regression-analysis/" TargetMode="External"/><Relationship Id="rId2" Type="http://schemas.openxmlformats.org/officeDocument/2006/relationships/hyperlink" Target="https://www.r-bloggers.com/2020/11/skewness-and-kurtosis-in-statistics/" TargetMode="External"/><Relationship Id="rId1" Type="http://schemas.openxmlformats.org/officeDocument/2006/relationships/slideLayout" Target="../slideLayouts/slideLayout7.xml"/><Relationship Id="rId5" Type="http://schemas.openxmlformats.org/officeDocument/2006/relationships/hyperlink" Target="http://analyticuniversity.com/step-by-step-linear-regression-in-r/" TargetMode="External"/><Relationship Id="rId4" Type="http://schemas.openxmlformats.org/officeDocument/2006/relationships/hyperlink" Target="https://www.tutorialspoint.com/r/r_multiple_regression.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13464DE-FAD1-43E6-A139-C71816949809}"/>
              </a:ext>
            </a:extLst>
          </p:cNvPr>
          <p:cNvSpPr>
            <a:spLocks noGrp="1"/>
          </p:cNvSpPr>
          <p:nvPr>
            <p:ph type="subTitle" idx="1"/>
          </p:nvPr>
        </p:nvSpPr>
        <p:spPr>
          <a:xfrm>
            <a:off x="1370677" y="2405418"/>
            <a:ext cx="5916873" cy="2047164"/>
          </a:xfrm>
        </p:spPr>
        <p:txBody>
          <a:bodyPr>
            <a:noAutofit/>
          </a:bodyPr>
          <a:lstStyle/>
          <a:p>
            <a:pPr algn="l"/>
            <a:r>
              <a:rPr lang="en-CA" sz="2400" dirty="0">
                <a:latin typeface="Times New Roman" panose="02020603050405020304" pitchFamily="18" charset="0"/>
                <a:cs typeface="Times New Roman" panose="02020603050405020304" pitchFamily="18" charset="0"/>
              </a:rPr>
              <a:t>Srilasya Garigipaty</a:t>
            </a:r>
          </a:p>
          <a:p>
            <a:pPr algn="l"/>
            <a:r>
              <a:rPr lang="en-CA" sz="2400" dirty="0">
                <a:latin typeface="Times New Roman" panose="02020603050405020304" pitchFamily="18" charset="0"/>
                <a:cs typeface="Times New Roman" panose="02020603050405020304" pitchFamily="18" charset="0"/>
              </a:rPr>
              <a:t>DATA 1204 Final PROJECT </a:t>
            </a:r>
          </a:p>
          <a:p>
            <a:pPr algn="l"/>
            <a:r>
              <a:rPr lang="en-CA" sz="2400" dirty="0">
                <a:latin typeface="Times New Roman" panose="02020603050405020304" pitchFamily="18" charset="0"/>
                <a:cs typeface="Times New Roman" panose="02020603050405020304" pitchFamily="18" charset="0"/>
              </a:rPr>
              <a:t>STUDENT #100822953</a:t>
            </a:r>
          </a:p>
        </p:txBody>
      </p:sp>
      <p:pic>
        <p:nvPicPr>
          <p:cNvPr id="4" name="Picture 3" descr="Green fern leaf closeup">
            <a:extLst>
              <a:ext uri="{FF2B5EF4-FFF2-40B4-BE49-F238E27FC236}">
                <a16:creationId xmlns:a16="http://schemas.microsoft.com/office/drawing/2014/main" id="{B50EB5EC-DE46-4462-AB40-6F3DBBC0100F}"/>
              </a:ext>
            </a:extLst>
          </p:cNvPr>
          <p:cNvPicPr>
            <a:picLocks noChangeAspect="1"/>
          </p:cNvPicPr>
          <p:nvPr/>
        </p:nvPicPr>
        <p:blipFill rotWithShape="1">
          <a:blip r:embed="rId2"/>
          <a:srcRect l="19203" r="46465" b="2"/>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11"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635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BF585-4FC3-45E4-BA81-1A651F01D2ED}"/>
              </a:ext>
            </a:extLst>
          </p:cNvPr>
          <p:cNvSpPr txBox="1"/>
          <p:nvPr/>
        </p:nvSpPr>
        <p:spPr>
          <a:xfrm>
            <a:off x="1291906" y="276837"/>
            <a:ext cx="9362112" cy="461665"/>
          </a:xfrm>
          <a:prstGeom prst="rect">
            <a:avLst/>
          </a:prstGeom>
          <a:noFill/>
        </p:spPr>
        <p:txBody>
          <a:bodyPr wrap="square" rtlCol="0">
            <a:spAutoFit/>
          </a:bodyPr>
          <a:lstStyle/>
          <a:p>
            <a:r>
              <a:rPr lang="en-CA" sz="2400" b="1" dirty="0">
                <a:latin typeface="Times New Roman" panose="02020603050405020304" pitchFamily="18" charset="0"/>
                <a:cs typeface="Times New Roman" panose="02020603050405020304" pitchFamily="18" charset="0"/>
              </a:rPr>
              <a:t>Interpretation and Evaluation of Simple Linear Regression Model</a:t>
            </a:r>
          </a:p>
        </p:txBody>
      </p:sp>
      <p:sp>
        <p:nvSpPr>
          <p:cNvPr id="4" name="TextBox 3">
            <a:extLst>
              <a:ext uri="{FF2B5EF4-FFF2-40B4-BE49-F238E27FC236}">
                <a16:creationId xmlns:a16="http://schemas.microsoft.com/office/drawing/2014/main" id="{84DCEF6A-C89C-4984-92FE-54006B81B6AA}"/>
              </a:ext>
            </a:extLst>
          </p:cNvPr>
          <p:cNvSpPr txBox="1"/>
          <p:nvPr/>
        </p:nvSpPr>
        <p:spPr>
          <a:xfrm>
            <a:off x="1646001" y="1773793"/>
            <a:ext cx="1315313" cy="369332"/>
          </a:xfrm>
          <a:prstGeom prst="rect">
            <a:avLst/>
          </a:prstGeom>
          <a:noFill/>
        </p:spPr>
        <p:txBody>
          <a:bodyPr wrap="square" rtlCol="0">
            <a:spAutoFit/>
          </a:bodyPr>
          <a:lstStyle/>
          <a:p>
            <a:r>
              <a:rPr lang="en-CA" b="1" dirty="0">
                <a:latin typeface="Times New Roman" panose="02020603050405020304" pitchFamily="18" charset="0"/>
                <a:cs typeface="Times New Roman" panose="02020603050405020304" pitchFamily="18" charset="0"/>
              </a:rPr>
              <a:t>Results:</a:t>
            </a:r>
          </a:p>
        </p:txBody>
      </p:sp>
      <p:pic>
        <p:nvPicPr>
          <p:cNvPr id="6" name="Picture 5">
            <a:extLst>
              <a:ext uri="{FF2B5EF4-FFF2-40B4-BE49-F238E27FC236}">
                <a16:creationId xmlns:a16="http://schemas.microsoft.com/office/drawing/2014/main" id="{13A11290-4F99-44AC-8B20-EA808F187324}"/>
              </a:ext>
            </a:extLst>
          </p:cNvPr>
          <p:cNvPicPr>
            <a:picLocks noChangeAspect="1"/>
          </p:cNvPicPr>
          <p:nvPr/>
        </p:nvPicPr>
        <p:blipFill>
          <a:blip r:embed="rId2"/>
          <a:stretch>
            <a:fillRect/>
          </a:stretch>
        </p:blipFill>
        <p:spPr>
          <a:xfrm>
            <a:off x="151833" y="2143125"/>
            <a:ext cx="5495925" cy="2571750"/>
          </a:xfrm>
          <a:prstGeom prst="rect">
            <a:avLst/>
          </a:prstGeom>
        </p:spPr>
      </p:pic>
      <p:sp>
        <p:nvSpPr>
          <p:cNvPr id="9" name="TextBox 8">
            <a:extLst>
              <a:ext uri="{FF2B5EF4-FFF2-40B4-BE49-F238E27FC236}">
                <a16:creationId xmlns:a16="http://schemas.microsoft.com/office/drawing/2014/main" id="{AA8AC702-FF41-4F8F-9EC6-4D96958F9EE6}"/>
              </a:ext>
            </a:extLst>
          </p:cNvPr>
          <p:cNvSpPr txBox="1"/>
          <p:nvPr/>
        </p:nvSpPr>
        <p:spPr>
          <a:xfrm>
            <a:off x="6096000" y="1039601"/>
            <a:ext cx="5111340" cy="4916148"/>
          </a:xfrm>
          <a:prstGeom prst="rect">
            <a:avLst/>
          </a:prstGeom>
        </p:spPr>
        <p:txBody>
          <a:bodyPr vert="horz" lIns="91440" tIns="45720" rIns="91440" bIns="45720" rtlCol="0">
            <a:noAutofit/>
          </a:bodyPr>
          <a:lstStyle/>
          <a:p>
            <a:pPr indent="-182880" fontAlgn="base">
              <a:lnSpc>
                <a:spcPct val="90000"/>
              </a:lnSpc>
              <a:spcAft>
                <a:spcPts val="600"/>
              </a:spcAft>
              <a:buClr>
                <a:schemeClr val="tx1">
                  <a:lumMod val="85000"/>
                  <a:lumOff val="15000"/>
                </a:schemeClr>
              </a:buClr>
              <a:buFont typeface="Garamond" pitchFamily="18" charset="0"/>
              <a:buChar char="◦"/>
            </a:pPr>
            <a:r>
              <a:rPr lang="en-US" sz="1400" b="1" i="0" dirty="0" err="1">
                <a:effectLst/>
                <a:latin typeface="Times New Roman" panose="02020603050405020304" pitchFamily="18" charset="0"/>
                <a:cs typeface="Times New Roman" panose="02020603050405020304" pitchFamily="18" charset="0"/>
              </a:rPr>
              <a:t>Pr</a:t>
            </a:r>
            <a:r>
              <a:rPr lang="en-US" sz="1400" b="1" i="0" dirty="0">
                <a:effectLst/>
                <a:latin typeface="Times New Roman" panose="02020603050405020304" pitchFamily="18" charset="0"/>
                <a:cs typeface="Times New Roman" panose="02020603050405020304" pitchFamily="18" charset="0"/>
              </a:rPr>
              <a:t>(&gt;|t|):</a:t>
            </a:r>
            <a:r>
              <a:rPr lang="en-US" sz="1400" b="0" i="0" dirty="0">
                <a:effectLst/>
                <a:latin typeface="Times New Roman" panose="02020603050405020304" pitchFamily="18" charset="0"/>
                <a:cs typeface="Times New Roman" panose="02020603050405020304" pitchFamily="18" charset="0"/>
              </a:rPr>
              <a:t> This is the p-value associated with the model coefficients. Since the p-value for smoker (</a:t>
            </a:r>
            <a:r>
              <a:rPr lang="en-US" sz="1400" b="1" dirty="0">
                <a:latin typeface="Times New Roman" panose="02020603050405020304" pitchFamily="18" charset="0"/>
                <a:cs typeface="Times New Roman" panose="02020603050405020304" pitchFamily="18" charset="0"/>
              </a:rPr>
              <a:t>2*10^-16</a:t>
            </a:r>
            <a:r>
              <a:rPr lang="en-US" sz="1400" b="0" i="0" dirty="0">
                <a:effectLst/>
                <a:latin typeface="Times New Roman" panose="02020603050405020304" pitchFamily="18" charset="0"/>
                <a:cs typeface="Times New Roman" panose="02020603050405020304" pitchFamily="18" charset="0"/>
              </a:rPr>
              <a:t>) is significantly less  than .001 significance level, we can say that there is </a:t>
            </a:r>
            <a:r>
              <a:rPr lang="en-US" sz="1400" dirty="0">
                <a:latin typeface="Times New Roman" panose="02020603050405020304" pitchFamily="18" charset="0"/>
                <a:cs typeface="Times New Roman" panose="02020603050405020304" pitchFamily="18" charset="0"/>
              </a:rPr>
              <a:t>a</a:t>
            </a:r>
            <a:r>
              <a:rPr lang="en-US" sz="1400" b="0" i="0" dirty="0">
                <a:effectLst/>
                <a:latin typeface="Times New Roman" panose="02020603050405020304" pitchFamily="18" charset="0"/>
                <a:cs typeface="Times New Roman" panose="02020603050405020304" pitchFamily="18" charset="0"/>
              </a:rPr>
              <a:t> statistically significant association  between </a:t>
            </a:r>
            <a:r>
              <a:rPr lang="en-US" sz="1400" b="0" i="1" dirty="0">
                <a:effectLst/>
                <a:latin typeface="Times New Roman" panose="02020603050405020304" pitchFamily="18" charset="0"/>
                <a:cs typeface="Times New Roman" panose="02020603050405020304" pitchFamily="18" charset="0"/>
              </a:rPr>
              <a:t>smoker</a:t>
            </a:r>
            <a:r>
              <a:rPr lang="en-US" sz="1400" b="0" i="0" dirty="0">
                <a:effectLst/>
                <a:latin typeface="Times New Roman" panose="02020603050405020304" pitchFamily="18" charset="0"/>
                <a:cs typeface="Times New Roman" panose="02020603050405020304" pitchFamily="18" charset="0"/>
              </a:rPr>
              <a:t> and </a:t>
            </a:r>
            <a:r>
              <a:rPr lang="en-US" sz="1400" b="0" i="1" dirty="0">
                <a:effectLst/>
                <a:latin typeface="Times New Roman" panose="02020603050405020304" pitchFamily="18" charset="0"/>
                <a:cs typeface="Times New Roman" panose="02020603050405020304" pitchFamily="18" charset="0"/>
              </a:rPr>
              <a:t>expenses.</a:t>
            </a:r>
            <a:endParaRPr lang="en-US" sz="1400" b="0" i="0" dirty="0">
              <a:effectLst/>
              <a:latin typeface="Times New Roman" panose="02020603050405020304" pitchFamily="18" charset="0"/>
              <a:cs typeface="Times New Roman" panose="02020603050405020304" pitchFamily="18" charset="0"/>
            </a:endParaRPr>
          </a:p>
          <a:p>
            <a:pPr indent="-182880" fontAlgn="base">
              <a:lnSpc>
                <a:spcPct val="90000"/>
              </a:lnSpc>
              <a:spcAft>
                <a:spcPts val="600"/>
              </a:spcAft>
              <a:buClr>
                <a:schemeClr val="tx1">
                  <a:lumMod val="85000"/>
                  <a:lumOff val="15000"/>
                </a:schemeClr>
              </a:buClr>
              <a:buFont typeface="Garamond" pitchFamily="18" charset="0"/>
              <a:buChar char="◦"/>
            </a:pPr>
            <a:r>
              <a:rPr lang="en-US" sz="1400" b="1" i="0" dirty="0">
                <a:effectLst/>
                <a:latin typeface="Times New Roman" panose="02020603050405020304" pitchFamily="18" charset="0"/>
                <a:cs typeface="Times New Roman" panose="02020603050405020304" pitchFamily="18" charset="0"/>
              </a:rPr>
              <a:t>Multiple R-squared:</a:t>
            </a:r>
            <a:r>
              <a:rPr lang="en-US" sz="1400" b="0" i="0" dirty="0">
                <a:effectLst/>
                <a:latin typeface="Times New Roman" panose="02020603050405020304" pitchFamily="18" charset="0"/>
                <a:cs typeface="Times New Roman" panose="02020603050405020304" pitchFamily="18" charset="0"/>
              </a:rPr>
              <a:t> This number tells us the percentage of the variation in expenses that can be explained by number of smokers studied. In general, the larger the R-squared value of a regression model the better the explanatory variables are able to predict the value of the response variable. In this case, </a:t>
            </a:r>
            <a:r>
              <a:rPr lang="en-US" sz="1400" b="1" dirty="0">
                <a:latin typeface="Times New Roman" panose="02020603050405020304" pitchFamily="18" charset="0"/>
                <a:cs typeface="Times New Roman" panose="02020603050405020304" pitchFamily="18" charset="0"/>
              </a:rPr>
              <a:t>62</a:t>
            </a:r>
            <a:r>
              <a:rPr lang="en-US" sz="1400" b="1" i="0" dirty="0">
                <a:effectLst/>
                <a:latin typeface="Times New Roman" panose="02020603050405020304" pitchFamily="18" charset="0"/>
                <a:cs typeface="Times New Roman" panose="02020603050405020304" pitchFamily="18" charset="0"/>
              </a:rPr>
              <a:t>%</a:t>
            </a:r>
            <a:r>
              <a:rPr lang="en-US" sz="1400" b="0" i="0" dirty="0">
                <a:effectLst/>
                <a:latin typeface="Times New Roman" panose="02020603050405020304" pitchFamily="18" charset="0"/>
                <a:cs typeface="Times New Roman" panose="02020603050405020304" pitchFamily="18" charset="0"/>
              </a:rPr>
              <a:t> of the variation in expense can be explained by whether a person smokes or not.</a:t>
            </a:r>
          </a:p>
          <a:p>
            <a:pPr indent="-182880" fontAlgn="base">
              <a:lnSpc>
                <a:spcPct val="90000"/>
              </a:lnSpc>
              <a:spcAft>
                <a:spcPts val="600"/>
              </a:spcAft>
              <a:buClr>
                <a:schemeClr val="tx1">
                  <a:lumMod val="85000"/>
                  <a:lumOff val="15000"/>
                </a:schemeClr>
              </a:buClr>
              <a:buFont typeface="Garamond" pitchFamily="18" charset="0"/>
              <a:buChar char="◦"/>
            </a:pPr>
            <a:r>
              <a:rPr lang="en-US" sz="1400" b="1" i="0" dirty="0">
                <a:effectLst/>
                <a:latin typeface="Times New Roman" panose="02020603050405020304" pitchFamily="18" charset="0"/>
                <a:cs typeface="Times New Roman" panose="02020603050405020304" pitchFamily="18" charset="0"/>
              </a:rPr>
              <a:t>Residual standard error:</a:t>
            </a:r>
            <a:r>
              <a:rPr lang="en-US" sz="1400" b="0" i="0" dirty="0">
                <a:effectLst/>
                <a:latin typeface="Times New Roman" panose="02020603050405020304" pitchFamily="18" charset="0"/>
                <a:cs typeface="Times New Roman" panose="02020603050405020304" pitchFamily="18" charset="0"/>
              </a:rPr>
              <a:t> This is the average distance that the observed values fall from the regression line. The lower this value, the more closely a regression line is able to match the observed data. In this case, the average observed expense falls </a:t>
            </a:r>
            <a:r>
              <a:rPr lang="en-US" sz="1400" b="1" dirty="0">
                <a:latin typeface="Times New Roman" panose="02020603050405020304" pitchFamily="18" charset="0"/>
                <a:cs typeface="Times New Roman" panose="02020603050405020304" pitchFamily="18" charset="0"/>
              </a:rPr>
              <a:t>7470</a:t>
            </a:r>
            <a:r>
              <a:rPr lang="en-US" sz="1400" b="1" i="0" dirty="0">
                <a:effectLs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points away from the </a:t>
            </a:r>
            <a:r>
              <a:rPr lang="en-US" sz="1400" dirty="0">
                <a:latin typeface="Times New Roman" panose="02020603050405020304" pitchFamily="18" charset="0"/>
                <a:cs typeface="Times New Roman" panose="02020603050405020304" pitchFamily="18" charset="0"/>
              </a:rPr>
              <a:t>value</a:t>
            </a:r>
            <a:r>
              <a:rPr lang="en-US" sz="1400" b="0" i="0" dirty="0">
                <a:effectLst/>
                <a:latin typeface="Times New Roman" panose="02020603050405020304" pitchFamily="18" charset="0"/>
                <a:cs typeface="Times New Roman" panose="02020603050405020304" pitchFamily="18" charset="0"/>
              </a:rPr>
              <a:t> predicted by the regression line.</a:t>
            </a:r>
          </a:p>
          <a:p>
            <a:pPr indent="-182880" fontAlgn="base">
              <a:lnSpc>
                <a:spcPct val="90000"/>
              </a:lnSpc>
              <a:spcAft>
                <a:spcPts val="600"/>
              </a:spcAft>
              <a:buClr>
                <a:schemeClr val="tx1">
                  <a:lumMod val="85000"/>
                  <a:lumOff val="15000"/>
                </a:schemeClr>
              </a:buClr>
              <a:buFont typeface="Garamond" pitchFamily="18" charset="0"/>
              <a:buChar char="◦"/>
            </a:pPr>
            <a:r>
              <a:rPr lang="en-US" sz="1400" b="1" i="0" dirty="0">
                <a:effectLst/>
                <a:latin typeface="Times New Roman" panose="02020603050405020304" pitchFamily="18" charset="0"/>
                <a:cs typeface="Times New Roman" panose="02020603050405020304" pitchFamily="18" charset="0"/>
              </a:rPr>
              <a:t>F-statistic &amp; p-value:</a:t>
            </a:r>
            <a:r>
              <a:rPr lang="en-US" sz="1400" b="0" i="0" dirty="0">
                <a:effectLst/>
                <a:latin typeface="Times New Roman" panose="02020603050405020304" pitchFamily="18" charset="0"/>
                <a:cs typeface="Times New Roman" panose="02020603050405020304" pitchFamily="18" charset="0"/>
              </a:rPr>
              <a:t> The F-statistic (</a:t>
            </a:r>
            <a:r>
              <a:rPr lang="en-US" sz="1400" b="1" dirty="0">
                <a:latin typeface="Times New Roman" panose="02020603050405020304" pitchFamily="18" charset="0"/>
                <a:cs typeface="Times New Roman" panose="02020603050405020304" pitchFamily="18" charset="0"/>
              </a:rPr>
              <a:t>2178</a:t>
            </a:r>
            <a:r>
              <a:rPr lang="en-US" sz="1400" dirty="0">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and the corresponding p-value (</a:t>
            </a:r>
            <a:r>
              <a:rPr lang="en-US" sz="1400" b="1" i="0" dirty="0">
                <a:effectLst/>
                <a:latin typeface="Times New Roman" panose="02020603050405020304" pitchFamily="18" charset="0"/>
                <a:cs typeface="Times New Roman" panose="02020603050405020304" pitchFamily="18" charset="0"/>
              </a:rPr>
              <a:t>2.2*10^-16</a:t>
            </a:r>
            <a:r>
              <a:rPr lang="en-US" sz="1400" b="0" i="0" dirty="0">
                <a:effectLst/>
                <a:latin typeface="Times New Roman" panose="02020603050405020304" pitchFamily="18" charset="0"/>
                <a:cs typeface="Times New Roman" panose="02020603050405020304" pitchFamily="18" charset="0"/>
              </a:rPr>
              <a:t>) tell us the overall significance of the regression model, i.e. whether explanatory variables in the model are useful for explaining the variation in the response variable. Since the p-value in this example is less than .001 significance level, our model is statistically significant, and </a:t>
            </a:r>
            <a:r>
              <a:rPr lang="en-US" sz="1400" b="0" i="1" dirty="0">
                <a:effectLst/>
                <a:latin typeface="Times New Roman" panose="02020603050405020304" pitchFamily="18" charset="0"/>
                <a:cs typeface="Times New Roman" panose="02020603050405020304" pitchFamily="18" charset="0"/>
              </a:rPr>
              <a:t>smoker</a:t>
            </a:r>
            <a:r>
              <a:rPr lang="en-US" sz="1400" b="0" i="0" dirty="0">
                <a:effectLst/>
                <a:latin typeface="Times New Roman" panose="02020603050405020304" pitchFamily="18" charset="0"/>
                <a:cs typeface="Times New Roman" panose="02020603050405020304" pitchFamily="18" charset="0"/>
              </a:rPr>
              <a:t> is deemed to be useful for explaining the variation in </a:t>
            </a:r>
            <a:r>
              <a:rPr lang="en-US" sz="1400" b="0" i="1" dirty="0">
                <a:effectLst/>
                <a:latin typeface="Times New Roman" panose="02020603050405020304" pitchFamily="18" charset="0"/>
                <a:cs typeface="Times New Roman" panose="02020603050405020304" pitchFamily="18" charset="0"/>
              </a:rPr>
              <a:t>expenses</a:t>
            </a:r>
            <a:r>
              <a:rPr lang="en-US" sz="14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43186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BF585-4FC3-45E4-BA81-1A651F01D2ED}"/>
              </a:ext>
            </a:extLst>
          </p:cNvPr>
          <p:cNvSpPr txBox="1"/>
          <p:nvPr/>
        </p:nvSpPr>
        <p:spPr>
          <a:xfrm>
            <a:off x="3632434" y="67112"/>
            <a:ext cx="9362112" cy="461665"/>
          </a:xfrm>
          <a:prstGeom prst="rect">
            <a:avLst/>
          </a:prstGeom>
          <a:noFill/>
        </p:spPr>
        <p:txBody>
          <a:bodyPr wrap="square" rtlCol="0">
            <a:spAutoFit/>
          </a:bodyPr>
          <a:lstStyle/>
          <a:p>
            <a:r>
              <a:rPr lang="en-CA" sz="2400" b="1" dirty="0">
                <a:latin typeface="Times New Roman" panose="02020603050405020304" pitchFamily="18" charset="0"/>
                <a:cs typeface="Times New Roman" panose="02020603050405020304" pitchFamily="18" charset="0"/>
              </a:rPr>
              <a:t>Multi-Linear Regression Model</a:t>
            </a:r>
          </a:p>
        </p:txBody>
      </p:sp>
      <p:sp>
        <p:nvSpPr>
          <p:cNvPr id="7" name="TextBox 6">
            <a:extLst>
              <a:ext uri="{FF2B5EF4-FFF2-40B4-BE49-F238E27FC236}">
                <a16:creationId xmlns:a16="http://schemas.microsoft.com/office/drawing/2014/main" id="{0F324BE0-0CCA-49E1-A424-58B1F26923C6}"/>
              </a:ext>
            </a:extLst>
          </p:cNvPr>
          <p:cNvSpPr txBox="1"/>
          <p:nvPr/>
        </p:nvSpPr>
        <p:spPr>
          <a:xfrm>
            <a:off x="226503" y="671858"/>
            <a:ext cx="12091332" cy="5444054"/>
          </a:xfrm>
          <a:prstGeom prst="rect">
            <a:avLst/>
          </a:prstGeom>
          <a:noFill/>
        </p:spPr>
        <p:txBody>
          <a:bodyPr wrap="square">
            <a:spAutoFit/>
          </a:bodyPr>
          <a:lstStyle/>
          <a:p>
            <a:pPr algn="l" fontAlgn="base">
              <a:lnSpc>
                <a:spcPct val="150000"/>
              </a:lnSpc>
            </a:pPr>
            <a:r>
              <a:rPr lang="en-US" b="1" i="0" dirty="0">
                <a:solidFill>
                  <a:srgbClr val="000000"/>
                </a:solidFill>
                <a:effectLst/>
                <a:latin typeface="Times New Roman" panose="02020603050405020304" pitchFamily="18" charset="0"/>
                <a:cs typeface="Times New Roman" panose="02020603050405020304" pitchFamily="18" charset="0"/>
              </a:rPr>
              <a:t>Step 1: Load the Data</a:t>
            </a:r>
          </a:p>
          <a:p>
            <a:pPr algn="l" fontAlgn="base">
              <a:lnSpc>
                <a:spcPct val="150000"/>
              </a:lnSpc>
            </a:pPr>
            <a:r>
              <a:rPr lang="en-US" dirty="0">
                <a:solidFill>
                  <a:srgbClr val="000000"/>
                </a:solidFill>
                <a:latin typeface="Times New Roman" panose="02020603050405020304" pitchFamily="18" charset="0"/>
                <a:cs typeface="Times New Roman" panose="02020603050405020304" pitchFamily="18" charset="0"/>
              </a:rPr>
              <a:t>This model will attempt to </a:t>
            </a:r>
            <a:r>
              <a:rPr lang="en-US" b="0" i="0" dirty="0">
                <a:solidFill>
                  <a:srgbClr val="000000"/>
                </a:solidFill>
                <a:effectLst/>
                <a:latin typeface="Times New Roman" panose="02020603050405020304" pitchFamily="18" charset="0"/>
                <a:cs typeface="Times New Roman" panose="02020603050405020304" pitchFamily="18" charset="0"/>
              </a:rPr>
              <a:t>fit </a:t>
            </a:r>
            <a:r>
              <a:rPr lang="en-US" dirty="0">
                <a:solidFill>
                  <a:srgbClr val="000000"/>
                </a:solidFill>
                <a:latin typeface="Times New Roman" panose="02020603050405020304" pitchFamily="18" charset="0"/>
                <a:cs typeface="Times New Roman" panose="02020603050405020304" pitchFamily="18" charset="0"/>
              </a:rPr>
              <a:t>multi -</a:t>
            </a:r>
            <a:r>
              <a:rPr lang="en-US" b="0" i="0" dirty="0">
                <a:solidFill>
                  <a:srgbClr val="000000"/>
                </a:solidFill>
                <a:effectLst/>
                <a:latin typeface="Times New Roman" panose="02020603050405020304" pitchFamily="18" charset="0"/>
                <a:cs typeface="Times New Roman" panose="02020603050405020304" pitchFamily="18" charset="0"/>
              </a:rPr>
              <a:t>linear regression model using all independent variables</a:t>
            </a:r>
            <a:r>
              <a:rPr lang="en-US" b="0" i="1"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as the explanatory variable and expense as the response variable.</a:t>
            </a:r>
            <a:endParaRPr lang="en-US" b="1" i="0" dirty="0">
              <a:solidFill>
                <a:srgbClr val="000000"/>
              </a:solidFill>
              <a:effectLst/>
              <a:latin typeface="Times New Roman" panose="02020603050405020304" pitchFamily="18" charset="0"/>
              <a:cs typeface="Times New Roman" panose="02020603050405020304" pitchFamily="18" charset="0"/>
            </a:endParaRPr>
          </a:p>
          <a:p>
            <a:pPr fontAlgn="base">
              <a:lnSpc>
                <a:spcPct val="150000"/>
              </a:lnSpc>
            </a:pPr>
            <a:r>
              <a:rPr lang="en-US" b="1" i="0" dirty="0">
                <a:solidFill>
                  <a:srgbClr val="000000"/>
                </a:solidFill>
                <a:effectLst/>
                <a:latin typeface="Times New Roman" panose="02020603050405020304" pitchFamily="18" charset="0"/>
                <a:cs typeface="Times New Roman" panose="02020603050405020304" pitchFamily="18" charset="0"/>
              </a:rPr>
              <a:t>Step 2: Visualize the Data</a:t>
            </a:r>
          </a:p>
          <a:p>
            <a:pPr fontAlgn="base">
              <a:lnSpc>
                <a:spcPct val="150000"/>
              </a:lnSpc>
            </a:pPr>
            <a:r>
              <a:rPr lang="en-US" dirty="0">
                <a:solidFill>
                  <a:srgbClr val="000000"/>
                </a:solidFill>
                <a:latin typeface="Times New Roman" panose="02020603050405020304" pitchFamily="18" charset="0"/>
                <a:cs typeface="Times New Roman" panose="02020603050405020304" pitchFamily="18" charset="0"/>
              </a:rPr>
              <a:t>Before a multi-linear regression model is fit on the data, the data should be visualized to get a clear understanding of it. The purpose of visualizing the data is to check that the relationship between the independent variables and expense is roughly linear or not.</a:t>
            </a:r>
            <a:endParaRPr lang="en-US" i="0" dirty="0">
              <a:solidFill>
                <a:srgbClr val="020202"/>
              </a:solidFill>
              <a:effectLst/>
              <a:latin typeface="Times New Roman" panose="02020603050405020304" pitchFamily="18" charset="0"/>
              <a:cs typeface="Times New Roman" panose="02020603050405020304" pitchFamily="18" charset="0"/>
            </a:endParaRPr>
          </a:p>
          <a:p>
            <a:pPr fontAlgn="base">
              <a:lnSpc>
                <a:spcPct val="150000"/>
              </a:lnSpc>
            </a:pPr>
            <a:r>
              <a:rPr lang="en-US" b="1" i="0" dirty="0">
                <a:solidFill>
                  <a:srgbClr val="000000"/>
                </a:solidFill>
                <a:effectLst/>
                <a:latin typeface="Times New Roman" panose="02020603050405020304" pitchFamily="18" charset="0"/>
                <a:cs typeface="Times New Roman" panose="02020603050405020304" pitchFamily="18" charset="0"/>
              </a:rPr>
              <a:t>Step 3: </a:t>
            </a:r>
            <a:r>
              <a:rPr lang="en-US" b="1" i="0" dirty="0">
                <a:effectLst/>
                <a:latin typeface="Times New Roman" panose="02020603050405020304" pitchFamily="18" charset="0"/>
                <a:cs typeface="Times New Roman" panose="02020603050405020304" pitchFamily="18" charset="0"/>
              </a:rPr>
              <a:t>Create Relationship Model &amp; get the Coefficients</a:t>
            </a:r>
          </a:p>
          <a:p>
            <a:pPr fontAlgn="base">
              <a:lnSpc>
                <a:spcPct val="150000"/>
              </a:lnSpc>
            </a:pPr>
            <a:r>
              <a:rPr lang="en-US" i="0" dirty="0">
                <a:solidFill>
                  <a:srgbClr val="000000"/>
                </a:solidFill>
                <a:effectLst/>
                <a:latin typeface="Times New Roman" panose="02020603050405020304" pitchFamily="18" charset="0"/>
                <a:cs typeface="Times New Roman" panose="02020603050405020304" pitchFamily="18" charset="0"/>
              </a:rPr>
              <a:t>Proceed to fit multi-linear regression model using all independent variables as explanatory variable and expense as response variable.</a:t>
            </a:r>
          </a:p>
          <a:p>
            <a:pPr fontAlgn="base">
              <a:lnSpc>
                <a:spcPct val="150000"/>
              </a:lnSpc>
            </a:pPr>
            <a:r>
              <a:rPr lang="en-US" b="1" i="0" dirty="0">
                <a:solidFill>
                  <a:srgbClr val="020202"/>
                </a:solidFill>
                <a:effectLst/>
                <a:latin typeface="Times New Roman" panose="02020603050405020304" pitchFamily="18" charset="0"/>
                <a:cs typeface="Times New Roman" panose="02020603050405020304" pitchFamily="18" charset="0"/>
              </a:rPr>
              <a:t>Step 4: Apply Equation for predicting New Values &amp; Get insights</a:t>
            </a:r>
          </a:p>
          <a:p>
            <a:pPr fontAlgn="base">
              <a:lnSpc>
                <a:spcPct val="150000"/>
              </a:lnSpc>
            </a:pPr>
            <a:r>
              <a:rPr lang="en-US" i="0" dirty="0">
                <a:solidFill>
                  <a:srgbClr val="020202"/>
                </a:solidFill>
                <a:effectLst/>
                <a:latin typeface="Times New Roman" panose="02020603050405020304" pitchFamily="18" charset="0"/>
                <a:cs typeface="Times New Roman" panose="02020603050405020304" pitchFamily="18" charset="0"/>
              </a:rPr>
              <a:t>Based on model summary, get</a:t>
            </a:r>
            <a:r>
              <a:rPr lang="en-US" dirty="0">
                <a:solidFill>
                  <a:srgbClr val="020202"/>
                </a:solidFill>
                <a:latin typeface="Times New Roman" panose="02020603050405020304" pitchFamily="18" charset="0"/>
                <a:cs typeface="Times New Roman" panose="02020603050405020304" pitchFamily="18" charset="0"/>
              </a:rPr>
              <a:t> insights about the variables and their relationship and create an equation based on coefficient values of independent variables to predict dependent variable.</a:t>
            </a:r>
            <a:endParaRPr lang="en-US" i="0" dirty="0">
              <a:solidFill>
                <a:srgbClr val="02020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69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BF585-4FC3-45E4-BA81-1A651F01D2ED}"/>
              </a:ext>
            </a:extLst>
          </p:cNvPr>
          <p:cNvSpPr txBox="1"/>
          <p:nvPr/>
        </p:nvSpPr>
        <p:spPr>
          <a:xfrm>
            <a:off x="1988191" y="0"/>
            <a:ext cx="9362112" cy="461665"/>
          </a:xfrm>
          <a:prstGeom prst="rect">
            <a:avLst/>
          </a:prstGeom>
          <a:noFill/>
        </p:spPr>
        <p:txBody>
          <a:bodyPr wrap="square" rtlCol="0">
            <a:spAutoFit/>
          </a:bodyPr>
          <a:lstStyle/>
          <a:p>
            <a:r>
              <a:rPr lang="en-CA" sz="2400" b="1" dirty="0">
                <a:latin typeface="Times New Roman" panose="02020603050405020304" pitchFamily="18" charset="0"/>
                <a:cs typeface="Times New Roman" panose="02020603050405020304" pitchFamily="18" charset="0"/>
              </a:rPr>
              <a:t>Interpretation and Evaluation of Multi-Linear Regression Model</a:t>
            </a:r>
          </a:p>
        </p:txBody>
      </p:sp>
      <p:pic>
        <p:nvPicPr>
          <p:cNvPr id="4" name="Picture 3">
            <a:extLst>
              <a:ext uri="{FF2B5EF4-FFF2-40B4-BE49-F238E27FC236}">
                <a16:creationId xmlns:a16="http://schemas.microsoft.com/office/drawing/2014/main" id="{2740E45F-BE18-4EF7-9837-94B0184E879F}"/>
              </a:ext>
            </a:extLst>
          </p:cNvPr>
          <p:cNvPicPr>
            <a:picLocks noChangeAspect="1"/>
          </p:cNvPicPr>
          <p:nvPr/>
        </p:nvPicPr>
        <p:blipFill>
          <a:blip r:embed="rId2"/>
          <a:stretch>
            <a:fillRect/>
          </a:stretch>
        </p:blipFill>
        <p:spPr>
          <a:xfrm>
            <a:off x="385195" y="1290944"/>
            <a:ext cx="5029200" cy="3638550"/>
          </a:xfrm>
          <a:prstGeom prst="rect">
            <a:avLst/>
          </a:prstGeom>
        </p:spPr>
      </p:pic>
      <p:sp>
        <p:nvSpPr>
          <p:cNvPr id="8" name="TextBox 7">
            <a:extLst>
              <a:ext uri="{FF2B5EF4-FFF2-40B4-BE49-F238E27FC236}">
                <a16:creationId xmlns:a16="http://schemas.microsoft.com/office/drawing/2014/main" id="{6A1BF263-6035-4443-B0B8-A52AC45D2508}"/>
              </a:ext>
            </a:extLst>
          </p:cNvPr>
          <p:cNvSpPr txBox="1"/>
          <p:nvPr/>
        </p:nvSpPr>
        <p:spPr>
          <a:xfrm>
            <a:off x="1698151" y="921612"/>
            <a:ext cx="1321886" cy="369332"/>
          </a:xfrm>
          <a:prstGeom prst="rect">
            <a:avLst/>
          </a:prstGeom>
          <a:noFill/>
        </p:spPr>
        <p:txBody>
          <a:bodyPr wrap="square">
            <a:spAutoFit/>
          </a:bodyPr>
          <a:lstStyle/>
          <a:p>
            <a:r>
              <a:rPr lang="en-CA" b="1" dirty="0">
                <a:latin typeface="Times New Roman" panose="02020603050405020304" pitchFamily="18" charset="0"/>
                <a:cs typeface="Times New Roman" panose="02020603050405020304" pitchFamily="18" charset="0"/>
              </a:rPr>
              <a:t>Results:</a:t>
            </a:r>
          </a:p>
        </p:txBody>
      </p:sp>
      <p:sp>
        <p:nvSpPr>
          <p:cNvPr id="9" name="TextBox 8">
            <a:extLst>
              <a:ext uri="{FF2B5EF4-FFF2-40B4-BE49-F238E27FC236}">
                <a16:creationId xmlns:a16="http://schemas.microsoft.com/office/drawing/2014/main" id="{E426E3E7-9DEA-4BBA-918B-ED501533C4D7}"/>
              </a:ext>
            </a:extLst>
          </p:cNvPr>
          <p:cNvSpPr txBox="1"/>
          <p:nvPr/>
        </p:nvSpPr>
        <p:spPr>
          <a:xfrm>
            <a:off x="5196978" y="829279"/>
            <a:ext cx="6094602" cy="923330"/>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 Adjusted R squared: </a:t>
            </a:r>
            <a:r>
              <a:rPr lang="en-US" b="0" i="0" dirty="0">
                <a:effectLst/>
                <a:latin typeface="Times New Roman" panose="02020603050405020304" pitchFamily="18" charset="0"/>
                <a:cs typeface="Times New Roman" panose="02020603050405020304" pitchFamily="18" charset="0"/>
              </a:rPr>
              <a:t>This value reflects how fit the model is. Higher the value better the fit. Adjusted R-squared value of our data set is 0.75.</a:t>
            </a:r>
          </a:p>
        </p:txBody>
      </p:sp>
      <p:sp>
        <p:nvSpPr>
          <p:cNvPr id="11" name="TextBox 10">
            <a:extLst>
              <a:ext uri="{FF2B5EF4-FFF2-40B4-BE49-F238E27FC236}">
                <a16:creationId xmlns:a16="http://schemas.microsoft.com/office/drawing/2014/main" id="{6FCFFC16-4277-4208-9756-2A46FFAB77A8}"/>
              </a:ext>
            </a:extLst>
          </p:cNvPr>
          <p:cNvSpPr txBox="1"/>
          <p:nvPr/>
        </p:nvSpPr>
        <p:spPr>
          <a:xfrm>
            <a:off x="5414395" y="1752609"/>
            <a:ext cx="6094602" cy="4247317"/>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 regression output shows that predictor variables age, </a:t>
            </a:r>
            <a:r>
              <a:rPr lang="en-US" sz="1800" b="0" i="0" u="none" strike="noStrike" baseline="0" dirty="0" err="1">
                <a:solidFill>
                  <a:srgbClr val="000000"/>
                </a:solidFill>
                <a:latin typeface="Times New Roman" panose="02020603050405020304" pitchFamily="18" charset="0"/>
              </a:rPr>
              <a:t>bmi</a:t>
            </a:r>
            <a:r>
              <a:rPr lang="en-US" sz="1800" b="0" i="0" u="none" strike="noStrike" baseline="0" dirty="0">
                <a:solidFill>
                  <a:srgbClr val="000000"/>
                </a:solidFill>
                <a:latin typeface="Times New Roman" panose="02020603050405020304" pitchFamily="18" charset="0"/>
              </a:rPr>
              <a:t>, children, smoker are statistically significant because their p-values </a:t>
            </a:r>
            <a:r>
              <a:rPr lang="en-US" dirty="0">
                <a:solidFill>
                  <a:srgbClr val="000000"/>
                </a:solidFill>
                <a:latin typeface="Times New Roman" panose="02020603050405020304" pitchFamily="18" charset="0"/>
              </a:rPr>
              <a:t>are less than indicated significance level of 0.001 </a:t>
            </a:r>
            <a:r>
              <a:rPr lang="en-US" sz="1800" b="0" i="0" u="none" strike="noStrike" baseline="0" dirty="0">
                <a:solidFill>
                  <a:srgbClr val="000000"/>
                </a:solidFill>
                <a:latin typeface="Times New Roman" panose="02020603050405020304" pitchFamily="18" charset="0"/>
              </a:rPr>
              <a:t>respectively.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On the other hand, </a:t>
            </a:r>
            <a:r>
              <a:rPr lang="en-US" dirty="0">
                <a:solidFill>
                  <a:srgbClr val="000000"/>
                </a:solidFill>
                <a:latin typeface="Times New Roman" panose="02020603050405020304" pitchFamily="18" charset="0"/>
              </a:rPr>
              <a:t>sex variable </a:t>
            </a:r>
            <a:r>
              <a:rPr lang="en-US" sz="1800" b="0" i="0" u="none" strike="noStrike" baseline="0" dirty="0">
                <a:solidFill>
                  <a:srgbClr val="000000"/>
                </a:solidFill>
                <a:latin typeface="Times New Roman" panose="02020603050405020304" pitchFamily="18" charset="0"/>
              </a:rPr>
              <a:t>is not statistically significant because its p-value (0. 69) is greater than the usual significance level of 0.05.  </a:t>
            </a:r>
            <a:r>
              <a:rPr lang="en-US" dirty="0">
                <a:solidFill>
                  <a:srgbClr val="000000"/>
                </a:solidFill>
                <a:latin typeface="Times New Roman" panose="02020603050405020304" pitchFamily="18" charset="0"/>
              </a:rPr>
              <a:t>region  variable p-value is greater than usual significance level of 0.05 indicating it is not statistically significant.</a:t>
            </a:r>
            <a:endParaRPr lang="en-US" sz="18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It is standard practice to use the coefficient p-values to decide whether to include variables in the final model. For the results above, we would consider removing sex, and region variables. Keeping variables that are not statistically significant can reduce the model’s precision. </a:t>
            </a:r>
          </a:p>
          <a:p>
            <a:endParaRPr lang="en-CA" dirty="0"/>
          </a:p>
        </p:txBody>
      </p:sp>
      <p:sp>
        <p:nvSpPr>
          <p:cNvPr id="13" name="TextBox 12">
            <a:extLst>
              <a:ext uri="{FF2B5EF4-FFF2-40B4-BE49-F238E27FC236}">
                <a16:creationId xmlns:a16="http://schemas.microsoft.com/office/drawing/2014/main" id="{61CE5A86-57DE-4C5F-BC86-DF3EA6E3013D}"/>
              </a:ext>
            </a:extLst>
          </p:cNvPr>
          <p:cNvSpPr txBox="1"/>
          <p:nvPr/>
        </p:nvSpPr>
        <p:spPr>
          <a:xfrm>
            <a:off x="241181" y="6092259"/>
            <a:ext cx="9911593" cy="369332"/>
          </a:xfrm>
          <a:prstGeom prst="rect">
            <a:avLst/>
          </a:prstGeom>
          <a:noFill/>
        </p:spPr>
        <p:txBody>
          <a:bodyPr wrap="square">
            <a:spAutoFit/>
          </a:bodyPr>
          <a:lstStyle/>
          <a:p>
            <a:r>
              <a:rPr lang="es-ES" sz="1800" b="1" i="0" u="none" strike="noStrike" baseline="0" dirty="0">
                <a:solidFill>
                  <a:srgbClr val="000000"/>
                </a:solidFill>
                <a:latin typeface="Times New Roman" panose="02020603050405020304" pitchFamily="18" charset="0"/>
              </a:rPr>
              <a:t>Y (expense)= 11905.9+(256.8)*age+(339)*bmi+(475.7)*children+(-23847)*smoker</a:t>
            </a:r>
            <a:endParaRPr lang="en-CA" b="1" dirty="0"/>
          </a:p>
        </p:txBody>
      </p:sp>
      <p:sp>
        <p:nvSpPr>
          <p:cNvPr id="14" name="TextBox 13">
            <a:extLst>
              <a:ext uri="{FF2B5EF4-FFF2-40B4-BE49-F238E27FC236}">
                <a16:creationId xmlns:a16="http://schemas.microsoft.com/office/drawing/2014/main" id="{05CAEC35-F6A2-49CC-AC83-8A03D0DF79ED}"/>
              </a:ext>
            </a:extLst>
          </p:cNvPr>
          <p:cNvSpPr txBox="1"/>
          <p:nvPr/>
        </p:nvSpPr>
        <p:spPr>
          <a:xfrm>
            <a:off x="1057014" y="5630594"/>
            <a:ext cx="2251578" cy="369332"/>
          </a:xfrm>
          <a:prstGeom prst="rect">
            <a:avLst/>
          </a:prstGeom>
          <a:noFill/>
        </p:spPr>
        <p:txBody>
          <a:bodyPr wrap="none" rtlCol="0">
            <a:spAutoFit/>
          </a:bodyPr>
          <a:lstStyle/>
          <a:p>
            <a:r>
              <a:rPr lang="en-CA" b="1" dirty="0">
                <a:latin typeface="Times New Roman" panose="02020603050405020304" pitchFamily="18" charset="0"/>
                <a:cs typeface="Times New Roman" panose="02020603050405020304" pitchFamily="18" charset="0"/>
              </a:rPr>
              <a:t>Prediction Equation:</a:t>
            </a:r>
          </a:p>
        </p:txBody>
      </p:sp>
    </p:spTree>
    <p:extLst>
      <p:ext uri="{BB962C8B-B14F-4D97-AF65-F5344CB8AC3E}">
        <p14:creationId xmlns:p14="http://schemas.microsoft.com/office/powerpoint/2010/main" val="2341938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BF585-4FC3-45E4-BA81-1A651F01D2ED}"/>
              </a:ext>
            </a:extLst>
          </p:cNvPr>
          <p:cNvSpPr txBox="1"/>
          <p:nvPr/>
        </p:nvSpPr>
        <p:spPr>
          <a:xfrm>
            <a:off x="3573710" y="58723"/>
            <a:ext cx="9362112" cy="461665"/>
          </a:xfrm>
          <a:prstGeom prst="rect">
            <a:avLst/>
          </a:prstGeom>
          <a:noFill/>
        </p:spPr>
        <p:txBody>
          <a:bodyPr wrap="square" rtlCol="0">
            <a:spAutoFit/>
          </a:bodyPr>
          <a:lstStyle/>
          <a:p>
            <a:r>
              <a:rPr lang="en-CA" sz="2400" b="1">
                <a:latin typeface="Times New Roman" panose="02020603050405020304" pitchFamily="18" charset="0"/>
                <a:cs typeface="Times New Roman" panose="02020603050405020304" pitchFamily="18" charset="0"/>
              </a:rPr>
              <a:t>Conclusion Based on Findings </a:t>
            </a:r>
            <a:endParaRPr lang="en-CA"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5B51929-2BC2-4E2E-913A-8DA15369244A}"/>
              </a:ext>
            </a:extLst>
          </p:cNvPr>
          <p:cNvSpPr txBox="1"/>
          <p:nvPr/>
        </p:nvSpPr>
        <p:spPr>
          <a:xfrm>
            <a:off x="0" y="461665"/>
            <a:ext cx="11945924" cy="7571303"/>
          </a:xfrm>
          <a:prstGeom prst="rect">
            <a:avLst/>
          </a:prstGeom>
          <a:noFill/>
        </p:spPr>
        <p:txBody>
          <a:bodyPr wrap="square" rtlCol="0">
            <a:spAutoFit/>
          </a:bodyPr>
          <a:lstStyle/>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To Answer Mr. John’s Question on whether there is an effect of smoking on expenses, and what are the effect of all input variables on expenses, the following was concluded:</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It can be noted from the linear regression analysis that there is a significant association between whether a person smokes, or does not smoke and their household expenses.</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Almost 62% of variation in expenses can be explained by whether a person has a smoking habit.</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Looking further into the different aspects of smoking may provide Mr. John more insight into patterns and trends on household expenses.</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It can be noted from the multi-linear analysis that after smoking which has the highest coefficient and significant effect on household expenses in predictor equation, age  is the second factor that has the largest effect on household expenses, followed by bmi, and number of children.</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The sex of the individual had little effect the total household expense, as it was found that sex is not a statistically significant  variable in multi-linear regression analysis.</a:t>
            </a:r>
          </a:p>
          <a:p>
            <a:pPr marL="285750" indent="-285750">
              <a:buFont typeface="Arial" panose="020B0604020202020204" pitchFamily="34" charset="0"/>
              <a:buChar char="•"/>
            </a:pPr>
            <a:endParaRPr lang="en-CA">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a:latin typeface="Times New Roman" panose="02020603050405020304" pitchFamily="18" charset="0"/>
                <a:cs typeface="Times New Roman" panose="02020603050405020304" pitchFamily="18" charset="0"/>
              </a:rPr>
              <a:t>The region also has little effect on the total household expense, as it was found that region is not a statistically significant variable in multi-linear regression.</a:t>
            </a:r>
          </a:p>
          <a:p>
            <a:endParaRPr lang="en-CA"/>
          </a:p>
          <a:p>
            <a:endParaRPr lang="en-CA"/>
          </a:p>
          <a:p>
            <a:endParaRPr lang="en-CA"/>
          </a:p>
          <a:p>
            <a:endParaRPr lang="en-CA"/>
          </a:p>
          <a:p>
            <a:endParaRPr lang="en-CA"/>
          </a:p>
          <a:p>
            <a:endParaRPr lang="en-CA"/>
          </a:p>
          <a:p>
            <a:endParaRPr lang="en-CA" dirty="0"/>
          </a:p>
        </p:txBody>
      </p:sp>
    </p:spTree>
    <p:extLst>
      <p:ext uri="{BB962C8B-B14F-4D97-AF65-F5344CB8AC3E}">
        <p14:creationId xmlns:p14="http://schemas.microsoft.com/office/powerpoint/2010/main" val="237420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BF585-4FC3-45E4-BA81-1A651F01D2ED}"/>
              </a:ext>
            </a:extLst>
          </p:cNvPr>
          <p:cNvSpPr txBox="1"/>
          <p:nvPr/>
        </p:nvSpPr>
        <p:spPr>
          <a:xfrm>
            <a:off x="3640822" y="-50334"/>
            <a:ext cx="9362112" cy="461665"/>
          </a:xfrm>
          <a:prstGeom prst="rect">
            <a:avLst/>
          </a:prstGeom>
          <a:noFill/>
        </p:spPr>
        <p:txBody>
          <a:bodyPr wrap="square" rtlCol="0">
            <a:spAutoFit/>
          </a:bodyPr>
          <a:lstStyle/>
          <a:p>
            <a:r>
              <a:rPr lang="en-CA" sz="2400" b="1" dirty="0">
                <a:latin typeface="Times New Roman" panose="02020603050405020304" pitchFamily="18" charset="0"/>
                <a:cs typeface="Times New Roman" panose="02020603050405020304" pitchFamily="18" charset="0"/>
              </a:rPr>
              <a:t>Conclusion Based on Findings </a:t>
            </a:r>
          </a:p>
        </p:txBody>
      </p:sp>
      <p:sp>
        <p:nvSpPr>
          <p:cNvPr id="4" name="TextBox 3">
            <a:extLst>
              <a:ext uri="{FF2B5EF4-FFF2-40B4-BE49-F238E27FC236}">
                <a16:creationId xmlns:a16="http://schemas.microsoft.com/office/drawing/2014/main" id="{2BFCE9B5-F088-4653-89D2-E22D866227EC}"/>
              </a:ext>
            </a:extLst>
          </p:cNvPr>
          <p:cNvSpPr txBox="1"/>
          <p:nvPr/>
        </p:nvSpPr>
        <p:spPr>
          <a:xfrm>
            <a:off x="125835" y="289557"/>
            <a:ext cx="12066165" cy="6740307"/>
          </a:xfrm>
          <a:prstGeom prst="rect">
            <a:avLst/>
          </a:prstGeom>
          <a:noFill/>
        </p:spPr>
        <p:txBody>
          <a:bodyPr wrap="square" rtlCol="0">
            <a:spAutoFit/>
          </a:bodyPr>
          <a:lstStyle/>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From the t-test analysis, it was found that the average expenses were higher than the null hypothesis prediction of 10000 dollars.</a:t>
            </a: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There could be many factors contributing to this higher mean expense, including whether the person smokes, their age, bmi, and number of children.</a:t>
            </a:r>
          </a:p>
          <a:p>
            <a:pPr marL="285750" indent="-285750">
              <a:buFont typeface="Arial" panose="020B0604020202020204" pitchFamily="34" charset="0"/>
              <a:buChar char="•"/>
            </a:pPr>
            <a:endParaRPr lang="en-CA"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The data variables from basic statistics can be interpreted to be skewed or not skewed based on the skewness value:</a:t>
            </a:r>
          </a:p>
          <a:p>
            <a:pPr algn="l" fontAlgn="base">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Symmetric</a:t>
            </a:r>
            <a:r>
              <a:rPr lang="en-US" b="0" i="0" dirty="0">
                <a:solidFill>
                  <a:srgbClr val="000000"/>
                </a:solidFill>
                <a:effectLst/>
                <a:latin typeface="Times New Roman" panose="02020603050405020304" pitchFamily="18" charset="0"/>
                <a:cs typeface="Times New Roman" panose="02020603050405020304" pitchFamily="18" charset="0"/>
              </a:rPr>
              <a:t>: Values between -0.5 to 0.5</a:t>
            </a:r>
          </a:p>
          <a:p>
            <a:pPr algn="l" fontAlgn="base">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Moderated Skewed data</a:t>
            </a:r>
            <a:r>
              <a:rPr lang="en-US" b="0" i="0" dirty="0">
                <a:solidFill>
                  <a:srgbClr val="000000"/>
                </a:solidFill>
                <a:effectLst/>
                <a:latin typeface="Times New Roman" panose="02020603050405020304" pitchFamily="18" charset="0"/>
                <a:cs typeface="Times New Roman" panose="02020603050405020304" pitchFamily="18" charset="0"/>
              </a:rPr>
              <a:t>: Values between </a:t>
            </a:r>
            <a:r>
              <a:rPr lang="en-US" b="1" i="0" dirty="0">
                <a:solidFill>
                  <a:srgbClr val="000000"/>
                </a:solidFill>
                <a:effectLst/>
                <a:latin typeface="Times New Roman" panose="02020603050405020304" pitchFamily="18" charset="0"/>
                <a:cs typeface="Times New Roman" panose="02020603050405020304" pitchFamily="18" charset="0"/>
              </a:rPr>
              <a:t>-1 and -0.5</a:t>
            </a:r>
            <a:r>
              <a:rPr lang="en-US" b="0" i="0" dirty="0">
                <a:solidFill>
                  <a:srgbClr val="000000"/>
                </a:solidFill>
                <a:effectLst/>
                <a:latin typeface="Times New Roman" panose="02020603050405020304" pitchFamily="18" charset="0"/>
                <a:cs typeface="Times New Roman" panose="02020603050405020304" pitchFamily="18" charset="0"/>
              </a:rPr>
              <a:t> or between </a:t>
            </a:r>
            <a:r>
              <a:rPr lang="en-US" b="1" i="0" dirty="0">
                <a:solidFill>
                  <a:srgbClr val="000000"/>
                </a:solidFill>
                <a:effectLst/>
                <a:latin typeface="Times New Roman" panose="02020603050405020304" pitchFamily="18" charset="0"/>
                <a:cs typeface="Times New Roman" panose="02020603050405020304" pitchFamily="18" charset="0"/>
              </a:rPr>
              <a:t>0.5 and 1</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Highly Skewed data</a:t>
            </a:r>
            <a:r>
              <a:rPr lang="en-US" b="0" i="0" dirty="0">
                <a:solidFill>
                  <a:srgbClr val="000000"/>
                </a:solidFill>
                <a:effectLst/>
                <a:latin typeface="Times New Roman" panose="02020603050405020304" pitchFamily="18" charset="0"/>
                <a:cs typeface="Times New Roman" panose="02020603050405020304" pitchFamily="18" charset="0"/>
              </a:rPr>
              <a:t>: Values </a:t>
            </a:r>
            <a:r>
              <a:rPr lang="en-US" b="1" i="0" dirty="0">
                <a:solidFill>
                  <a:srgbClr val="000000"/>
                </a:solidFill>
                <a:effectLst/>
                <a:latin typeface="Times New Roman" panose="02020603050405020304" pitchFamily="18" charset="0"/>
                <a:cs typeface="Times New Roman" panose="02020603050405020304" pitchFamily="18" charset="0"/>
              </a:rPr>
              <a:t>less than -1</a:t>
            </a:r>
            <a:r>
              <a:rPr lang="en-US" b="0" i="0" dirty="0">
                <a:solidFill>
                  <a:srgbClr val="000000"/>
                </a:solidFill>
                <a:effectLst/>
                <a:latin typeface="Times New Roman" panose="02020603050405020304" pitchFamily="18" charset="0"/>
                <a:cs typeface="Times New Roman" panose="02020603050405020304" pitchFamily="18" charset="0"/>
              </a:rPr>
              <a:t> or </a:t>
            </a:r>
            <a:r>
              <a:rPr lang="en-US" b="1" i="0" dirty="0">
                <a:solidFill>
                  <a:srgbClr val="000000"/>
                </a:solidFill>
                <a:effectLst/>
                <a:latin typeface="Times New Roman" panose="02020603050405020304" pitchFamily="18" charset="0"/>
                <a:cs typeface="Times New Roman" panose="02020603050405020304" pitchFamily="18" charset="0"/>
              </a:rPr>
              <a:t>greater than 1</a:t>
            </a: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CA"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From basic statistics table, and skewness value of each variable it was noted that :</a:t>
            </a:r>
          </a:p>
          <a:p>
            <a:r>
              <a:rPr lang="en-CA" b="1" dirty="0">
                <a:latin typeface="Times New Roman" panose="02020603050405020304" pitchFamily="18" charset="0"/>
                <a:cs typeface="Times New Roman" panose="02020603050405020304" pitchFamily="18" charset="0"/>
              </a:rPr>
              <a:t>Age</a:t>
            </a:r>
            <a:r>
              <a:rPr lang="en-CA" dirty="0">
                <a:latin typeface="Times New Roman" panose="02020603050405020304" pitchFamily="18" charset="0"/>
                <a:cs typeface="Times New Roman" panose="02020603050405020304" pitchFamily="18" charset="0"/>
              </a:rPr>
              <a:t>-highly skewed</a:t>
            </a:r>
          </a:p>
          <a:p>
            <a:r>
              <a:rPr lang="en-CA" b="1" dirty="0">
                <a:latin typeface="Times New Roman" panose="02020603050405020304" pitchFamily="18" charset="0"/>
                <a:cs typeface="Times New Roman" panose="02020603050405020304" pitchFamily="18" charset="0"/>
              </a:rPr>
              <a:t>Sex</a:t>
            </a:r>
            <a:r>
              <a:rPr lang="en-CA" dirty="0">
                <a:latin typeface="Times New Roman" panose="02020603050405020304" pitchFamily="18" charset="0"/>
                <a:cs typeface="Times New Roman" panose="02020603050405020304" pitchFamily="18" charset="0"/>
              </a:rPr>
              <a:t>-symmetric</a:t>
            </a:r>
          </a:p>
          <a:p>
            <a:r>
              <a:rPr lang="en-CA" b="1" dirty="0">
                <a:latin typeface="Times New Roman" panose="02020603050405020304" pitchFamily="18" charset="0"/>
                <a:cs typeface="Times New Roman" panose="02020603050405020304" pitchFamily="18" charset="0"/>
              </a:rPr>
              <a:t>bmi</a:t>
            </a:r>
            <a:r>
              <a:rPr lang="en-CA" dirty="0">
                <a:latin typeface="Times New Roman" panose="02020603050405020304" pitchFamily="18" charset="0"/>
                <a:cs typeface="Times New Roman" panose="02020603050405020304" pitchFamily="18" charset="0"/>
              </a:rPr>
              <a:t>-symmetric</a:t>
            </a:r>
          </a:p>
          <a:p>
            <a:r>
              <a:rPr lang="en-CA" b="1" dirty="0">
                <a:latin typeface="Times New Roman" panose="02020603050405020304" pitchFamily="18" charset="0"/>
                <a:cs typeface="Times New Roman" panose="02020603050405020304" pitchFamily="18" charset="0"/>
              </a:rPr>
              <a:t>Children</a:t>
            </a:r>
            <a:r>
              <a:rPr lang="en-CA" dirty="0">
                <a:latin typeface="Times New Roman" panose="02020603050405020304" pitchFamily="18" charset="0"/>
                <a:cs typeface="Times New Roman" panose="02020603050405020304" pitchFamily="18" charset="0"/>
              </a:rPr>
              <a:t>-symmetric</a:t>
            </a:r>
          </a:p>
          <a:p>
            <a:r>
              <a:rPr lang="en-CA" b="1" dirty="0">
                <a:latin typeface="Times New Roman" panose="02020603050405020304" pitchFamily="18" charset="0"/>
                <a:cs typeface="Times New Roman" panose="02020603050405020304" pitchFamily="18" charset="0"/>
              </a:rPr>
              <a:t>Smoker</a:t>
            </a:r>
            <a:r>
              <a:rPr lang="en-CA" dirty="0">
                <a:latin typeface="Times New Roman" panose="02020603050405020304" pitchFamily="18" charset="0"/>
                <a:cs typeface="Times New Roman" panose="02020603050405020304" pitchFamily="18" charset="0"/>
              </a:rPr>
              <a:t>-highly skewed</a:t>
            </a:r>
          </a:p>
          <a:p>
            <a:r>
              <a:rPr lang="en-CA" b="1" dirty="0">
                <a:latin typeface="Times New Roman" panose="02020603050405020304" pitchFamily="18" charset="0"/>
                <a:cs typeface="Times New Roman" panose="02020603050405020304" pitchFamily="18" charset="0"/>
              </a:rPr>
              <a:t>Region</a:t>
            </a:r>
            <a:r>
              <a:rPr lang="en-CA" dirty="0">
                <a:latin typeface="Times New Roman" panose="02020603050405020304" pitchFamily="18" charset="0"/>
                <a:cs typeface="Times New Roman" panose="02020603050405020304" pitchFamily="18" charset="0"/>
              </a:rPr>
              <a:t>-symmetric</a:t>
            </a:r>
          </a:p>
          <a:p>
            <a:r>
              <a:rPr lang="en-CA" dirty="0">
                <a:latin typeface="Times New Roman" panose="02020603050405020304" pitchFamily="18" charset="0"/>
                <a:cs typeface="Times New Roman" panose="02020603050405020304" pitchFamily="18" charset="0"/>
              </a:rPr>
              <a:t>Expenses- highly skewed</a:t>
            </a:r>
          </a:p>
          <a:p>
            <a:pPr marL="285750" indent="-285750">
              <a:buFont typeface="Arial" panose="020B0604020202020204" pitchFamily="34" charset="0"/>
              <a:buChar char="•"/>
            </a:pPr>
            <a:endParaRPr lang="en-CA"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Mr. John should examine his dataset to get a less skewed data, or determine which factors are causing the increased skewness in some variables and not others to get more insight.</a:t>
            </a:r>
          </a:p>
          <a:p>
            <a:endParaRPr lang="en-CA" dirty="0"/>
          </a:p>
          <a:p>
            <a:endParaRPr lang="en-CA" dirty="0"/>
          </a:p>
        </p:txBody>
      </p:sp>
    </p:spTree>
    <p:extLst>
      <p:ext uri="{BB962C8B-B14F-4D97-AF65-F5344CB8AC3E}">
        <p14:creationId xmlns:p14="http://schemas.microsoft.com/office/powerpoint/2010/main" val="2063558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BF585-4FC3-45E4-BA81-1A651F01D2ED}"/>
              </a:ext>
            </a:extLst>
          </p:cNvPr>
          <p:cNvSpPr txBox="1"/>
          <p:nvPr/>
        </p:nvSpPr>
        <p:spPr>
          <a:xfrm>
            <a:off x="4723002" y="595618"/>
            <a:ext cx="2122415" cy="461665"/>
          </a:xfrm>
          <a:prstGeom prst="rect">
            <a:avLst/>
          </a:prstGeom>
          <a:noFill/>
        </p:spPr>
        <p:txBody>
          <a:bodyPr wrap="square" rtlCol="0">
            <a:spAutoFit/>
          </a:bodyPr>
          <a:lstStyle/>
          <a:p>
            <a:r>
              <a:rPr lang="en-CA" sz="24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71959419-52A2-499F-A487-A107B8646845}"/>
              </a:ext>
            </a:extLst>
          </p:cNvPr>
          <p:cNvSpPr txBox="1"/>
          <p:nvPr/>
        </p:nvSpPr>
        <p:spPr>
          <a:xfrm>
            <a:off x="848686" y="1511115"/>
            <a:ext cx="10494628" cy="3416320"/>
          </a:xfrm>
          <a:prstGeom prst="rect">
            <a:avLst/>
          </a:prstGeom>
          <a:noFill/>
        </p:spPr>
        <p:txBody>
          <a:bodyPr wrap="square" rtlCol="0">
            <a:spAutoFit/>
          </a:bodyPr>
          <a:lstStyle/>
          <a:p>
            <a:pPr marL="342900" indent="-342900">
              <a:buFont typeface="+mj-lt"/>
              <a:buAutoNum type="arabicPeriod"/>
            </a:pPr>
            <a:r>
              <a:rPr lang="en-CA" b="1" dirty="0">
                <a:latin typeface="Times New Roman" panose="02020603050405020304" pitchFamily="18" charset="0"/>
                <a:cs typeface="Times New Roman" panose="02020603050405020304" pitchFamily="18" charset="0"/>
              </a:rPr>
              <a:t>DATA 1204 CLASSNOTES</a:t>
            </a:r>
          </a:p>
          <a:p>
            <a:pPr marL="342900" indent="-342900">
              <a:buFont typeface="+mj-lt"/>
              <a:buAutoNum type="arabicPeriod"/>
            </a:pPr>
            <a:endParaRPr lang="en-CA"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CA"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https://www.r-bloggers.com/2020/11/skewness-and-kurtosis-in-statistics/</a:t>
            </a:r>
            <a:endParaRPr lang="en-CA"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CA"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CA" b="1"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https://vitalflux.com/data-science-8-steps-to-multiple-regression-analysis/</a:t>
            </a:r>
            <a:endParaRPr lang="en-CA"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CA"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CA"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CA" b="1"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https://www.tutorialspoint.com/r/r_multiple_regression.htm</a:t>
            </a:r>
            <a:endParaRPr lang="en-CA"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CA"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CA" b="1"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http://analyticuniversity.com/step-by-step-linear-regression-in-r/</a:t>
            </a:r>
            <a:endParaRPr lang="en-CA" b="1" dirty="0">
              <a:latin typeface="Times New Roman" panose="02020603050405020304" pitchFamily="18" charset="0"/>
              <a:cs typeface="Times New Roman" panose="02020603050405020304" pitchFamily="18" charset="0"/>
            </a:endParaRPr>
          </a:p>
          <a:p>
            <a:endParaRPr lang="en-CA" b="1" dirty="0"/>
          </a:p>
          <a:p>
            <a:r>
              <a:rPr lang="en-CA" b="1" dirty="0"/>
              <a:t> </a:t>
            </a:r>
          </a:p>
        </p:txBody>
      </p:sp>
    </p:spTree>
    <p:extLst>
      <p:ext uri="{BB962C8B-B14F-4D97-AF65-F5344CB8AC3E}">
        <p14:creationId xmlns:p14="http://schemas.microsoft.com/office/powerpoint/2010/main" val="124718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0B8DC6-A0B0-4505-BF98-50FF76F4CF2D}"/>
              </a:ext>
            </a:extLst>
          </p:cNvPr>
          <p:cNvSpPr txBox="1"/>
          <p:nvPr/>
        </p:nvSpPr>
        <p:spPr>
          <a:xfrm>
            <a:off x="3474898" y="-71442"/>
            <a:ext cx="5242204" cy="461665"/>
          </a:xfrm>
          <a:prstGeom prst="rect">
            <a:avLst/>
          </a:prstGeom>
          <a:noFill/>
        </p:spPr>
        <p:txBody>
          <a:bodyPr wrap="none" rtlCol="0">
            <a:spAutoFit/>
          </a:bodyPr>
          <a:lstStyle/>
          <a:p>
            <a:r>
              <a:rPr lang="en-CA" sz="2400" b="1" dirty="0">
                <a:latin typeface="Times New Roman" panose="02020603050405020304" pitchFamily="18" charset="0"/>
                <a:cs typeface="Times New Roman" panose="02020603050405020304" pitchFamily="18" charset="0"/>
              </a:rPr>
              <a:t>Description of Research Requirements</a:t>
            </a:r>
          </a:p>
        </p:txBody>
      </p:sp>
      <p:sp>
        <p:nvSpPr>
          <p:cNvPr id="3" name="TextBox 2">
            <a:extLst>
              <a:ext uri="{FF2B5EF4-FFF2-40B4-BE49-F238E27FC236}">
                <a16:creationId xmlns:a16="http://schemas.microsoft.com/office/drawing/2014/main" id="{E41B752A-441B-4453-AC24-85ED0A85144A}"/>
              </a:ext>
            </a:extLst>
          </p:cNvPr>
          <p:cNvSpPr txBox="1"/>
          <p:nvPr/>
        </p:nvSpPr>
        <p:spPr>
          <a:xfrm>
            <a:off x="318467" y="390223"/>
            <a:ext cx="11694567" cy="5909310"/>
          </a:xfrm>
          <a:prstGeom prst="rect">
            <a:avLst/>
          </a:prstGeom>
          <a:noFill/>
        </p:spPr>
        <p:txBody>
          <a:bodyPr wrap="square" rtlCol="0">
            <a:spAutoFit/>
          </a:bodyPr>
          <a:lstStyle/>
          <a:p>
            <a:pPr algn="l"/>
            <a:endParaRPr lang="en-CA" sz="1800" b="0" i="0" u="none" strike="noStrike" baseline="0" dirty="0">
              <a:solidFill>
                <a:srgbClr val="000000"/>
              </a:solidFill>
              <a:latin typeface="Calibri" panose="020F0502020204030204" pitchFamily="34" charset="0"/>
            </a:endParaRPr>
          </a:p>
          <a:p>
            <a:r>
              <a:rPr lang="en-CA"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CA" sz="1800" b="1" i="0" u="none" strike="noStrike" baseline="0" dirty="0">
                <a:solidFill>
                  <a:srgbClr val="000000"/>
                </a:solidFill>
                <a:latin typeface="Times New Roman" panose="02020603050405020304" pitchFamily="18" charset="0"/>
                <a:cs typeface="Times New Roman" panose="02020603050405020304" pitchFamily="18" charset="0"/>
              </a:rPr>
              <a:t>Background :</a:t>
            </a:r>
            <a:endParaRPr lang="en-CA" sz="1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cs typeface="Times New Roman" panose="02020603050405020304" pitchFamily="18" charset="0"/>
              </a:rPr>
              <a:t>Mr. John Hughes has been collecting data on the effect of personal attributes on household expenses. He has put together a dataset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MultiRegDataset.csv</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with contains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1338 observations (rows) and 7 features (columns).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details of the features are as follows: </a:t>
            </a:r>
          </a:p>
          <a:p>
            <a:pPr algn="ctr"/>
            <a:r>
              <a:rPr lang="en-CA" sz="1800" b="1" i="0" u="none" strike="noStrike" baseline="0" dirty="0">
                <a:solidFill>
                  <a:schemeClr val="accent2">
                    <a:lumMod val="50000"/>
                  </a:schemeClr>
                </a:solidFill>
                <a:latin typeface="Times New Roman" panose="02020603050405020304" pitchFamily="18" charset="0"/>
                <a:cs typeface="Times New Roman" panose="02020603050405020304" pitchFamily="18" charset="0"/>
              </a:rPr>
              <a:t>Independent (Input) variables</a:t>
            </a:r>
            <a:r>
              <a:rPr lang="en-CA" sz="1800" b="0" i="0" u="none" strike="noStrike" baseline="0" dirty="0">
                <a:solidFill>
                  <a:srgbClr val="000000"/>
                </a:solidFill>
                <a:latin typeface="Times New Roman" panose="02020603050405020304" pitchFamily="18" charset="0"/>
                <a:cs typeface="Times New Roman" panose="02020603050405020304" pitchFamily="18" charset="0"/>
              </a:rPr>
              <a:t>: </a:t>
            </a:r>
          </a:p>
          <a:p>
            <a:pPr algn="ctr"/>
            <a:r>
              <a:rPr lang="en-CA" sz="1800" b="0" i="0" u="none" strike="noStrike" baseline="0" dirty="0">
                <a:solidFill>
                  <a:srgbClr val="000000"/>
                </a:solidFill>
                <a:latin typeface="Times New Roman" panose="02020603050405020304" pitchFamily="18" charset="0"/>
                <a:cs typeface="Times New Roman" panose="02020603050405020304" pitchFamily="18" charset="0"/>
              </a:rPr>
              <a:t>• Age </a:t>
            </a:r>
          </a:p>
          <a:p>
            <a:pPr algn="ctr"/>
            <a:r>
              <a:rPr lang="en-CA" sz="1800" b="0" i="0" u="none" strike="noStrike" baseline="0" dirty="0">
                <a:solidFill>
                  <a:srgbClr val="000000"/>
                </a:solidFill>
                <a:latin typeface="Times New Roman" panose="02020603050405020304" pitchFamily="18" charset="0"/>
                <a:cs typeface="Times New Roman" panose="02020603050405020304" pitchFamily="18" charset="0"/>
              </a:rPr>
              <a:t>• Sex </a:t>
            </a:r>
          </a:p>
          <a:p>
            <a:pPr algn="ctr"/>
            <a:r>
              <a:rPr lang="en-CA" sz="1800" b="0" i="0" u="none" strike="noStrike" baseline="0" dirty="0">
                <a:solidFill>
                  <a:srgbClr val="000000"/>
                </a:solidFill>
                <a:latin typeface="Times New Roman" panose="02020603050405020304" pitchFamily="18" charset="0"/>
                <a:cs typeface="Times New Roman" panose="02020603050405020304" pitchFamily="18" charset="0"/>
              </a:rPr>
              <a:t>• BMI </a:t>
            </a:r>
          </a:p>
          <a:p>
            <a:pPr algn="ctr"/>
            <a:r>
              <a:rPr lang="en-CA" sz="1800" b="0" i="0" u="none" strike="noStrike" baseline="0" dirty="0">
                <a:solidFill>
                  <a:srgbClr val="000000"/>
                </a:solidFill>
                <a:latin typeface="Times New Roman" panose="02020603050405020304" pitchFamily="18" charset="0"/>
                <a:cs typeface="Times New Roman" panose="02020603050405020304" pitchFamily="18" charset="0"/>
              </a:rPr>
              <a:t>• Children </a:t>
            </a:r>
          </a:p>
          <a:p>
            <a:pPr algn="ctr"/>
            <a:r>
              <a:rPr lang="en-CA" sz="1800" b="0" i="0" u="none" strike="noStrike" baseline="0" dirty="0">
                <a:solidFill>
                  <a:srgbClr val="000000"/>
                </a:solidFill>
                <a:latin typeface="Times New Roman" panose="02020603050405020304" pitchFamily="18" charset="0"/>
                <a:cs typeface="Times New Roman" panose="02020603050405020304" pitchFamily="18" charset="0"/>
              </a:rPr>
              <a:t>• Smoker </a:t>
            </a:r>
          </a:p>
          <a:p>
            <a:pPr algn="ctr"/>
            <a:r>
              <a:rPr lang="en-CA" sz="1800" b="0" i="0" u="none" strike="noStrike" baseline="0" dirty="0">
                <a:solidFill>
                  <a:srgbClr val="000000"/>
                </a:solidFill>
                <a:latin typeface="Times New Roman" panose="02020603050405020304" pitchFamily="18" charset="0"/>
                <a:cs typeface="Times New Roman" panose="02020603050405020304" pitchFamily="18" charset="0"/>
              </a:rPr>
              <a:t>• Region </a:t>
            </a:r>
          </a:p>
          <a:p>
            <a:pPr algn="ctr"/>
            <a:endParaRPr lang="en-CA" sz="1800" b="0" i="0" u="none" strike="noStrike" baseline="0" dirty="0">
              <a:solidFill>
                <a:srgbClr val="000000"/>
              </a:solidFill>
              <a:latin typeface="Times New Roman" panose="02020603050405020304" pitchFamily="18" charset="0"/>
              <a:cs typeface="Times New Roman" panose="02020603050405020304" pitchFamily="18" charset="0"/>
            </a:endParaRPr>
          </a:p>
          <a:p>
            <a:pPr algn="ctr"/>
            <a:r>
              <a:rPr lang="en-CA" sz="1800" b="1" i="0" u="none" strike="noStrike" baseline="0" dirty="0">
                <a:solidFill>
                  <a:schemeClr val="accent4">
                    <a:lumMod val="50000"/>
                  </a:schemeClr>
                </a:solidFill>
                <a:latin typeface="Times New Roman" panose="02020603050405020304" pitchFamily="18" charset="0"/>
                <a:cs typeface="Times New Roman" panose="02020603050405020304" pitchFamily="18" charset="0"/>
              </a:rPr>
              <a:t>Dependent (Output) variable: </a:t>
            </a:r>
          </a:p>
          <a:p>
            <a:pPr algn="ctr"/>
            <a:r>
              <a:rPr lang="en-CA" sz="1800" b="0" i="0" u="none" strike="noStrike" baseline="0" dirty="0">
                <a:solidFill>
                  <a:srgbClr val="000000"/>
                </a:solidFill>
                <a:latin typeface="Times New Roman" panose="02020603050405020304" pitchFamily="18" charset="0"/>
                <a:cs typeface="Times New Roman" panose="02020603050405020304" pitchFamily="18" charset="0"/>
              </a:rPr>
              <a:t>• Expenses </a:t>
            </a:r>
            <a:endParaRPr lang="en-CA" dirty="0">
              <a:solidFill>
                <a:srgbClr val="000000"/>
              </a:solidFill>
              <a:latin typeface="Times New Roman" panose="02020603050405020304" pitchFamily="18" charset="0"/>
              <a:cs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cs typeface="Times New Roman" panose="02020603050405020304" pitchFamily="18" charset="0"/>
              </a:rPr>
              <a:t>The Ask from Mr. John Hughes who would like to understand:</a:t>
            </a: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effect of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smoking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on expenses by creating a linear regression model</a:t>
            </a:r>
          </a:p>
          <a:p>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 The effect of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all input variables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on expenses by creating a multivariate regression model </a:t>
            </a:r>
          </a:p>
          <a:p>
            <a:endParaRPr lang="en-CA"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45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BF585-4FC3-45E4-BA81-1A651F01D2ED}"/>
              </a:ext>
            </a:extLst>
          </p:cNvPr>
          <p:cNvSpPr txBox="1"/>
          <p:nvPr/>
        </p:nvSpPr>
        <p:spPr>
          <a:xfrm>
            <a:off x="3960074" y="273466"/>
            <a:ext cx="3672800" cy="461665"/>
          </a:xfrm>
          <a:prstGeom prst="rect">
            <a:avLst/>
          </a:prstGeom>
          <a:noFill/>
        </p:spPr>
        <p:txBody>
          <a:bodyPr wrap="none" rtlCol="0">
            <a:spAutoFit/>
          </a:bodyPr>
          <a:lstStyle/>
          <a:p>
            <a:r>
              <a:rPr lang="en-CA" sz="2400" b="1" dirty="0">
                <a:latin typeface="Times New Roman" panose="02020603050405020304" pitchFamily="18" charset="0"/>
                <a:cs typeface="Times New Roman" panose="02020603050405020304" pitchFamily="18" charset="0"/>
              </a:rPr>
              <a:t>Basic Statistics of the Data</a:t>
            </a:r>
          </a:p>
        </p:txBody>
      </p:sp>
      <p:pic>
        <p:nvPicPr>
          <p:cNvPr id="4" name="Picture 3">
            <a:extLst>
              <a:ext uri="{FF2B5EF4-FFF2-40B4-BE49-F238E27FC236}">
                <a16:creationId xmlns:a16="http://schemas.microsoft.com/office/drawing/2014/main" id="{F32BD61F-18F9-428A-BFBC-4769795B4628}"/>
              </a:ext>
            </a:extLst>
          </p:cNvPr>
          <p:cNvPicPr>
            <a:picLocks noChangeAspect="1"/>
          </p:cNvPicPr>
          <p:nvPr/>
        </p:nvPicPr>
        <p:blipFill>
          <a:blip r:embed="rId2"/>
          <a:stretch>
            <a:fillRect/>
          </a:stretch>
        </p:blipFill>
        <p:spPr>
          <a:xfrm>
            <a:off x="800403" y="1184739"/>
            <a:ext cx="10308384" cy="2096846"/>
          </a:xfrm>
          <a:prstGeom prst="rect">
            <a:avLst/>
          </a:prstGeom>
        </p:spPr>
      </p:pic>
      <p:sp>
        <p:nvSpPr>
          <p:cNvPr id="5" name="TextBox 4">
            <a:extLst>
              <a:ext uri="{FF2B5EF4-FFF2-40B4-BE49-F238E27FC236}">
                <a16:creationId xmlns:a16="http://schemas.microsoft.com/office/drawing/2014/main" id="{1EEEF581-6794-41E7-BFAB-28484CF99BA6}"/>
              </a:ext>
            </a:extLst>
          </p:cNvPr>
          <p:cNvSpPr txBox="1"/>
          <p:nvPr/>
        </p:nvSpPr>
        <p:spPr>
          <a:xfrm>
            <a:off x="898890" y="3576416"/>
            <a:ext cx="10899410" cy="646331"/>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The above chart displays the basic statistics of the MultiRegDataset. It is noted with a star that the variables “sex”,”smoker”,and “region” are all categorical variables. </a:t>
            </a:r>
          </a:p>
        </p:txBody>
      </p:sp>
    </p:spTree>
    <p:extLst>
      <p:ext uri="{BB962C8B-B14F-4D97-AF65-F5344CB8AC3E}">
        <p14:creationId xmlns:p14="http://schemas.microsoft.com/office/powerpoint/2010/main" val="351910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BF585-4FC3-45E4-BA81-1A651F01D2ED}"/>
              </a:ext>
            </a:extLst>
          </p:cNvPr>
          <p:cNvSpPr txBox="1"/>
          <p:nvPr/>
        </p:nvSpPr>
        <p:spPr>
          <a:xfrm>
            <a:off x="3960074" y="273466"/>
            <a:ext cx="3672800" cy="461665"/>
          </a:xfrm>
          <a:prstGeom prst="rect">
            <a:avLst/>
          </a:prstGeom>
          <a:noFill/>
        </p:spPr>
        <p:txBody>
          <a:bodyPr wrap="none" rtlCol="0">
            <a:spAutoFit/>
          </a:bodyPr>
          <a:lstStyle/>
          <a:p>
            <a:r>
              <a:rPr lang="en-CA" sz="2400" b="1" dirty="0">
                <a:latin typeface="Times New Roman" panose="02020603050405020304" pitchFamily="18" charset="0"/>
                <a:cs typeface="Times New Roman" panose="02020603050405020304" pitchFamily="18" charset="0"/>
              </a:rPr>
              <a:t>Basic Statistics of the Data</a:t>
            </a:r>
          </a:p>
        </p:txBody>
      </p:sp>
      <p:sp>
        <p:nvSpPr>
          <p:cNvPr id="7" name="TextBox 6">
            <a:extLst>
              <a:ext uri="{FF2B5EF4-FFF2-40B4-BE49-F238E27FC236}">
                <a16:creationId xmlns:a16="http://schemas.microsoft.com/office/drawing/2014/main" id="{766061AD-0E88-45E0-9E89-EFAD6BB1736E}"/>
              </a:ext>
            </a:extLst>
          </p:cNvPr>
          <p:cNvSpPr txBox="1"/>
          <p:nvPr/>
        </p:nvSpPr>
        <p:spPr>
          <a:xfrm>
            <a:off x="261923" y="908223"/>
            <a:ext cx="11785600" cy="5201424"/>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Correlation ranges from -1 to 1.A negative correlation indicates that as one variable goes up, the other goes down. A correlation of 0 means that two variables are not related at all. A correlation of 1 is perfect correlation, and means that as the ﬁrst variable changes, the second changes in the same direction, though not necessarily by the same amount.</a:t>
            </a:r>
          </a:p>
          <a:p>
            <a:pPr marL="171450" indent="-171450">
              <a:buFont typeface="Arial" panose="020B0604020202020204" pitchFamily="34" charset="0"/>
              <a:buChar char="•"/>
            </a:pPr>
            <a:endParaRPr lang="en-CA"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CA" sz="1200" dirty="0">
                <a:latin typeface="Times New Roman" panose="02020603050405020304" pitchFamily="18" charset="0"/>
                <a:cs typeface="Times New Roman" panose="02020603050405020304" pitchFamily="18" charset="0"/>
              </a:rPr>
              <a:t>From the correlation function on R code, it was noted that the independent numeric variable “age”,”</a:t>
            </a:r>
            <a:r>
              <a:rPr lang="en-CA" sz="1200" dirty="0" err="1">
                <a:latin typeface="Times New Roman" panose="02020603050405020304" pitchFamily="18" charset="0"/>
                <a:cs typeface="Times New Roman" panose="02020603050405020304" pitchFamily="18" charset="0"/>
              </a:rPr>
              <a:t>bmi</a:t>
            </a:r>
            <a:r>
              <a:rPr lang="en-CA" sz="1200" dirty="0">
                <a:latin typeface="Times New Roman" panose="02020603050405020304" pitchFamily="18" charset="0"/>
                <a:cs typeface="Times New Roman" panose="02020603050405020304" pitchFamily="18" charset="0"/>
              </a:rPr>
              <a:t>”,”children” had  correlations with the dependent variable “expense” at values of 0.29,0.19, and 0.067, respectively . The  highest numeric independent variable that is correlated with the dependent variable “expense” is “</a:t>
            </a:r>
            <a:r>
              <a:rPr lang="en-CA" sz="1200" i="0" dirty="0">
                <a:solidFill>
                  <a:srgbClr val="000000"/>
                </a:solidFill>
                <a:effectLst/>
                <a:latin typeface="Times New Roman" panose="02020603050405020304" pitchFamily="18" charset="0"/>
                <a:cs typeface="Times New Roman" panose="02020603050405020304" pitchFamily="18" charset="0"/>
              </a:rPr>
              <a:t>age” at 0.29. Change in this  variables will have a </a:t>
            </a:r>
            <a:r>
              <a:rPr lang="en-CA" sz="1200" dirty="0">
                <a:solidFill>
                  <a:srgbClr val="000000"/>
                </a:solidFill>
                <a:latin typeface="Times New Roman" panose="02020603050405020304" pitchFamily="18" charset="0"/>
                <a:cs typeface="Times New Roman" panose="02020603050405020304" pitchFamily="18" charset="0"/>
              </a:rPr>
              <a:t>small</a:t>
            </a:r>
            <a:r>
              <a:rPr lang="en-CA" sz="1200" i="0" dirty="0">
                <a:solidFill>
                  <a:srgbClr val="000000"/>
                </a:solidFill>
                <a:effectLst/>
                <a:latin typeface="Times New Roman" panose="02020603050405020304" pitchFamily="18" charset="0"/>
                <a:cs typeface="Times New Roman" panose="02020603050405020304" pitchFamily="18" charset="0"/>
              </a:rPr>
              <a:t> effect on the “expense” of the household.</a:t>
            </a:r>
          </a:p>
          <a:p>
            <a:pPr marL="171450" indent="-171450">
              <a:buFont typeface="Arial" panose="020B0604020202020204" pitchFamily="34" charset="0"/>
              <a:buChar char="•"/>
            </a:pPr>
            <a:endParaRPr lang="en-CA" sz="1200" i="0" dirty="0">
              <a:solidFill>
                <a:srgbClr val="000000"/>
              </a:solidFill>
              <a:effectLst/>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The mean  is defined as the mathematical average of the data.  The mean, maximum values, and minimum values insight will tell how much the variability is affecting the independent variables and what effect this might have on th</a:t>
            </a:r>
            <a:r>
              <a:rPr lang="en-US" sz="1200" dirty="0">
                <a:solidFill>
                  <a:srgbClr val="000000"/>
                </a:solidFill>
                <a:latin typeface="Times New Roman" panose="02020603050405020304" pitchFamily="18" charset="0"/>
                <a:cs typeface="Times New Roman" panose="02020603050405020304" pitchFamily="18" charset="0"/>
              </a:rPr>
              <a:t>e dependent variable.</a:t>
            </a:r>
            <a:r>
              <a:rPr lang="en-CA" sz="1200" dirty="0">
                <a:solidFill>
                  <a:srgbClr val="000000"/>
                </a:solidFill>
                <a:latin typeface="Times New Roman" panose="02020603050405020304" pitchFamily="18" charset="0"/>
                <a:cs typeface="Times New Roman" panose="02020603050405020304" pitchFamily="18" charset="0"/>
              </a:rPr>
              <a:t>The mean of “age</a:t>
            </a:r>
            <a:r>
              <a:rPr lang="en-CA" sz="1200" dirty="0">
                <a:latin typeface="Times New Roman" panose="02020603050405020304" pitchFamily="18" charset="0"/>
                <a:cs typeface="Times New Roman" panose="02020603050405020304" pitchFamily="18" charset="0"/>
              </a:rPr>
              <a:t>” is 39 years and the mean of “expense” is 13270.42 dollars.</a:t>
            </a:r>
          </a:p>
          <a:p>
            <a:pPr marL="171450" indent="-171450">
              <a:buFont typeface="Arial" panose="020B0604020202020204" pitchFamily="34" charset="0"/>
              <a:buChar char="•"/>
            </a:pPr>
            <a:endParaRPr lang="en-CA"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CA" sz="1200" dirty="0">
                <a:latin typeface="Times New Roman" panose="02020603050405020304" pitchFamily="18" charset="0"/>
                <a:cs typeface="Times New Roman" panose="02020603050405020304" pitchFamily="18" charset="0"/>
              </a:rPr>
              <a:t>The maximum value of  “age” is  64 years, and the minimum value  is 18 years.  The maximum value of “expense” is 63770.43 dollars, and the minimum is 1121.87 dollars.</a:t>
            </a:r>
            <a:r>
              <a:rPr lang="en-US" sz="1200" b="0" i="0" dirty="0">
                <a:solidFill>
                  <a:srgbClr val="000000"/>
                </a:solidFill>
                <a:effectLst/>
                <a:latin typeface="Times New Roman" panose="02020603050405020304" pitchFamily="18" charset="0"/>
                <a:cs typeface="Times New Roman" panose="02020603050405020304" pitchFamily="18" charset="0"/>
              </a:rPr>
              <a:t> This indicates that there is a high variability of “expense”  and “age” values within the dataset. The mean, maximum values, and minimum values insight will tell how much the variability is affecting the expense of the household, and what kinds of differences are there between the expense of household  and the wide range of “age” values. The higher the “age” value, the more likely household </a:t>
            </a:r>
            <a:r>
              <a:rPr lang="en-US" sz="1200" dirty="0">
                <a:solidFill>
                  <a:srgbClr val="000000"/>
                </a:solidFill>
                <a:latin typeface="Times New Roman" panose="02020603050405020304" pitchFamily="18" charset="0"/>
                <a:cs typeface="Times New Roman" panose="02020603050405020304" pitchFamily="18" charset="0"/>
              </a:rPr>
              <a:t>“expense” </a:t>
            </a:r>
            <a:r>
              <a:rPr lang="en-US" sz="1200" b="0" i="0" dirty="0">
                <a:solidFill>
                  <a:srgbClr val="000000"/>
                </a:solidFill>
                <a:effectLst/>
                <a:latin typeface="Times New Roman" panose="02020603050405020304" pitchFamily="18" charset="0"/>
                <a:cs typeface="Times New Roman" panose="02020603050405020304" pitchFamily="18" charset="0"/>
              </a:rPr>
              <a:t>will rise.</a:t>
            </a:r>
            <a:endParaRPr lang="en-US" sz="1200" dirty="0">
              <a:solidFill>
                <a:srgbClr val="00000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1200" dirty="0">
              <a:solidFill>
                <a:srgbClr val="00000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CA" sz="1200" dirty="0">
                <a:latin typeface="Times New Roman" panose="02020603050405020304" pitchFamily="18" charset="0"/>
                <a:cs typeface="Times New Roman" panose="02020603050405020304" pitchFamily="18" charset="0"/>
              </a:rPr>
              <a:t>The variability in “age”  may have little effect on the </a:t>
            </a:r>
            <a:r>
              <a:rPr lang="en-CA" sz="1200" dirty="0" err="1">
                <a:latin typeface="Times New Roman" panose="02020603050405020304" pitchFamily="18" charset="0"/>
                <a:cs typeface="Times New Roman" panose="02020603050405020304" pitchFamily="18" charset="0"/>
              </a:rPr>
              <a:t>c”expense</a:t>
            </a:r>
            <a:r>
              <a:rPr lang="en-CA" sz="1200" dirty="0">
                <a:latin typeface="Times New Roman" panose="02020603050405020304" pitchFamily="18" charset="0"/>
                <a:cs typeface="Times New Roman" panose="02020603050405020304" pitchFamily="18" charset="0"/>
              </a:rPr>
              <a:t>” as they have only 0.2 correlation value. The higher the “age” value, the more likely expense will be higher, but it is not guaranteed.</a:t>
            </a:r>
          </a:p>
          <a:p>
            <a:endParaRPr lang="en-CA"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 Standard Deviation describes the spread of the observation from the mean. A high standard deviation indicates that the values are spread over a wide range. A low standard deviation indicates that the values are closer to the mean(average) value. </a:t>
            </a:r>
          </a:p>
          <a:p>
            <a:pPr marL="171450" indent="-171450">
              <a:buFont typeface="Arial" panose="020B0604020202020204" pitchFamily="34" charset="0"/>
              <a:buChar char="•"/>
            </a:pPr>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The standard deviation for</a:t>
            </a:r>
            <a:r>
              <a:rPr lang="en-CA" sz="1200" dirty="0">
                <a:latin typeface="Times New Roman" panose="02020603050405020304" pitchFamily="18" charset="0"/>
                <a:cs typeface="Times New Roman" panose="02020603050405020304" pitchFamily="18" charset="0"/>
              </a:rPr>
              <a:t> “age”</a:t>
            </a:r>
            <a:r>
              <a:rPr lang="en-US" sz="1200" b="0" i="0" dirty="0">
                <a:solidFill>
                  <a:srgbClr val="000000"/>
                </a:solidFill>
                <a:effectLst/>
                <a:latin typeface="Times New Roman" panose="02020603050405020304" pitchFamily="18" charset="0"/>
                <a:cs typeface="Times New Roman" panose="02020603050405020304" pitchFamily="18" charset="0"/>
              </a:rPr>
              <a:t> variable is </a:t>
            </a:r>
            <a:r>
              <a:rPr lang="en-US" sz="1200" dirty="0">
                <a:solidFill>
                  <a:srgbClr val="000000"/>
                </a:solidFill>
                <a:latin typeface="Times New Roman" panose="02020603050405020304" pitchFamily="18" charset="0"/>
                <a:cs typeface="Times New Roman" panose="02020603050405020304" pitchFamily="18" charset="0"/>
              </a:rPr>
              <a:t>14 years </a:t>
            </a:r>
            <a:r>
              <a:rPr lang="en-US" sz="1200" b="0" i="0" dirty="0">
                <a:solidFill>
                  <a:srgbClr val="000000"/>
                </a:solidFill>
                <a:effectLst/>
                <a:latin typeface="Times New Roman" panose="02020603050405020304" pitchFamily="18" charset="0"/>
                <a:cs typeface="Times New Roman" panose="02020603050405020304" pitchFamily="18" charset="0"/>
              </a:rPr>
              <a:t>which is far from the mean value of 39 years indicating a large variation </a:t>
            </a:r>
            <a:r>
              <a:rPr lang="en-US" sz="1200" dirty="0">
                <a:solidFill>
                  <a:srgbClr val="000000"/>
                </a:solidFill>
                <a:latin typeface="Times New Roman" panose="02020603050405020304" pitchFamily="18" charset="0"/>
                <a:cs typeface="Times New Roman" panose="02020603050405020304" pitchFamily="18" charset="0"/>
              </a:rPr>
              <a:t>in the variable and further exploring shows this variable has a lot of high and low values in different ranges.</a:t>
            </a:r>
          </a:p>
          <a:p>
            <a:pPr marL="171450" indent="-171450">
              <a:buFont typeface="Arial" panose="020B0604020202020204" pitchFamily="34" charset="0"/>
              <a:buChar char="•"/>
            </a:pPr>
            <a:endParaRPr lang="en-US" sz="1200" dirty="0">
              <a:solidFill>
                <a:srgbClr val="00000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0" i="0" dirty="0">
                <a:solidFill>
                  <a:srgbClr val="000000"/>
                </a:solidFill>
                <a:effectLst/>
                <a:latin typeface="Times New Roman" panose="02020603050405020304" pitchFamily="18" charset="0"/>
                <a:cs typeface="Times New Roman" panose="02020603050405020304" pitchFamily="18" charset="0"/>
              </a:rPr>
              <a:t>The standard deviation for</a:t>
            </a:r>
            <a:r>
              <a:rPr lang="en-CA" sz="1200" dirty="0">
                <a:latin typeface="Times New Roman" panose="02020603050405020304" pitchFamily="18" charset="0"/>
                <a:cs typeface="Times New Roman" panose="02020603050405020304" pitchFamily="18" charset="0"/>
              </a:rPr>
              <a:t> “expense” </a:t>
            </a:r>
            <a:r>
              <a:rPr lang="en-US" sz="1200" b="0" i="0" dirty="0">
                <a:solidFill>
                  <a:srgbClr val="000000"/>
                </a:solidFill>
                <a:effectLst/>
                <a:latin typeface="Times New Roman" panose="02020603050405020304" pitchFamily="18" charset="0"/>
                <a:cs typeface="Times New Roman" panose="02020603050405020304" pitchFamily="18" charset="0"/>
              </a:rPr>
              <a:t>variable is </a:t>
            </a:r>
            <a:r>
              <a:rPr lang="en-US" sz="1200" dirty="0">
                <a:solidFill>
                  <a:srgbClr val="000000"/>
                </a:solidFill>
                <a:latin typeface="Times New Roman" panose="02020603050405020304" pitchFamily="18" charset="0"/>
                <a:cs typeface="Times New Roman" panose="02020603050405020304" pitchFamily="18" charset="0"/>
              </a:rPr>
              <a:t>12110 dollars</a:t>
            </a:r>
            <a:r>
              <a:rPr lang="en-US" sz="1200" b="0" i="0" dirty="0">
                <a:solidFill>
                  <a:srgbClr val="000000"/>
                </a:solidFill>
                <a:effectLst/>
                <a:latin typeface="Times New Roman" panose="02020603050405020304" pitchFamily="18" charset="0"/>
                <a:cs typeface="Times New Roman" panose="02020603050405020304" pitchFamily="18" charset="0"/>
              </a:rPr>
              <a:t>  which is not very far from the mean value of </a:t>
            </a:r>
            <a:r>
              <a:rPr lang="en-US" sz="1200" dirty="0">
                <a:solidFill>
                  <a:srgbClr val="000000"/>
                </a:solidFill>
                <a:latin typeface="Times New Roman" panose="02020603050405020304" pitchFamily="18" charset="0"/>
                <a:cs typeface="Times New Roman" panose="02020603050405020304" pitchFamily="18" charset="0"/>
              </a:rPr>
              <a:t>13270 dollars</a:t>
            </a:r>
            <a:r>
              <a:rPr lang="en-US" sz="1200" b="0" i="0" dirty="0">
                <a:solidFill>
                  <a:srgbClr val="000000"/>
                </a:solidFill>
                <a:effectLst/>
                <a:latin typeface="Times New Roman" panose="02020603050405020304" pitchFamily="18" charset="0"/>
                <a:cs typeface="Times New Roman" panose="02020603050405020304" pitchFamily="18" charset="0"/>
              </a:rPr>
              <a:t>  indicating a small variation </a:t>
            </a:r>
            <a:r>
              <a:rPr lang="en-US" sz="1200" dirty="0">
                <a:solidFill>
                  <a:srgbClr val="000000"/>
                </a:solidFill>
                <a:latin typeface="Times New Roman" panose="02020603050405020304" pitchFamily="18" charset="0"/>
                <a:cs typeface="Times New Roman" panose="02020603050405020304" pitchFamily="18" charset="0"/>
              </a:rPr>
              <a:t>in the variable and further exploring shows this variable has values within close distance of each other.</a:t>
            </a:r>
          </a:p>
          <a:p>
            <a:endParaRPr lang="en-US" sz="2000" dirty="0">
              <a:solidFill>
                <a:srgbClr val="000000"/>
              </a:solidFill>
              <a:latin typeface="Helvetica Neue"/>
            </a:endParaRPr>
          </a:p>
        </p:txBody>
      </p:sp>
    </p:spTree>
    <p:extLst>
      <p:ext uri="{BB962C8B-B14F-4D97-AF65-F5344CB8AC3E}">
        <p14:creationId xmlns:p14="http://schemas.microsoft.com/office/powerpoint/2010/main" val="744740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BF585-4FC3-45E4-BA81-1A651F01D2ED}"/>
              </a:ext>
            </a:extLst>
          </p:cNvPr>
          <p:cNvSpPr txBox="1"/>
          <p:nvPr/>
        </p:nvSpPr>
        <p:spPr>
          <a:xfrm>
            <a:off x="3045421" y="238198"/>
            <a:ext cx="6101157" cy="461665"/>
          </a:xfrm>
          <a:prstGeom prst="rect">
            <a:avLst/>
          </a:prstGeom>
          <a:noFill/>
        </p:spPr>
        <p:txBody>
          <a:bodyPr wrap="none" rtlCol="0">
            <a:spAutoFit/>
          </a:bodyPr>
          <a:lstStyle/>
          <a:p>
            <a:r>
              <a:rPr lang="en-CA" sz="2400" b="1" dirty="0">
                <a:latin typeface="Times New Roman" panose="02020603050405020304" pitchFamily="18" charset="0"/>
                <a:cs typeface="Times New Roman" panose="02020603050405020304" pitchFamily="18" charset="0"/>
              </a:rPr>
              <a:t>Histogram of Dependent Variable “Expense”</a:t>
            </a:r>
          </a:p>
        </p:txBody>
      </p:sp>
      <p:pic>
        <p:nvPicPr>
          <p:cNvPr id="4" name="Picture 3">
            <a:extLst>
              <a:ext uri="{FF2B5EF4-FFF2-40B4-BE49-F238E27FC236}">
                <a16:creationId xmlns:a16="http://schemas.microsoft.com/office/drawing/2014/main" id="{3A9CFB80-1D3D-4FD7-9B3F-0E9E3A474BB2}"/>
              </a:ext>
            </a:extLst>
          </p:cNvPr>
          <p:cNvPicPr>
            <a:picLocks noChangeAspect="1"/>
          </p:cNvPicPr>
          <p:nvPr/>
        </p:nvPicPr>
        <p:blipFill>
          <a:blip r:embed="rId2"/>
          <a:stretch>
            <a:fillRect/>
          </a:stretch>
        </p:blipFill>
        <p:spPr>
          <a:xfrm>
            <a:off x="456924" y="985309"/>
            <a:ext cx="5314950" cy="5038725"/>
          </a:xfrm>
          <a:prstGeom prst="rect">
            <a:avLst/>
          </a:prstGeom>
        </p:spPr>
      </p:pic>
      <p:sp>
        <p:nvSpPr>
          <p:cNvPr id="5" name="TextBox 4">
            <a:extLst>
              <a:ext uri="{FF2B5EF4-FFF2-40B4-BE49-F238E27FC236}">
                <a16:creationId xmlns:a16="http://schemas.microsoft.com/office/drawing/2014/main" id="{9DE9B43A-BE0E-4FB5-84BB-4E63342DDE1A}"/>
              </a:ext>
            </a:extLst>
          </p:cNvPr>
          <p:cNvSpPr txBox="1"/>
          <p:nvPr/>
        </p:nvSpPr>
        <p:spPr>
          <a:xfrm>
            <a:off x="6224185" y="1412844"/>
            <a:ext cx="5196484" cy="4524315"/>
          </a:xfrm>
          <a:prstGeom prst="rect">
            <a:avLst/>
          </a:prstGeom>
          <a:noFill/>
        </p:spPr>
        <p:txBody>
          <a:bodyPr wrap="square" rtlCol="0">
            <a:spAutoFit/>
          </a:bodyPr>
          <a:lstStyle/>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It can be seen from the histogram that it is right skewed. </a:t>
            </a:r>
          </a:p>
          <a:p>
            <a:endParaRPr lang="en-CA"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The majority of household expense are between the 0 to 15000 dollar range.</a:t>
            </a:r>
          </a:p>
          <a:p>
            <a:endParaRPr lang="en-CA"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The frequency of higher expenses decreases as the graph moves towards right.</a:t>
            </a:r>
          </a:p>
          <a:p>
            <a:endParaRPr lang="en-CA"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The expenses stretch out past the 60000 dollar expense.</a:t>
            </a:r>
          </a:p>
          <a:p>
            <a:pPr marL="285750" indent="-285750">
              <a:buFont typeface="Arial" panose="020B0604020202020204" pitchFamily="34" charset="0"/>
              <a:buChar char="•"/>
            </a:pPr>
            <a:endParaRPr lang="en-CA"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This histogram is positively skewed, with skewness coefficient of 1.5, which indicates most of the values in the “expenses” category are </a:t>
            </a:r>
            <a:r>
              <a:rPr lang="en-CA" dirty="0" err="1">
                <a:latin typeface="Times New Roman" panose="02020603050405020304" pitchFamily="18" charset="0"/>
                <a:cs typeface="Times New Roman" panose="02020603050405020304" pitchFamily="18" charset="0"/>
              </a:rPr>
              <a:t>elss</a:t>
            </a:r>
            <a:r>
              <a:rPr lang="en-CA" dirty="0">
                <a:latin typeface="Times New Roman" panose="02020603050405020304" pitchFamily="18" charset="0"/>
                <a:cs typeface="Times New Roman" panose="02020603050405020304" pitchFamily="18" charset="0"/>
              </a:rPr>
              <a:t> than mean value.</a:t>
            </a:r>
          </a:p>
        </p:txBody>
      </p:sp>
    </p:spTree>
    <p:extLst>
      <p:ext uri="{BB962C8B-B14F-4D97-AF65-F5344CB8AC3E}">
        <p14:creationId xmlns:p14="http://schemas.microsoft.com/office/powerpoint/2010/main" val="276295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BF585-4FC3-45E4-BA81-1A651F01D2ED}"/>
              </a:ext>
            </a:extLst>
          </p:cNvPr>
          <p:cNvSpPr txBox="1"/>
          <p:nvPr/>
        </p:nvSpPr>
        <p:spPr>
          <a:xfrm>
            <a:off x="4695741" y="518630"/>
            <a:ext cx="2955019" cy="461665"/>
          </a:xfrm>
          <a:prstGeom prst="rect">
            <a:avLst/>
          </a:prstGeom>
          <a:noFill/>
        </p:spPr>
        <p:txBody>
          <a:bodyPr wrap="square" rtlCol="0">
            <a:spAutoFit/>
          </a:bodyPr>
          <a:lstStyle/>
          <a:p>
            <a:r>
              <a:rPr lang="en-CA" sz="2400" b="1" dirty="0">
                <a:latin typeface="Times New Roman" panose="02020603050405020304" pitchFamily="18" charset="0"/>
                <a:cs typeface="Times New Roman" panose="02020603050405020304" pitchFamily="18" charset="0"/>
              </a:rPr>
              <a:t>T-test Hypotheses</a:t>
            </a:r>
          </a:p>
        </p:txBody>
      </p:sp>
      <p:sp>
        <p:nvSpPr>
          <p:cNvPr id="6" name="TextBox 5">
            <a:extLst>
              <a:ext uri="{FF2B5EF4-FFF2-40B4-BE49-F238E27FC236}">
                <a16:creationId xmlns:a16="http://schemas.microsoft.com/office/drawing/2014/main" id="{FB0622AB-5704-4300-9D90-39B7BF31FDE5}"/>
              </a:ext>
            </a:extLst>
          </p:cNvPr>
          <p:cNvSpPr txBox="1"/>
          <p:nvPr/>
        </p:nvSpPr>
        <p:spPr>
          <a:xfrm>
            <a:off x="905546" y="1753755"/>
            <a:ext cx="10369257" cy="3188309"/>
          </a:xfrm>
          <a:prstGeom prst="rect">
            <a:avLst/>
          </a:prstGeom>
          <a:noFill/>
        </p:spPr>
        <p:txBody>
          <a:bodyPr wrap="square">
            <a:spAutoFit/>
          </a:bodyPr>
          <a:lstStyle/>
          <a:p>
            <a:pPr marL="285750" indent="-285750">
              <a:lnSpc>
                <a:spcPct val="200000"/>
              </a:lnSpc>
              <a:spcAft>
                <a:spcPts val="800"/>
              </a:spcAft>
              <a:buFont typeface="Arial" panose="020B0604020202020204" pitchFamily="34" charset="0"/>
              <a:buChar char="•"/>
            </a:pPr>
            <a:r>
              <a:rPr lang="en-CA" sz="1800" dirty="0">
                <a:solidFill>
                  <a:srgbClr val="000000"/>
                </a:solidFill>
                <a:effectLst/>
                <a:latin typeface="Times New Roman" panose="02020603050405020304" pitchFamily="18" charset="0"/>
                <a:ea typeface="Calibri" panose="020F0502020204030204" pitchFamily="34" charset="0"/>
              </a:rPr>
              <a:t>H</a:t>
            </a:r>
            <a:r>
              <a:rPr lang="en-CA" sz="1800" dirty="0">
                <a:solidFill>
                  <a:srgbClr val="000000"/>
                </a:solidFill>
                <a:effectLst/>
                <a:latin typeface="Times New Roman" panose="02020603050405020304" pitchFamily="18" charset="0"/>
                <a:ea typeface="CambriaMath"/>
              </a:rPr>
              <a:t>₀</a:t>
            </a:r>
            <a:r>
              <a:rPr lang="en-CA" sz="1800" dirty="0">
                <a:solidFill>
                  <a:srgbClr val="000000"/>
                </a:solidFill>
                <a:effectLst/>
                <a:latin typeface="Times New Roman" panose="02020603050405020304" pitchFamily="18" charset="0"/>
                <a:ea typeface="Calibri" panose="020F0502020204030204" pitchFamily="34" charset="0"/>
              </a:rPr>
              <a:t>: μs </a:t>
            </a:r>
            <a:r>
              <a:rPr lang="en-CA" sz="1800" dirty="0">
                <a:solidFill>
                  <a:srgbClr val="000000"/>
                </a:solidFill>
                <a:effectLst/>
                <a:latin typeface="Times New Roman" panose="02020603050405020304" pitchFamily="18" charset="0"/>
                <a:ea typeface="TimesNewRomanPS-BoldMT"/>
              </a:rPr>
              <a:t>=</a:t>
            </a:r>
            <a:r>
              <a:rPr lang="en-CA" sz="1800" dirty="0">
                <a:solidFill>
                  <a:srgbClr val="000000"/>
                </a:solidFill>
                <a:effectLst/>
                <a:latin typeface="Times New Roman" panose="02020603050405020304" pitchFamily="18" charset="0"/>
                <a:ea typeface="Calibri" panose="020F0502020204030204" pitchFamily="34" charset="0"/>
              </a:rPr>
              <a:t> 10000(null hypothesis)</a:t>
            </a:r>
          </a:p>
          <a:p>
            <a:pPr marL="285750" indent="-285750">
              <a:lnSpc>
                <a:spcPct val="200000"/>
              </a:lnSpc>
              <a:spcAft>
                <a:spcPts val="800"/>
              </a:spcAft>
              <a:buFont typeface="Arial" panose="020B0604020202020204" pitchFamily="34" charset="0"/>
              <a:buChar char="•"/>
            </a:pPr>
            <a:r>
              <a:rPr lang="en-CA" sz="1800" dirty="0">
                <a:solidFill>
                  <a:srgbClr val="000000"/>
                </a:solidFill>
                <a:effectLst/>
                <a:latin typeface="Times New Roman" panose="02020603050405020304" pitchFamily="18" charset="0"/>
                <a:ea typeface="Calibri" panose="020F0502020204030204" pitchFamily="34" charset="0"/>
              </a:rPr>
              <a:t>Ha: μs </a:t>
            </a:r>
            <a:r>
              <a:rPr lang="en-CA" dirty="0">
                <a:solidFill>
                  <a:srgbClr val="000000"/>
                </a:solidFill>
                <a:latin typeface="Times New Roman" panose="02020603050405020304" pitchFamily="18" charset="0"/>
                <a:ea typeface="Calibri" panose="020F0502020204030204" pitchFamily="34" charset="0"/>
              </a:rPr>
              <a:t>≠ 1</a:t>
            </a:r>
            <a:r>
              <a:rPr lang="en-CA" sz="1800" dirty="0">
                <a:solidFill>
                  <a:srgbClr val="000000"/>
                </a:solidFill>
                <a:effectLst/>
                <a:latin typeface="Times New Roman" panose="02020603050405020304" pitchFamily="18" charset="0"/>
                <a:ea typeface="TimesNewRomanPS-BoldMT"/>
              </a:rPr>
              <a:t>0000 (alternative hypothesis)</a:t>
            </a:r>
          </a:p>
          <a:p>
            <a:pPr marL="285750" indent="-285750">
              <a:lnSpc>
                <a:spcPct val="200000"/>
              </a:lnSpc>
              <a:spcAft>
                <a:spcPts val="800"/>
              </a:spcAft>
              <a:buFont typeface="Arial" panose="020B0604020202020204" pitchFamily="34" charset="0"/>
              <a:buChar char="•"/>
            </a:pPr>
            <a:endParaRPr lang="en-CA" sz="1800" dirty="0">
              <a:solidFill>
                <a:srgbClr val="000000"/>
              </a:solidFill>
              <a:effectLst/>
              <a:latin typeface="Times New Roman" panose="02020603050405020304" pitchFamily="18" charset="0"/>
              <a:ea typeface="Calibri" panose="020F0502020204030204" pitchFamily="34" charset="0"/>
            </a:endParaRPr>
          </a:p>
          <a:p>
            <a:pPr marL="285750" indent="-285750">
              <a:lnSpc>
                <a:spcPct val="200000"/>
              </a:lnSpc>
              <a:spcAft>
                <a:spcPts val="800"/>
              </a:spcAft>
              <a:buFont typeface="Arial" panose="020B0604020202020204" pitchFamily="34" charset="0"/>
              <a:buChar char="•"/>
            </a:pPr>
            <a:r>
              <a:rPr lang="en-CA" sz="1800" dirty="0">
                <a:solidFill>
                  <a:srgbClr val="000000"/>
                </a:solidFill>
                <a:effectLst/>
                <a:latin typeface="Times New Roman" panose="02020603050405020304" pitchFamily="18" charset="0"/>
                <a:ea typeface="Calibri" panose="020F0502020204030204" pitchFamily="34" charset="0"/>
              </a:rPr>
              <a:t>The</a:t>
            </a:r>
            <a:r>
              <a:rPr lang="en-CA" sz="1800" b="1" dirty="0">
                <a:solidFill>
                  <a:srgbClr val="000000"/>
                </a:solidFill>
                <a:effectLst/>
                <a:latin typeface="Times New Roman" panose="02020603050405020304" pitchFamily="18" charset="0"/>
                <a:ea typeface="Calibri" panose="020F0502020204030204" pitchFamily="34" charset="0"/>
              </a:rPr>
              <a:t> null hypothesis</a:t>
            </a:r>
            <a:r>
              <a:rPr lang="en-CA" sz="1800" dirty="0">
                <a:solidFill>
                  <a:srgbClr val="000000"/>
                </a:solidFill>
                <a:effectLst/>
                <a:latin typeface="Times New Roman" panose="02020603050405020304" pitchFamily="18" charset="0"/>
                <a:ea typeface="Calibri" panose="020F0502020204030204" pitchFamily="34" charset="0"/>
              </a:rPr>
              <a:t> indicates that the mean for household expense is equal to 10000 dollars.</a:t>
            </a:r>
          </a:p>
          <a:p>
            <a:pPr marL="285750" indent="-285750">
              <a:lnSpc>
                <a:spcPct val="200000"/>
              </a:lnSpc>
              <a:spcAft>
                <a:spcPts val="800"/>
              </a:spcAft>
              <a:buFont typeface="Arial" panose="020B0604020202020204" pitchFamily="34" charset="0"/>
              <a:buChar char="•"/>
            </a:pPr>
            <a:r>
              <a:rPr lang="en-CA" sz="1800" dirty="0">
                <a:solidFill>
                  <a:srgbClr val="000000"/>
                </a:solidFill>
                <a:effectLst/>
                <a:latin typeface="Times New Roman" panose="02020603050405020304" pitchFamily="18" charset="0"/>
                <a:ea typeface="Calibri" panose="020F0502020204030204" pitchFamily="34" charset="0"/>
              </a:rPr>
              <a:t>The </a:t>
            </a:r>
            <a:r>
              <a:rPr lang="en-CA" sz="1800" b="1" dirty="0">
                <a:solidFill>
                  <a:srgbClr val="000000"/>
                </a:solidFill>
                <a:effectLst/>
                <a:latin typeface="Times New Roman" panose="02020603050405020304" pitchFamily="18" charset="0"/>
                <a:ea typeface="Calibri" panose="020F0502020204030204" pitchFamily="34" charset="0"/>
              </a:rPr>
              <a:t>alternative hypothesis</a:t>
            </a:r>
            <a:r>
              <a:rPr lang="en-CA" sz="1800" dirty="0">
                <a:solidFill>
                  <a:srgbClr val="000000"/>
                </a:solidFill>
                <a:effectLst/>
                <a:latin typeface="Times New Roman" panose="02020603050405020304" pitchFamily="18" charset="0"/>
                <a:ea typeface="Calibri" panose="020F0502020204030204" pitchFamily="34" charset="0"/>
              </a:rPr>
              <a:t> indicates that the  mean for household expense is not equal to 10000 dollars.</a:t>
            </a:r>
          </a:p>
        </p:txBody>
      </p:sp>
    </p:spTree>
    <p:extLst>
      <p:ext uri="{BB962C8B-B14F-4D97-AF65-F5344CB8AC3E}">
        <p14:creationId xmlns:p14="http://schemas.microsoft.com/office/powerpoint/2010/main" val="77252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BF585-4FC3-45E4-BA81-1A651F01D2ED}"/>
              </a:ext>
            </a:extLst>
          </p:cNvPr>
          <p:cNvSpPr txBox="1"/>
          <p:nvPr/>
        </p:nvSpPr>
        <p:spPr>
          <a:xfrm>
            <a:off x="4695741" y="518630"/>
            <a:ext cx="2955019" cy="461665"/>
          </a:xfrm>
          <a:prstGeom prst="rect">
            <a:avLst/>
          </a:prstGeom>
          <a:noFill/>
        </p:spPr>
        <p:txBody>
          <a:bodyPr wrap="square" rtlCol="0">
            <a:spAutoFit/>
          </a:bodyPr>
          <a:lstStyle/>
          <a:p>
            <a:r>
              <a:rPr lang="en-CA" sz="2400" b="1" dirty="0">
                <a:latin typeface="Times New Roman" panose="02020603050405020304" pitchFamily="18" charset="0"/>
                <a:cs typeface="Times New Roman" panose="02020603050405020304" pitchFamily="18" charset="0"/>
              </a:rPr>
              <a:t>T-test Results</a:t>
            </a:r>
          </a:p>
        </p:txBody>
      </p:sp>
      <p:pic>
        <p:nvPicPr>
          <p:cNvPr id="4" name="Picture 3">
            <a:extLst>
              <a:ext uri="{FF2B5EF4-FFF2-40B4-BE49-F238E27FC236}">
                <a16:creationId xmlns:a16="http://schemas.microsoft.com/office/drawing/2014/main" id="{38EAE446-B5FC-4CD4-AD24-124E79588EDC}"/>
              </a:ext>
            </a:extLst>
          </p:cNvPr>
          <p:cNvPicPr>
            <a:picLocks noChangeAspect="1"/>
          </p:cNvPicPr>
          <p:nvPr/>
        </p:nvPicPr>
        <p:blipFill>
          <a:blip r:embed="rId2"/>
          <a:stretch>
            <a:fillRect/>
          </a:stretch>
        </p:blipFill>
        <p:spPr>
          <a:xfrm>
            <a:off x="2404855" y="869912"/>
            <a:ext cx="4904152" cy="1562100"/>
          </a:xfrm>
          <a:prstGeom prst="rect">
            <a:avLst/>
          </a:prstGeom>
        </p:spPr>
      </p:pic>
      <p:sp>
        <p:nvSpPr>
          <p:cNvPr id="9" name="TextBox 8">
            <a:extLst>
              <a:ext uri="{FF2B5EF4-FFF2-40B4-BE49-F238E27FC236}">
                <a16:creationId xmlns:a16="http://schemas.microsoft.com/office/drawing/2014/main" id="{37B11F22-D2C4-4ACB-811A-F1530B13BA6C}"/>
              </a:ext>
            </a:extLst>
          </p:cNvPr>
          <p:cNvSpPr txBox="1"/>
          <p:nvPr/>
        </p:nvSpPr>
        <p:spPr>
          <a:xfrm>
            <a:off x="482536" y="2535123"/>
            <a:ext cx="10490264" cy="4790863"/>
          </a:xfrm>
          <a:prstGeom prst="rect">
            <a:avLst/>
          </a:prstGeom>
          <a:noFill/>
        </p:spPr>
        <p:txBody>
          <a:bodyPr wrap="square" rtlCol="0">
            <a:spAutoFit/>
          </a:bodyPr>
          <a:lstStyle/>
          <a:p>
            <a:pPr algn="ctr">
              <a:lnSpc>
                <a:spcPct val="106000"/>
              </a:lnSpc>
              <a:spcAft>
                <a:spcPts val="800"/>
              </a:spcAft>
            </a:pPr>
            <a:r>
              <a:rPr lang="en-CA" sz="1800" b="1" dirty="0">
                <a:solidFill>
                  <a:srgbClr val="000000"/>
                </a:solidFill>
                <a:effectLst/>
                <a:latin typeface="Times New Roman" panose="02020603050405020304" pitchFamily="18" charset="0"/>
                <a:ea typeface="Calibri" panose="020F0502020204030204" pitchFamily="34" charset="0"/>
              </a:rPr>
              <a:t>After conducting the One-Sample T-test, the following insights were determined:</a:t>
            </a:r>
          </a:p>
          <a:p>
            <a:pPr marL="285750" indent="-285750">
              <a:lnSpc>
                <a:spcPct val="150000"/>
              </a:lnSpc>
              <a:spcAft>
                <a:spcPts val="800"/>
              </a:spcAft>
              <a:buFont typeface="Arial" panose="020B0604020202020204" pitchFamily="34" charset="0"/>
              <a:buChar char="•"/>
            </a:pPr>
            <a:r>
              <a:rPr lang="en-CA" sz="1800" dirty="0">
                <a:solidFill>
                  <a:srgbClr val="000000"/>
                </a:solidFill>
                <a:effectLst/>
                <a:latin typeface="Times New Roman" panose="02020603050405020304" pitchFamily="18" charset="0"/>
                <a:ea typeface="Calibri" panose="020F0502020204030204" pitchFamily="34" charset="0"/>
              </a:rPr>
              <a:t>A </a:t>
            </a:r>
            <a:r>
              <a:rPr lang="en-CA" sz="1800" b="1" dirty="0">
                <a:solidFill>
                  <a:srgbClr val="000000"/>
                </a:solidFill>
                <a:effectLst/>
                <a:latin typeface="Times New Roman" panose="02020603050405020304" pitchFamily="18" charset="0"/>
                <a:ea typeface="Calibri" panose="020F0502020204030204" pitchFamily="34" charset="0"/>
              </a:rPr>
              <a:t>t-value of 9.8784 </a:t>
            </a:r>
            <a:r>
              <a:rPr lang="en-CA" sz="1800" dirty="0">
                <a:solidFill>
                  <a:srgbClr val="000000"/>
                </a:solidFill>
                <a:effectLst/>
                <a:latin typeface="Times New Roman" panose="02020603050405020304" pitchFamily="18" charset="0"/>
                <a:ea typeface="Calibri" panose="020F0502020204030204" pitchFamily="34" charset="0"/>
              </a:rPr>
              <a:t>was found. The greater the magnitude of the t-value, the greater there is evidence to reject the null hypothesis that the mean average household expense was 10000. The larger the absolute value of the t-value, the smaller the p-value, and the greater the evidence against the null hypothesis. </a:t>
            </a:r>
          </a:p>
          <a:p>
            <a:pPr marL="285750" indent="-285750">
              <a:lnSpc>
                <a:spcPct val="150000"/>
              </a:lnSpc>
              <a:spcAft>
                <a:spcPts val="800"/>
              </a:spcAft>
              <a:buFont typeface="Arial" panose="020B0604020202020204" pitchFamily="34" charset="0"/>
              <a:buChar char="•"/>
            </a:pPr>
            <a:r>
              <a:rPr lang="en-CA" sz="1800" dirty="0">
                <a:solidFill>
                  <a:srgbClr val="000000"/>
                </a:solidFill>
                <a:effectLst/>
                <a:latin typeface="Times New Roman" panose="02020603050405020304" pitchFamily="18" charset="0"/>
                <a:ea typeface="Calibri" panose="020F0502020204030204" pitchFamily="34" charset="0"/>
              </a:rPr>
              <a:t>A </a:t>
            </a:r>
            <a:r>
              <a:rPr lang="en-CA" sz="1800" b="1" dirty="0">
                <a:solidFill>
                  <a:srgbClr val="000000"/>
                </a:solidFill>
                <a:effectLst/>
                <a:latin typeface="Times New Roman" panose="02020603050405020304" pitchFamily="18" charset="0"/>
                <a:ea typeface="Calibri" panose="020F0502020204030204" pitchFamily="34" charset="0"/>
              </a:rPr>
              <a:t>p -value of 2.2*10^-16 </a:t>
            </a:r>
            <a:r>
              <a:rPr lang="en-CA" sz="1800" dirty="0">
                <a:solidFill>
                  <a:srgbClr val="000000"/>
                </a:solidFill>
                <a:effectLst/>
                <a:latin typeface="Times New Roman" panose="02020603050405020304" pitchFamily="18" charset="0"/>
                <a:ea typeface="Calibri" panose="020F0502020204030204" pitchFamily="34" charset="0"/>
              </a:rPr>
              <a:t>was found. The p-value </a:t>
            </a:r>
            <a:r>
              <a:rPr lang="en-CA" sz="1800" spc="-5" dirty="0">
                <a:solidFill>
                  <a:srgbClr val="292929"/>
                </a:solidFill>
                <a:effectLst/>
                <a:latin typeface="Times New Roman" panose="02020603050405020304" pitchFamily="18" charset="0"/>
                <a:ea typeface="Calibri" panose="020F0502020204030204" pitchFamily="34" charset="0"/>
              </a:rPr>
              <a:t>or </a:t>
            </a:r>
            <a:r>
              <a:rPr lang="en-CA" sz="1800" b="1" spc="-5" dirty="0">
                <a:solidFill>
                  <a:srgbClr val="292929"/>
                </a:solidFill>
                <a:effectLst/>
                <a:latin typeface="Times New Roman" panose="02020603050405020304" pitchFamily="18" charset="0"/>
                <a:ea typeface="Calibri" panose="020F0502020204030204" pitchFamily="34" charset="0"/>
              </a:rPr>
              <a:t>probability value</a:t>
            </a:r>
            <a:r>
              <a:rPr lang="en-CA" sz="1800" spc="-5" dirty="0">
                <a:solidFill>
                  <a:srgbClr val="292929"/>
                </a:solidFill>
                <a:effectLst/>
                <a:latin typeface="Times New Roman" panose="02020603050405020304" pitchFamily="18" charset="0"/>
                <a:ea typeface="Calibri" panose="020F0502020204030204" pitchFamily="34" charset="0"/>
              </a:rPr>
              <a:t> is the probability that of the null hypothesis that</a:t>
            </a:r>
            <a:r>
              <a:rPr lang="en-CA" sz="1800" dirty="0">
                <a:solidFill>
                  <a:srgbClr val="000000"/>
                </a:solidFill>
                <a:effectLst/>
                <a:latin typeface="Times New Roman" panose="02020603050405020304" pitchFamily="18" charset="0"/>
                <a:ea typeface="Calibri" panose="020F0502020204030204" pitchFamily="34" charset="0"/>
              </a:rPr>
              <a:t> the mean average household income </a:t>
            </a:r>
            <a:r>
              <a:rPr lang="en-CA" dirty="0">
                <a:solidFill>
                  <a:srgbClr val="000000"/>
                </a:solidFill>
                <a:latin typeface="Times New Roman" panose="02020603050405020304" pitchFamily="18" charset="0"/>
                <a:ea typeface="Calibri" panose="020F0502020204030204" pitchFamily="34" charset="0"/>
              </a:rPr>
              <a:t>being 10000 dollars </a:t>
            </a:r>
            <a:r>
              <a:rPr lang="en-CA" sz="1800" dirty="0">
                <a:solidFill>
                  <a:srgbClr val="000000"/>
                </a:solidFill>
                <a:effectLst/>
                <a:latin typeface="Times New Roman" panose="02020603050405020304" pitchFamily="18" charset="0"/>
                <a:ea typeface="Calibri" panose="020F0502020204030204" pitchFamily="34" charset="0"/>
              </a:rPr>
              <a:t>is true.</a:t>
            </a:r>
          </a:p>
          <a:p>
            <a:pPr marL="285750" indent="-285750">
              <a:lnSpc>
                <a:spcPct val="150000"/>
              </a:lnSpc>
              <a:spcAft>
                <a:spcPts val="800"/>
              </a:spcAft>
              <a:buFont typeface="Arial" panose="020B0604020202020204" pitchFamily="34" charset="0"/>
              <a:buChar char="•"/>
            </a:pPr>
            <a:r>
              <a:rPr lang="en-CA" sz="1800" dirty="0">
                <a:solidFill>
                  <a:srgbClr val="000000"/>
                </a:solidFill>
                <a:effectLst/>
                <a:latin typeface="Times New Roman" panose="02020603050405020304" pitchFamily="18" charset="0"/>
                <a:ea typeface="Calibri" panose="020F0502020204030204" pitchFamily="34" charset="0"/>
              </a:rPr>
              <a:t>The critical value (confidence interval) used for analysis is 0.05. This means that 5% of the time the null hypothesis that the household expense is 10000 dollars can be rejected, and 95% of the time it cannot be rejected.</a:t>
            </a:r>
          </a:p>
          <a:p>
            <a:pPr>
              <a:lnSpc>
                <a:spcPct val="106000"/>
              </a:lnSpc>
              <a:spcAft>
                <a:spcPts val="800"/>
              </a:spcAft>
            </a:pPr>
            <a:endParaRPr lang="en-CA" dirty="0">
              <a:solidFill>
                <a:srgbClr val="000000"/>
              </a:solidFill>
              <a:latin typeface="Times New Roman" panose="02020603050405020304" pitchFamily="18" charset="0"/>
              <a:ea typeface="Calibri" panose="020F0502020204030204" pitchFamily="34" charset="0"/>
            </a:endParaRPr>
          </a:p>
          <a:p>
            <a:pPr>
              <a:lnSpc>
                <a:spcPct val="106000"/>
              </a:lnSpc>
              <a:spcAft>
                <a:spcPts val="800"/>
              </a:spcAft>
            </a:pPr>
            <a:endParaRPr lang="en-CA"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02717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BF585-4FC3-45E4-BA81-1A651F01D2ED}"/>
              </a:ext>
            </a:extLst>
          </p:cNvPr>
          <p:cNvSpPr txBox="1"/>
          <p:nvPr/>
        </p:nvSpPr>
        <p:spPr>
          <a:xfrm>
            <a:off x="4678963" y="408247"/>
            <a:ext cx="2955019" cy="461665"/>
          </a:xfrm>
          <a:prstGeom prst="rect">
            <a:avLst/>
          </a:prstGeom>
          <a:noFill/>
        </p:spPr>
        <p:txBody>
          <a:bodyPr wrap="square" rtlCol="0">
            <a:spAutoFit/>
          </a:bodyPr>
          <a:lstStyle/>
          <a:p>
            <a:r>
              <a:rPr lang="en-CA" sz="2400" b="1" dirty="0">
                <a:latin typeface="Times New Roman" panose="02020603050405020304" pitchFamily="18" charset="0"/>
                <a:cs typeface="Times New Roman" panose="02020603050405020304" pitchFamily="18" charset="0"/>
              </a:rPr>
              <a:t>T-test Conclusion</a:t>
            </a:r>
          </a:p>
        </p:txBody>
      </p:sp>
      <p:pic>
        <p:nvPicPr>
          <p:cNvPr id="4" name="Picture 3">
            <a:extLst>
              <a:ext uri="{FF2B5EF4-FFF2-40B4-BE49-F238E27FC236}">
                <a16:creationId xmlns:a16="http://schemas.microsoft.com/office/drawing/2014/main" id="{38EAE446-B5FC-4CD4-AD24-124E79588EDC}"/>
              </a:ext>
            </a:extLst>
          </p:cNvPr>
          <p:cNvPicPr>
            <a:picLocks noChangeAspect="1"/>
          </p:cNvPicPr>
          <p:nvPr/>
        </p:nvPicPr>
        <p:blipFill>
          <a:blip r:embed="rId2"/>
          <a:stretch>
            <a:fillRect/>
          </a:stretch>
        </p:blipFill>
        <p:spPr>
          <a:xfrm>
            <a:off x="726182" y="1168491"/>
            <a:ext cx="4904152" cy="2143875"/>
          </a:xfrm>
          <a:prstGeom prst="rect">
            <a:avLst/>
          </a:prstGeom>
        </p:spPr>
      </p:pic>
      <p:sp>
        <p:nvSpPr>
          <p:cNvPr id="6" name="TextBox 5">
            <a:extLst>
              <a:ext uri="{FF2B5EF4-FFF2-40B4-BE49-F238E27FC236}">
                <a16:creationId xmlns:a16="http://schemas.microsoft.com/office/drawing/2014/main" id="{EC1A45CF-7E06-488B-8B22-7C4E5F805654}"/>
              </a:ext>
            </a:extLst>
          </p:cNvPr>
          <p:cNvSpPr txBox="1"/>
          <p:nvPr/>
        </p:nvSpPr>
        <p:spPr>
          <a:xfrm>
            <a:off x="260571" y="4309003"/>
            <a:ext cx="11294364" cy="1247521"/>
          </a:xfrm>
          <a:prstGeom prst="rect">
            <a:avLst/>
          </a:prstGeom>
          <a:noFill/>
        </p:spPr>
        <p:txBody>
          <a:bodyPr wrap="square">
            <a:spAutoFit/>
          </a:bodyPr>
          <a:lstStyle/>
          <a:p>
            <a:pPr marL="285750" indent="-285750">
              <a:lnSpc>
                <a:spcPct val="106000"/>
              </a:lnSpc>
              <a:spcAft>
                <a:spcPts val="800"/>
              </a:spcAft>
              <a:buFont typeface="Arial" panose="020B0604020202020204" pitchFamily="34" charset="0"/>
              <a:buChar char="•"/>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case, the </a:t>
            </a:r>
            <a:r>
              <a:rPr lang="en-CA"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p-value is 2.2*10^-16 </a:t>
            </a: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which is less than critical value of 0.05. The null hypothesis Ho that mean household expense is 10000 should be rejected, and accept the alternative hypothesis Ha that mean average household expense is not 10000. This is proven by the T-test performed, which indicated the mean of the expense is 13270  dollars and not equal to null hypothesis that mean of  expense is10000 dollars. </a:t>
            </a:r>
            <a:r>
              <a:rPr lang="en-CA"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A067278-930F-48B2-9372-DCB1B4266E40}"/>
              </a:ext>
            </a:extLst>
          </p:cNvPr>
          <p:cNvPicPr/>
          <p:nvPr/>
        </p:nvPicPr>
        <p:blipFill>
          <a:blip r:embed="rId3"/>
          <a:stretch>
            <a:fillRect/>
          </a:stretch>
        </p:blipFill>
        <p:spPr>
          <a:xfrm>
            <a:off x="5907753" y="1301476"/>
            <a:ext cx="5652875" cy="2272148"/>
          </a:xfrm>
          <a:prstGeom prst="rect">
            <a:avLst/>
          </a:prstGeom>
        </p:spPr>
      </p:pic>
    </p:spTree>
    <p:extLst>
      <p:ext uri="{BB962C8B-B14F-4D97-AF65-F5344CB8AC3E}">
        <p14:creationId xmlns:p14="http://schemas.microsoft.com/office/powerpoint/2010/main" val="401583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BF585-4FC3-45E4-BA81-1A651F01D2ED}"/>
              </a:ext>
            </a:extLst>
          </p:cNvPr>
          <p:cNvSpPr txBox="1"/>
          <p:nvPr/>
        </p:nvSpPr>
        <p:spPr>
          <a:xfrm>
            <a:off x="3621950" y="0"/>
            <a:ext cx="5186490" cy="461665"/>
          </a:xfrm>
          <a:prstGeom prst="rect">
            <a:avLst/>
          </a:prstGeom>
          <a:noFill/>
        </p:spPr>
        <p:txBody>
          <a:bodyPr wrap="square" rtlCol="0">
            <a:spAutoFit/>
          </a:bodyPr>
          <a:lstStyle/>
          <a:p>
            <a:r>
              <a:rPr lang="en-CA" sz="2400" b="1" dirty="0">
                <a:latin typeface="Times New Roman" panose="02020603050405020304" pitchFamily="18" charset="0"/>
                <a:cs typeface="Times New Roman" panose="02020603050405020304" pitchFamily="18" charset="0"/>
              </a:rPr>
              <a:t>Simple Linear Regression Model</a:t>
            </a:r>
          </a:p>
        </p:txBody>
      </p:sp>
      <p:sp>
        <p:nvSpPr>
          <p:cNvPr id="3" name="TextBox 2">
            <a:extLst>
              <a:ext uri="{FF2B5EF4-FFF2-40B4-BE49-F238E27FC236}">
                <a16:creationId xmlns:a16="http://schemas.microsoft.com/office/drawing/2014/main" id="{0C14AC0C-764D-4367-A187-4D59336E7353}"/>
              </a:ext>
            </a:extLst>
          </p:cNvPr>
          <p:cNvSpPr txBox="1"/>
          <p:nvPr/>
        </p:nvSpPr>
        <p:spPr>
          <a:xfrm>
            <a:off x="361826" y="461665"/>
            <a:ext cx="11830174" cy="6463308"/>
          </a:xfrm>
          <a:prstGeom prst="rect">
            <a:avLst/>
          </a:prstGeom>
          <a:noFill/>
        </p:spPr>
        <p:txBody>
          <a:bodyPr wrap="square" rtlCol="0">
            <a:spAutoFit/>
          </a:bodyPr>
          <a:lstStyle/>
          <a:p>
            <a:pPr algn="l" fontAlgn="base">
              <a:lnSpc>
                <a:spcPct val="200000"/>
              </a:lnSpc>
            </a:pPr>
            <a:r>
              <a:rPr lang="en-US" b="1" i="0" dirty="0">
                <a:solidFill>
                  <a:srgbClr val="000000"/>
                </a:solidFill>
                <a:effectLst/>
                <a:latin typeface="Times New Roman" panose="02020603050405020304" pitchFamily="18" charset="0"/>
                <a:cs typeface="Times New Roman" panose="02020603050405020304" pitchFamily="18" charset="0"/>
              </a:rPr>
              <a:t>Step 1: Load the Data</a:t>
            </a:r>
          </a:p>
          <a:p>
            <a:pPr algn="l" fontAlgn="base">
              <a:lnSpc>
                <a:spcPct val="200000"/>
              </a:lnSpc>
            </a:pPr>
            <a:r>
              <a:rPr lang="en-US" dirty="0">
                <a:solidFill>
                  <a:srgbClr val="000000"/>
                </a:solidFill>
                <a:latin typeface="Times New Roman" panose="02020603050405020304" pitchFamily="18" charset="0"/>
                <a:cs typeface="Times New Roman" panose="02020603050405020304" pitchFamily="18" charset="0"/>
              </a:rPr>
              <a:t>This model will attempt to </a:t>
            </a:r>
            <a:r>
              <a:rPr lang="en-US" b="0" i="0" dirty="0">
                <a:solidFill>
                  <a:srgbClr val="000000"/>
                </a:solidFill>
                <a:effectLst/>
                <a:latin typeface="Times New Roman" panose="02020603050405020304" pitchFamily="18" charset="0"/>
                <a:cs typeface="Times New Roman" panose="02020603050405020304" pitchFamily="18" charset="0"/>
              </a:rPr>
              <a:t>fit a simple linear regression model using </a:t>
            </a:r>
            <a:r>
              <a:rPr lang="en-US" b="0" i="1" dirty="0">
                <a:solidFill>
                  <a:srgbClr val="000000"/>
                </a:solidFill>
                <a:effectLst/>
                <a:latin typeface="Times New Roman" panose="02020603050405020304" pitchFamily="18" charset="0"/>
                <a:cs typeface="Times New Roman" panose="02020603050405020304" pitchFamily="18" charset="0"/>
              </a:rPr>
              <a:t>smoker </a:t>
            </a:r>
            <a:r>
              <a:rPr lang="en-US" b="0" i="0" dirty="0">
                <a:solidFill>
                  <a:srgbClr val="000000"/>
                </a:solidFill>
                <a:effectLst/>
                <a:latin typeface="Times New Roman" panose="02020603050405020304" pitchFamily="18" charset="0"/>
                <a:cs typeface="Times New Roman" panose="02020603050405020304" pitchFamily="18" charset="0"/>
              </a:rPr>
              <a:t>as the explanatory variable and expenses as the response variable.</a:t>
            </a:r>
            <a:endParaRPr lang="en-US" b="1" i="0" dirty="0">
              <a:solidFill>
                <a:srgbClr val="000000"/>
              </a:solidFill>
              <a:effectLst/>
              <a:latin typeface="Times New Roman" panose="02020603050405020304" pitchFamily="18" charset="0"/>
              <a:cs typeface="Times New Roman" panose="02020603050405020304" pitchFamily="18" charset="0"/>
            </a:endParaRPr>
          </a:p>
          <a:p>
            <a:pPr fontAlgn="base">
              <a:lnSpc>
                <a:spcPct val="200000"/>
              </a:lnSpc>
            </a:pPr>
            <a:r>
              <a:rPr lang="en-US" b="1" i="0" dirty="0">
                <a:solidFill>
                  <a:srgbClr val="000000"/>
                </a:solidFill>
                <a:effectLst/>
                <a:latin typeface="Times New Roman" panose="02020603050405020304" pitchFamily="18" charset="0"/>
                <a:cs typeface="Times New Roman" panose="02020603050405020304" pitchFamily="18" charset="0"/>
              </a:rPr>
              <a:t>Step 2: Visualize the Data</a:t>
            </a:r>
          </a:p>
          <a:p>
            <a:pPr fontAlgn="base">
              <a:lnSpc>
                <a:spcPct val="200000"/>
              </a:lnSpc>
            </a:pPr>
            <a:r>
              <a:rPr lang="en-US" dirty="0">
                <a:solidFill>
                  <a:srgbClr val="000000"/>
                </a:solidFill>
                <a:latin typeface="Times New Roman" panose="02020603050405020304" pitchFamily="18" charset="0"/>
                <a:cs typeface="Times New Roman" panose="02020603050405020304" pitchFamily="18" charset="0"/>
              </a:rPr>
              <a:t>Before a simple linear regression model is fit on the data, the data should be visualized to get a clear understanding of it. The purpose of visualizing the data is to check that the relationship between the two variables smoker  and expense is roughly linear or not.</a:t>
            </a:r>
            <a:endParaRPr lang="en-US" i="0" dirty="0">
              <a:solidFill>
                <a:srgbClr val="020202"/>
              </a:solidFill>
              <a:effectLst/>
              <a:latin typeface="Times New Roman" panose="02020603050405020304" pitchFamily="18" charset="0"/>
              <a:cs typeface="Times New Roman" panose="02020603050405020304" pitchFamily="18" charset="0"/>
            </a:endParaRPr>
          </a:p>
          <a:p>
            <a:pPr fontAlgn="base">
              <a:lnSpc>
                <a:spcPct val="200000"/>
              </a:lnSpc>
            </a:pPr>
            <a:r>
              <a:rPr lang="en-US" b="1" i="0" dirty="0">
                <a:solidFill>
                  <a:srgbClr val="000000"/>
                </a:solidFill>
                <a:effectLst/>
                <a:latin typeface="Times New Roman" panose="02020603050405020304" pitchFamily="18" charset="0"/>
                <a:cs typeface="Times New Roman" panose="02020603050405020304" pitchFamily="18" charset="0"/>
              </a:rPr>
              <a:t>Step 3: Perform Simple Linear Regression</a:t>
            </a:r>
          </a:p>
          <a:p>
            <a:pPr fontAlgn="base">
              <a:lnSpc>
                <a:spcPct val="200000"/>
              </a:lnSpc>
            </a:pPr>
            <a:r>
              <a:rPr lang="en-US" i="0" dirty="0">
                <a:solidFill>
                  <a:srgbClr val="000000"/>
                </a:solidFill>
                <a:effectLst/>
                <a:latin typeface="Times New Roman" panose="02020603050405020304" pitchFamily="18" charset="0"/>
                <a:cs typeface="Times New Roman" panose="02020603050405020304" pitchFamily="18" charset="0"/>
              </a:rPr>
              <a:t>Proceed to fit linear regression model using smoker as explanatory variable and expense as response variable.</a:t>
            </a:r>
          </a:p>
          <a:p>
            <a:pPr fontAlgn="base">
              <a:lnSpc>
                <a:spcPct val="200000"/>
              </a:lnSpc>
            </a:pPr>
            <a:r>
              <a:rPr lang="en-US" b="1" i="0" dirty="0">
                <a:solidFill>
                  <a:srgbClr val="020202"/>
                </a:solidFill>
                <a:effectLst/>
                <a:latin typeface="Times New Roman" panose="02020603050405020304" pitchFamily="18" charset="0"/>
                <a:cs typeface="Times New Roman" panose="02020603050405020304" pitchFamily="18" charset="0"/>
              </a:rPr>
              <a:t>Step 4:Interpret and Analyze the results. </a:t>
            </a:r>
          </a:p>
          <a:p>
            <a:pPr fontAlgn="base">
              <a:lnSpc>
                <a:spcPct val="200000"/>
              </a:lnSpc>
            </a:pPr>
            <a:r>
              <a:rPr lang="en-US" i="0" dirty="0">
                <a:solidFill>
                  <a:srgbClr val="020202"/>
                </a:solidFill>
                <a:effectLst/>
                <a:latin typeface="Times New Roman" panose="02020603050405020304" pitchFamily="18" charset="0"/>
                <a:cs typeface="Times New Roman" panose="02020603050405020304" pitchFamily="18" charset="0"/>
              </a:rPr>
              <a:t>Based on model summary, get</a:t>
            </a:r>
            <a:r>
              <a:rPr lang="en-US" dirty="0">
                <a:solidFill>
                  <a:srgbClr val="020202"/>
                </a:solidFill>
                <a:latin typeface="Times New Roman" panose="02020603050405020304" pitchFamily="18" charset="0"/>
                <a:cs typeface="Times New Roman" panose="02020603050405020304" pitchFamily="18" charset="0"/>
              </a:rPr>
              <a:t> insights about the variables and their relationship.</a:t>
            </a:r>
            <a:endParaRPr lang="en-US" i="0" dirty="0">
              <a:solidFill>
                <a:srgbClr val="020202"/>
              </a:solidFill>
              <a:effectLst/>
              <a:latin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4257988167"/>
      </p:ext>
    </p:extLst>
  </p:cSld>
  <p:clrMapOvr>
    <a:masterClrMapping/>
  </p:clrMapOvr>
</p:sld>
</file>

<file path=ppt/theme/theme1.xml><?xml version="1.0" encoding="utf-8"?>
<a:theme xmlns:a="http://schemas.openxmlformats.org/drawingml/2006/main" name="AngleLinesVTI">
  <a:themeElements>
    <a:clrScheme name="AnalogousFromDarkSeedLeftStep">
      <a:dk1>
        <a:srgbClr val="000000"/>
      </a:dk1>
      <a:lt1>
        <a:srgbClr val="FFFFFF"/>
      </a:lt1>
      <a:dk2>
        <a:srgbClr val="1B302A"/>
      </a:dk2>
      <a:lt2>
        <a:srgbClr val="F3F3F0"/>
      </a:lt2>
      <a:accent1>
        <a:srgbClr val="3C42DD"/>
      </a:accent1>
      <a:accent2>
        <a:srgbClr val="226FCA"/>
      </a:accent2>
      <a:accent3>
        <a:srgbClr val="31BCD0"/>
      </a:accent3>
      <a:accent4>
        <a:srgbClr val="21C494"/>
      </a:accent4>
      <a:accent5>
        <a:srgbClr val="2EC55B"/>
      </a:accent5>
      <a:accent6>
        <a:srgbClr val="35C621"/>
      </a:accent6>
      <a:hlink>
        <a:srgbClr val="359F6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1067</TotalTime>
  <Words>2277</Words>
  <Application>Microsoft Office PowerPoint</Application>
  <PresentationFormat>Widescreen</PresentationFormat>
  <Paragraphs>147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Garamond</vt:lpstr>
      <vt:lpstr>Helvetica Neue</vt:lpstr>
      <vt:lpstr>Times New Roman</vt:lpstr>
      <vt:lpstr>Univers Condensed Light</vt:lpstr>
      <vt:lpstr>Walbaum Display Light</vt:lpstr>
      <vt:lpstr>AngleLinesVTI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Srilasya Garigipaty</dc:creator>
  <cp:lastModifiedBy>Srilasya Garigipaty</cp:lastModifiedBy>
  <cp:revision>37</cp:revision>
  <dcterms:created xsi:type="dcterms:W3CDTF">2021-04-16T18:03:31Z</dcterms:created>
  <dcterms:modified xsi:type="dcterms:W3CDTF">2021-04-17T22:54:47Z</dcterms:modified>
</cp:coreProperties>
</file>