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5" r:id="rId14"/>
    <p:sldId id="271" r:id="rId15"/>
    <p:sldId id="268" r:id="rId16"/>
    <p:sldId id="272" r:id="rId17"/>
    <p:sldId id="269" r:id="rId18"/>
    <p:sldId id="270" r:id="rId19"/>
    <p:sldId id="274"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p:scale>
          <a:sx n="92" d="100"/>
          <a:sy n="92" d="100"/>
        </p:scale>
        <p:origin x="522"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5/1/2021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82092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5/1/2021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66214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5/1/2021</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26143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5/1/2021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5089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5/1/2021</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80934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5/1/2021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40257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5/1/2021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751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5/1/2021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36343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5/1/2021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3054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5/1/2021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81974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5/1/2021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51958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5/1/2021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48521928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D13EFA-B3BB-4123-AB28-085C1C2119A3}"/>
              </a:ext>
            </a:extLst>
          </p:cNvPr>
          <p:cNvSpPr>
            <a:spLocks noGrp="1"/>
          </p:cNvSpPr>
          <p:nvPr>
            <p:ph type="ctrTitle"/>
          </p:nvPr>
        </p:nvSpPr>
        <p:spPr>
          <a:xfrm>
            <a:off x="-145753" y="1435624"/>
            <a:ext cx="6385302" cy="1447612"/>
          </a:xfrm>
        </p:spPr>
        <p:txBody>
          <a:bodyPr anchor="t">
            <a:normAutofit/>
          </a:bodyPr>
          <a:lstStyle/>
          <a:p>
            <a:pPr algn="l"/>
            <a:r>
              <a:rPr lang="en-CA" sz="3200" b="1" dirty="0">
                <a:solidFill>
                  <a:schemeClr val="accent1"/>
                </a:solidFill>
                <a:latin typeface="Times New Roman" panose="02020603050405020304" pitchFamily="18" charset="0"/>
                <a:cs typeface="Times New Roman" panose="02020603050405020304" pitchFamily="18" charset="0"/>
              </a:rPr>
              <a:t>Stayze Rent Prediction Hackathon</a:t>
            </a:r>
          </a:p>
        </p:txBody>
      </p:sp>
      <p:sp>
        <p:nvSpPr>
          <p:cNvPr id="3" name="Subtitle 2">
            <a:extLst>
              <a:ext uri="{FF2B5EF4-FFF2-40B4-BE49-F238E27FC236}">
                <a16:creationId xmlns:a16="http://schemas.microsoft.com/office/drawing/2014/main" id="{50B72EB7-90D8-4F2C-BB23-8783078B9926}"/>
              </a:ext>
            </a:extLst>
          </p:cNvPr>
          <p:cNvSpPr>
            <a:spLocks noGrp="1"/>
          </p:cNvSpPr>
          <p:nvPr>
            <p:ph type="subTitle" idx="1"/>
          </p:nvPr>
        </p:nvSpPr>
        <p:spPr>
          <a:xfrm>
            <a:off x="770584" y="2907963"/>
            <a:ext cx="4800600" cy="1066800"/>
          </a:xfrm>
        </p:spPr>
        <p:txBody>
          <a:bodyPr>
            <a:noAutofit/>
          </a:bodyPr>
          <a:lstStyle/>
          <a:p>
            <a:r>
              <a:rPr lang="en-CA" sz="2800" b="1" dirty="0">
                <a:solidFill>
                  <a:srgbClr val="FF0000">
                    <a:alpha val="60000"/>
                  </a:srgbClr>
                </a:solidFill>
                <a:latin typeface="Times New Roman" panose="02020603050405020304" pitchFamily="18" charset="0"/>
                <a:cs typeface="Times New Roman" panose="02020603050405020304" pitchFamily="18" charset="0"/>
              </a:rPr>
              <a:t>DATASOL TEAM</a:t>
            </a:r>
          </a:p>
          <a:p>
            <a:r>
              <a:rPr lang="en-CA" sz="2800" b="1" dirty="0">
                <a:solidFill>
                  <a:srgbClr val="FF0000">
                    <a:alpha val="60000"/>
                  </a:srgbClr>
                </a:solidFill>
                <a:latin typeface="Times New Roman" panose="02020603050405020304" pitchFamily="18" charset="0"/>
                <a:cs typeface="Times New Roman" panose="02020603050405020304" pitchFamily="18" charset="0"/>
              </a:rPr>
              <a:t>MRINMOYEE MONDAL</a:t>
            </a:r>
          </a:p>
          <a:p>
            <a:r>
              <a:rPr lang="en-CA" sz="2800" b="1" dirty="0">
                <a:solidFill>
                  <a:srgbClr val="FF0000">
                    <a:alpha val="60000"/>
                  </a:srgbClr>
                </a:solidFill>
                <a:latin typeface="Times New Roman" panose="02020603050405020304" pitchFamily="18" charset="0"/>
                <a:cs typeface="Times New Roman" panose="02020603050405020304" pitchFamily="18" charset="0"/>
              </a:rPr>
              <a:t>SRILASYA GARIGIPATY</a:t>
            </a:r>
          </a:p>
        </p:txBody>
      </p:sp>
      <p:sp>
        <p:nvSpPr>
          <p:cNvPr id="18" name="Rectangle 17">
            <a:extLst>
              <a:ext uri="{FF2B5EF4-FFF2-40B4-BE49-F238E27FC236}">
                <a16:creationId xmlns:a16="http://schemas.microsoft.com/office/drawing/2014/main" id="{50F155B6-ACA8-4C58-AAB6-CAFC981FF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796" y="0"/>
            <a:ext cx="6098204" cy="6882727"/>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1428"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3CED4B4-15B5-4D99-A976-F9F2E69B493E}"/>
              </a:ext>
            </a:extLst>
          </p:cNvPr>
          <p:cNvPicPr>
            <a:picLocks noChangeAspect="1"/>
          </p:cNvPicPr>
          <p:nvPr/>
        </p:nvPicPr>
        <p:blipFill rotWithShape="1">
          <a:blip r:embed="rId2">
            <a:alphaModFix amt="60000"/>
          </a:blip>
          <a:srcRect l="2442" r="8847"/>
          <a:stretch/>
        </p:blipFill>
        <p:spPr>
          <a:xfrm>
            <a:off x="6096000" y="10"/>
            <a:ext cx="6083807" cy="6857989"/>
          </a:xfrm>
          <a:prstGeom prst="rect">
            <a:avLst/>
          </a:prstGeom>
        </p:spPr>
      </p:pic>
    </p:spTree>
    <p:extLst>
      <p:ext uri="{BB962C8B-B14F-4D97-AF65-F5344CB8AC3E}">
        <p14:creationId xmlns:p14="http://schemas.microsoft.com/office/powerpoint/2010/main" val="915132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DAE519-4A4D-44EE-AF19-90CCE90B0ADD}"/>
              </a:ext>
            </a:extLst>
          </p:cNvPr>
          <p:cNvPicPr>
            <a:picLocks noChangeAspect="1"/>
          </p:cNvPicPr>
          <p:nvPr/>
        </p:nvPicPr>
        <p:blipFill>
          <a:blip r:embed="rId2"/>
          <a:stretch>
            <a:fillRect/>
          </a:stretch>
        </p:blipFill>
        <p:spPr>
          <a:xfrm>
            <a:off x="0" y="0"/>
            <a:ext cx="12192000" cy="6919238"/>
          </a:xfrm>
          <a:prstGeom prst="rect">
            <a:avLst/>
          </a:prstGeom>
        </p:spPr>
      </p:pic>
    </p:spTree>
    <p:extLst>
      <p:ext uri="{BB962C8B-B14F-4D97-AF65-F5344CB8AC3E}">
        <p14:creationId xmlns:p14="http://schemas.microsoft.com/office/powerpoint/2010/main" val="957501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D04FEA-1B63-4BB1-B3C2-FFF6AE6126C3}"/>
              </a:ext>
            </a:extLst>
          </p:cNvPr>
          <p:cNvPicPr>
            <a:picLocks noChangeAspect="1"/>
          </p:cNvPicPr>
          <p:nvPr/>
        </p:nvPicPr>
        <p:blipFill>
          <a:blip r:embed="rId2"/>
          <a:stretch>
            <a:fillRect/>
          </a:stretch>
        </p:blipFill>
        <p:spPr>
          <a:xfrm>
            <a:off x="0" y="0"/>
            <a:ext cx="12230765" cy="6858000"/>
          </a:xfrm>
          <a:prstGeom prst="rect">
            <a:avLst/>
          </a:prstGeom>
        </p:spPr>
      </p:pic>
    </p:spTree>
    <p:extLst>
      <p:ext uri="{BB962C8B-B14F-4D97-AF65-F5344CB8AC3E}">
        <p14:creationId xmlns:p14="http://schemas.microsoft.com/office/powerpoint/2010/main" val="97902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5797F2-B967-47EC-B340-9F38E6A90BC7}"/>
              </a:ext>
            </a:extLst>
          </p:cNvPr>
          <p:cNvSpPr txBox="1"/>
          <p:nvPr/>
        </p:nvSpPr>
        <p:spPr>
          <a:xfrm>
            <a:off x="5225142" y="186613"/>
            <a:ext cx="3340359" cy="461665"/>
          </a:xfrm>
          <a:prstGeom prst="rect">
            <a:avLst/>
          </a:prstGeom>
          <a:noFill/>
        </p:spPr>
        <p:txBody>
          <a:bodyPr wrap="square" rtlCol="0">
            <a:spAutoFit/>
          </a:bodyPr>
          <a:lstStyle/>
          <a:p>
            <a:r>
              <a:rPr lang="en-CA" sz="2400" b="1" dirty="0">
                <a:solidFill>
                  <a:srgbClr val="FF0000"/>
                </a:solidFill>
                <a:latin typeface="Times New Roman" panose="02020603050405020304" pitchFamily="18" charset="0"/>
                <a:cs typeface="Times New Roman" panose="02020603050405020304" pitchFamily="18" charset="0"/>
              </a:rPr>
              <a:t>Pipeline</a:t>
            </a:r>
          </a:p>
        </p:txBody>
      </p:sp>
      <p:sp>
        <p:nvSpPr>
          <p:cNvPr id="5" name="TextBox 4">
            <a:extLst>
              <a:ext uri="{FF2B5EF4-FFF2-40B4-BE49-F238E27FC236}">
                <a16:creationId xmlns:a16="http://schemas.microsoft.com/office/drawing/2014/main" id="{D1F035D5-EA82-49F6-A93B-B4329950B469}"/>
              </a:ext>
            </a:extLst>
          </p:cNvPr>
          <p:cNvSpPr txBox="1"/>
          <p:nvPr/>
        </p:nvSpPr>
        <p:spPr>
          <a:xfrm>
            <a:off x="401215" y="763666"/>
            <a:ext cx="11389569" cy="2031325"/>
          </a:xfrm>
          <a:prstGeom prst="rect">
            <a:avLst/>
          </a:prstGeom>
          <a:noFill/>
        </p:spPr>
        <p:txBody>
          <a:bodyPr wrap="square">
            <a:spAutoFit/>
          </a:bodyPr>
          <a:lstStyle/>
          <a:p>
            <a:r>
              <a:rPr lang="en-US" b="1" dirty="0">
                <a:solidFill>
                  <a:srgbClr val="FF0000"/>
                </a:solidFill>
                <a:latin typeface="Times New Roman" panose="02020603050405020304" pitchFamily="18" charset="0"/>
                <a:cs typeface="Times New Roman" panose="02020603050405020304" pitchFamily="18" charset="0"/>
              </a:rPr>
              <a:t>Feature Selection :</a:t>
            </a:r>
          </a:p>
          <a:p>
            <a:endParaRPr lang="en-US" b="1" dirty="0">
              <a:solidFill>
                <a:srgbClr val="FF0000"/>
              </a:solidFill>
              <a:latin typeface="Times New Roman" panose="02020603050405020304" pitchFamily="18" charset="0"/>
              <a:cs typeface="Times New Roman" panose="02020603050405020304" pitchFamily="18" charset="0"/>
            </a:endParaRPr>
          </a:p>
          <a:p>
            <a:r>
              <a:rPr lang="en-US" b="1" dirty="0">
                <a:solidFill>
                  <a:srgbClr val="FF0000"/>
                </a:solidFill>
                <a:latin typeface="Times New Roman" panose="02020603050405020304" pitchFamily="18" charset="0"/>
                <a:cs typeface="Times New Roman" panose="02020603050405020304" pitchFamily="18" charset="0"/>
              </a:rPr>
              <a:t>Following methods were used for feature selection :</a:t>
            </a:r>
          </a:p>
          <a:p>
            <a:endParaRPr lang="en-US" dirty="0">
              <a:solidFill>
                <a:srgbClr val="FF0000"/>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 Correlation</a:t>
            </a:r>
          </a:p>
          <a:p>
            <a:r>
              <a:rPr lang="en-US" dirty="0">
                <a:solidFill>
                  <a:srgbClr val="FF0000"/>
                </a:solidFill>
                <a:latin typeface="Times New Roman" panose="02020603050405020304" pitchFamily="18" charset="0"/>
                <a:cs typeface="Times New Roman" panose="02020603050405020304" pitchFamily="18" charset="0"/>
              </a:rPr>
              <a:t>-Outlier Analysis on “Price’ variable to reduce skewness</a:t>
            </a:r>
          </a:p>
          <a:p>
            <a:endParaRPr lang="en-US" dirty="0"/>
          </a:p>
        </p:txBody>
      </p:sp>
      <p:sp>
        <p:nvSpPr>
          <p:cNvPr id="7" name="TextBox 6">
            <a:extLst>
              <a:ext uri="{FF2B5EF4-FFF2-40B4-BE49-F238E27FC236}">
                <a16:creationId xmlns:a16="http://schemas.microsoft.com/office/drawing/2014/main" id="{B5A3F887-92A2-4D5A-8B1F-FACE9862B6B3}"/>
              </a:ext>
            </a:extLst>
          </p:cNvPr>
          <p:cNvSpPr txBox="1"/>
          <p:nvPr/>
        </p:nvSpPr>
        <p:spPr>
          <a:xfrm>
            <a:off x="401215" y="3155894"/>
            <a:ext cx="10552924" cy="2308324"/>
          </a:xfrm>
          <a:prstGeom prst="rect">
            <a:avLst/>
          </a:prstGeom>
          <a:noFill/>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After doing the above analysis between continuous features, following features were chosen</a:t>
            </a:r>
          </a:p>
          <a:p>
            <a:r>
              <a:rPr lang="en-US" dirty="0">
                <a:solidFill>
                  <a:srgbClr val="FF0000"/>
                </a:solidFill>
                <a:latin typeface="Times New Roman" panose="02020603050405020304" pitchFamily="18" charset="0"/>
                <a:cs typeface="Times New Roman" panose="02020603050405020304" pitchFamily="18" charset="0"/>
              </a:rPr>
              <a:t>Dropped:</a:t>
            </a:r>
          </a:p>
          <a:p>
            <a:endParaRPr lang="en-US"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'id',’</a:t>
            </a:r>
          </a:p>
          <a:p>
            <a:pPr marL="285750" indent="-285750">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name’,</a:t>
            </a:r>
          </a:p>
          <a:p>
            <a:pPr marL="285750" indent="-285750">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host_name</a:t>
            </a:r>
            <a:r>
              <a:rPr lang="en-US" dirty="0">
                <a:solidFill>
                  <a:srgbClr val="FF000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neighbourhood</a:t>
            </a:r>
            <a:r>
              <a:rPr lang="en-US" dirty="0">
                <a:solidFill>
                  <a:srgbClr val="FF000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last_review</a:t>
            </a:r>
            <a:r>
              <a:rPr lang="en-US" dirty="0">
                <a:solidFill>
                  <a:srgbClr val="FF0000"/>
                </a:solidFill>
                <a:latin typeface="Times New Roman" panose="02020603050405020304" pitchFamily="18" charset="0"/>
                <a:cs typeface="Times New Roman" panose="02020603050405020304" pitchFamily="18" charset="0"/>
              </a:rPr>
              <a:t>'</a:t>
            </a:r>
            <a:endParaRPr lang="en-CA"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F82002C-688F-4DEE-A001-AA5D86EE244C}"/>
              </a:ext>
            </a:extLst>
          </p:cNvPr>
          <p:cNvPicPr>
            <a:picLocks noChangeAspect="1"/>
          </p:cNvPicPr>
          <p:nvPr/>
        </p:nvPicPr>
        <p:blipFill>
          <a:blip r:embed="rId2"/>
          <a:stretch>
            <a:fillRect/>
          </a:stretch>
        </p:blipFill>
        <p:spPr>
          <a:xfrm>
            <a:off x="3175057" y="3631556"/>
            <a:ext cx="4763598" cy="2964910"/>
          </a:xfrm>
          <a:prstGeom prst="rect">
            <a:avLst/>
          </a:prstGeom>
        </p:spPr>
      </p:pic>
    </p:spTree>
    <p:extLst>
      <p:ext uri="{BB962C8B-B14F-4D97-AF65-F5344CB8AC3E}">
        <p14:creationId xmlns:p14="http://schemas.microsoft.com/office/powerpoint/2010/main" val="1954706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5797F2-B967-47EC-B340-9F38E6A90BC7}"/>
              </a:ext>
            </a:extLst>
          </p:cNvPr>
          <p:cNvSpPr txBox="1"/>
          <p:nvPr/>
        </p:nvSpPr>
        <p:spPr>
          <a:xfrm>
            <a:off x="5484915" y="176223"/>
            <a:ext cx="3340359" cy="461665"/>
          </a:xfrm>
          <a:prstGeom prst="rect">
            <a:avLst/>
          </a:prstGeom>
          <a:noFill/>
        </p:spPr>
        <p:txBody>
          <a:bodyPr wrap="square" rtlCol="0">
            <a:spAutoFit/>
          </a:bodyPr>
          <a:lstStyle/>
          <a:p>
            <a:r>
              <a:rPr lang="en-CA" sz="2400" b="1" dirty="0">
                <a:solidFill>
                  <a:srgbClr val="FF0000"/>
                </a:solidFill>
                <a:latin typeface="Times New Roman" panose="02020603050405020304" pitchFamily="18" charset="0"/>
                <a:cs typeface="Times New Roman" panose="02020603050405020304" pitchFamily="18" charset="0"/>
              </a:rPr>
              <a:t>Pipeline</a:t>
            </a:r>
          </a:p>
        </p:txBody>
      </p:sp>
      <p:pic>
        <p:nvPicPr>
          <p:cNvPr id="4" name="Picture 3">
            <a:extLst>
              <a:ext uri="{FF2B5EF4-FFF2-40B4-BE49-F238E27FC236}">
                <a16:creationId xmlns:a16="http://schemas.microsoft.com/office/drawing/2014/main" id="{AF82002C-688F-4DEE-A001-AA5D86EE244C}"/>
              </a:ext>
            </a:extLst>
          </p:cNvPr>
          <p:cNvPicPr>
            <a:picLocks noChangeAspect="1"/>
          </p:cNvPicPr>
          <p:nvPr/>
        </p:nvPicPr>
        <p:blipFill>
          <a:blip r:embed="rId2"/>
          <a:stretch>
            <a:fillRect/>
          </a:stretch>
        </p:blipFill>
        <p:spPr>
          <a:xfrm>
            <a:off x="786959" y="869839"/>
            <a:ext cx="10909025" cy="5894643"/>
          </a:xfrm>
          <a:prstGeom prst="rect">
            <a:avLst/>
          </a:prstGeom>
        </p:spPr>
      </p:pic>
    </p:spTree>
    <p:extLst>
      <p:ext uri="{BB962C8B-B14F-4D97-AF65-F5344CB8AC3E}">
        <p14:creationId xmlns:p14="http://schemas.microsoft.com/office/powerpoint/2010/main" val="1712526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5797F2-B967-47EC-B340-9F38E6A90BC7}"/>
              </a:ext>
            </a:extLst>
          </p:cNvPr>
          <p:cNvSpPr txBox="1"/>
          <p:nvPr/>
        </p:nvSpPr>
        <p:spPr>
          <a:xfrm>
            <a:off x="5225142" y="186613"/>
            <a:ext cx="3340359" cy="461665"/>
          </a:xfrm>
          <a:prstGeom prst="rect">
            <a:avLst/>
          </a:prstGeom>
          <a:noFill/>
        </p:spPr>
        <p:txBody>
          <a:bodyPr wrap="square" rtlCol="0">
            <a:spAutoFit/>
          </a:bodyPr>
          <a:lstStyle/>
          <a:p>
            <a:r>
              <a:rPr lang="en-CA" sz="2400" b="1" dirty="0">
                <a:solidFill>
                  <a:srgbClr val="FF0000"/>
                </a:solidFill>
                <a:latin typeface="Times New Roman" panose="02020603050405020304" pitchFamily="18" charset="0"/>
                <a:cs typeface="Times New Roman" panose="02020603050405020304" pitchFamily="18" charset="0"/>
              </a:rPr>
              <a:t>Pipeline</a:t>
            </a:r>
          </a:p>
        </p:txBody>
      </p:sp>
      <p:sp>
        <p:nvSpPr>
          <p:cNvPr id="5" name="TextBox 4">
            <a:extLst>
              <a:ext uri="{FF2B5EF4-FFF2-40B4-BE49-F238E27FC236}">
                <a16:creationId xmlns:a16="http://schemas.microsoft.com/office/drawing/2014/main" id="{D1F035D5-EA82-49F6-A93B-B4329950B469}"/>
              </a:ext>
            </a:extLst>
          </p:cNvPr>
          <p:cNvSpPr txBox="1"/>
          <p:nvPr/>
        </p:nvSpPr>
        <p:spPr>
          <a:xfrm>
            <a:off x="261256" y="648278"/>
            <a:ext cx="11389569" cy="369332"/>
          </a:xfrm>
          <a:prstGeom prst="rect">
            <a:avLst/>
          </a:prstGeom>
          <a:noFill/>
        </p:spPr>
        <p:txBody>
          <a:bodyPr wrap="square">
            <a:spAutoFit/>
          </a:bodyPr>
          <a:lstStyle/>
          <a:p>
            <a:r>
              <a:rPr lang="en-US" b="1" dirty="0">
                <a:solidFill>
                  <a:srgbClr val="FF0000"/>
                </a:solidFill>
                <a:latin typeface="Times New Roman" panose="02020603050405020304" pitchFamily="18" charset="0"/>
                <a:cs typeface="Times New Roman" panose="02020603050405020304" pitchFamily="18" charset="0"/>
              </a:rPr>
              <a:t>Missing Value Imputation:</a:t>
            </a:r>
          </a:p>
        </p:txBody>
      </p:sp>
      <p:pic>
        <p:nvPicPr>
          <p:cNvPr id="4" name="Picture 3">
            <a:extLst>
              <a:ext uri="{FF2B5EF4-FFF2-40B4-BE49-F238E27FC236}">
                <a16:creationId xmlns:a16="http://schemas.microsoft.com/office/drawing/2014/main" id="{5DCB5551-C842-4FBC-8F1F-7083070BE145}"/>
              </a:ext>
            </a:extLst>
          </p:cNvPr>
          <p:cNvPicPr>
            <a:picLocks noChangeAspect="1"/>
          </p:cNvPicPr>
          <p:nvPr/>
        </p:nvPicPr>
        <p:blipFill>
          <a:blip r:embed="rId2"/>
          <a:stretch>
            <a:fillRect/>
          </a:stretch>
        </p:blipFill>
        <p:spPr>
          <a:xfrm>
            <a:off x="500257" y="1263228"/>
            <a:ext cx="3857625" cy="3305175"/>
          </a:xfrm>
          <a:prstGeom prst="rect">
            <a:avLst/>
          </a:prstGeom>
        </p:spPr>
      </p:pic>
      <p:sp>
        <p:nvSpPr>
          <p:cNvPr id="6" name="TextBox 5">
            <a:extLst>
              <a:ext uri="{FF2B5EF4-FFF2-40B4-BE49-F238E27FC236}">
                <a16:creationId xmlns:a16="http://schemas.microsoft.com/office/drawing/2014/main" id="{05A2F1D8-2FCB-41AE-AC7B-D86732CCEB7F}"/>
              </a:ext>
            </a:extLst>
          </p:cNvPr>
          <p:cNvSpPr txBox="1"/>
          <p:nvPr/>
        </p:nvSpPr>
        <p:spPr>
          <a:xfrm>
            <a:off x="500257" y="5197151"/>
            <a:ext cx="5491311"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Missing Values in these features were replaced with 0</a:t>
            </a:r>
            <a:r>
              <a:rPr lang="en-US" dirty="0"/>
              <a:t>.</a:t>
            </a:r>
            <a:endParaRPr lang="en-CA" dirty="0"/>
          </a:p>
        </p:txBody>
      </p:sp>
    </p:spTree>
    <p:extLst>
      <p:ext uri="{BB962C8B-B14F-4D97-AF65-F5344CB8AC3E}">
        <p14:creationId xmlns:p14="http://schemas.microsoft.com/office/powerpoint/2010/main" val="872529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5797F2-B967-47EC-B340-9F38E6A90BC7}"/>
              </a:ext>
            </a:extLst>
          </p:cNvPr>
          <p:cNvSpPr txBox="1"/>
          <p:nvPr/>
        </p:nvSpPr>
        <p:spPr>
          <a:xfrm>
            <a:off x="4425819" y="448872"/>
            <a:ext cx="3340359" cy="461665"/>
          </a:xfrm>
          <a:prstGeom prst="rect">
            <a:avLst/>
          </a:prstGeom>
          <a:noFill/>
        </p:spPr>
        <p:txBody>
          <a:bodyPr wrap="square" rtlCol="0">
            <a:spAutoFit/>
          </a:bodyPr>
          <a:lstStyle/>
          <a:p>
            <a:r>
              <a:rPr lang="en-CA" sz="2400" b="1" dirty="0">
                <a:solidFill>
                  <a:srgbClr val="FF0000"/>
                </a:solidFill>
                <a:latin typeface="Times New Roman" panose="02020603050405020304" pitchFamily="18" charset="0"/>
                <a:cs typeface="Times New Roman" panose="02020603050405020304" pitchFamily="18" charset="0"/>
              </a:rPr>
              <a:t>Models and Approaches</a:t>
            </a:r>
          </a:p>
        </p:txBody>
      </p:sp>
      <p:sp>
        <p:nvSpPr>
          <p:cNvPr id="3" name="TextBox 2">
            <a:extLst>
              <a:ext uri="{FF2B5EF4-FFF2-40B4-BE49-F238E27FC236}">
                <a16:creationId xmlns:a16="http://schemas.microsoft.com/office/drawing/2014/main" id="{9F9A020A-B7AE-4363-A6C0-E7F7CD568319}"/>
              </a:ext>
            </a:extLst>
          </p:cNvPr>
          <p:cNvSpPr txBox="1"/>
          <p:nvPr/>
        </p:nvSpPr>
        <p:spPr>
          <a:xfrm>
            <a:off x="600269" y="1329842"/>
            <a:ext cx="10991461" cy="4524315"/>
          </a:xfrm>
          <a:prstGeom prst="rect">
            <a:avLst/>
          </a:prstGeom>
          <a:noFill/>
        </p:spPr>
        <p:txBody>
          <a:bodyPr wrap="square" rtlCol="0">
            <a:spAutoFit/>
          </a:bodyPr>
          <a:lstStyle/>
          <a:p>
            <a:pPr marL="285750" indent="-285750">
              <a:buFont typeface="Arial" panose="020B0604020202020204" pitchFamily="34" charset="0"/>
              <a:buChar char="•"/>
            </a:pPr>
            <a:r>
              <a:rPr lang="en-CA" dirty="0">
                <a:solidFill>
                  <a:srgbClr val="FF0000"/>
                </a:solidFill>
                <a:latin typeface="Times New Roman" panose="02020603050405020304" pitchFamily="18" charset="0"/>
                <a:cs typeface="Times New Roman" panose="02020603050405020304" pitchFamily="18" charset="0"/>
              </a:rPr>
              <a:t>Linear Regression</a:t>
            </a:r>
          </a:p>
          <a:p>
            <a:pPr marL="285750" indent="-285750">
              <a:buFont typeface="Arial" panose="020B0604020202020204" pitchFamily="34" charset="0"/>
              <a:buChar char="•"/>
            </a:pPr>
            <a:endParaRPr lang="en-CA"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dirty="0">
                <a:solidFill>
                  <a:srgbClr val="FF0000"/>
                </a:solidFill>
                <a:latin typeface="Times New Roman" panose="02020603050405020304" pitchFamily="18" charset="0"/>
                <a:cs typeface="Times New Roman" panose="02020603050405020304" pitchFamily="18" charset="0"/>
              </a:rPr>
              <a:t>Lasso Regression</a:t>
            </a:r>
          </a:p>
          <a:p>
            <a:endParaRPr lang="en-CA"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dirty="0">
                <a:solidFill>
                  <a:srgbClr val="FF0000"/>
                </a:solidFill>
                <a:latin typeface="Times New Roman" panose="02020603050405020304" pitchFamily="18" charset="0"/>
                <a:cs typeface="Times New Roman" panose="02020603050405020304" pitchFamily="18" charset="0"/>
              </a:rPr>
              <a:t>Ridge Regression</a:t>
            </a:r>
          </a:p>
          <a:p>
            <a:endParaRPr lang="en-CA"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dirty="0">
                <a:solidFill>
                  <a:srgbClr val="FF0000"/>
                </a:solidFill>
                <a:latin typeface="Times New Roman" panose="02020603050405020304" pitchFamily="18" charset="0"/>
                <a:cs typeface="Times New Roman" panose="02020603050405020304" pitchFamily="18" charset="0"/>
              </a:rPr>
              <a:t>Adding Polynomial Features to Linear Regression Model</a:t>
            </a:r>
          </a:p>
          <a:p>
            <a:pPr marL="285750" indent="-285750">
              <a:buFont typeface="Arial" panose="020B0604020202020204" pitchFamily="34" charset="0"/>
              <a:buChar char="•"/>
            </a:pPr>
            <a:endParaRPr lang="en-CA"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dirty="0">
                <a:solidFill>
                  <a:srgbClr val="FF0000"/>
                </a:solidFill>
                <a:latin typeface="Times New Roman" panose="02020603050405020304" pitchFamily="18" charset="0"/>
                <a:cs typeface="Times New Roman" panose="02020603050405020304" pitchFamily="18" charset="0"/>
              </a:rPr>
              <a:t>Random Forest Regressor</a:t>
            </a:r>
          </a:p>
          <a:p>
            <a:pPr marL="285750" indent="-285750">
              <a:buFont typeface="Arial" panose="020B0604020202020204" pitchFamily="34" charset="0"/>
              <a:buChar char="•"/>
            </a:pPr>
            <a:endParaRPr lang="en-CA"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i="0" dirty="0">
                <a:solidFill>
                  <a:srgbClr val="FF0000"/>
                </a:solidFill>
                <a:effectLst/>
                <a:latin typeface="Times New Roman" panose="02020603050405020304" pitchFamily="18" charset="0"/>
                <a:cs typeface="Times New Roman" panose="02020603050405020304" pitchFamily="18" charset="0"/>
              </a:rPr>
              <a:t>Stochastic Gradient Boosting Regressor</a:t>
            </a:r>
          </a:p>
          <a:p>
            <a:endParaRPr lang="en-CA" i="0" dirty="0">
              <a:solidFill>
                <a:srgbClr val="FF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dirty="0">
                <a:solidFill>
                  <a:srgbClr val="FF0000"/>
                </a:solidFill>
                <a:latin typeface="Times New Roman" panose="02020603050405020304" pitchFamily="18" charset="0"/>
                <a:cs typeface="Times New Roman" panose="02020603050405020304" pitchFamily="18" charset="0"/>
              </a:rPr>
              <a:t>Decision Tree Regressor</a:t>
            </a:r>
          </a:p>
          <a:p>
            <a:endParaRPr lang="en-CA" dirty="0">
              <a:latin typeface="Times New Roman" panose="02020603050405020304" pitchFamily="18" charset="0"/>
              <a:cs typeface="Times New Roman" panose="02020603050405020304" pitchFamily="18" charset="0"/>
            </a:endParaRPr>
          </a:p>
          <a:p>
            <a:r>
              <a:rPr lang="en-CA" b="1" dirty="0">
                <a:solidFill>
                  <a:srgbClr val="FF0000"/>
                </a:solidFill>
                <a:latin typeface="Times New Roman" panose="02020603050405020304" pitchFamily="18" charset="0"/>
                <a:cs typeface="Times New Roman" panose="02020603050405020304" pitchFamily="18" charset="0"/>
              </a:rPr>
              <a:t>Hyper-parameter tuning was done using Grid Search on Lasso and  Ridge Regression, and cross validation was done on all models.</a:t>
            </a:r>
          </a:p>
        </p:txBody>
      </p:sp>
    </p:spTree>
    <p:extLst>
      <p:ext uri="{BB962C8B-B14F-4D97-AF65-F5344CB8AC3E}">
        <p14:creationId xmlns:p14="http://schemas.microsoft.com/office/powerpoint/2010/main" val="629290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5797F2-B967-47EC-B340-9F38E6A90BC7}"/>
              </a:ext>
            </a:extLst>
          </p:cNvPr>
          <p:cNvSpPr txBox="1"/>
          <p:nvPr/>
        </p:nvSpPr>
        <p:spPr>
          <a:xfrm>
            <a:off x="5225142" y="186613"/>
            <a:ext cx="3340359" cy="461665"/>
          </a:xfrm>
          <a:prstGeom prst="rect">
            <a:avLst/>
          </a:prstGeom>
          <a:noFill/>
        </p:spPr>
        <p:txBody>
          <a:bodyPr wrap="square" rtlCol="0">
            <a:spAutoFit/>
          </a:bodyPr>
          <a:lstStyle/>
          <a:p>
            <a:r>
              <a:rPr lang="en-CA" sz="2400" b="1" dirty="0">
                <a:solidFill>
                  <a:srgbClr val="FF0000"/>
                </a:solidFill>
                <a:latin typeface="Times New Roman" panose="02020603050405020304" pitchFamily="18" charset="0"/>
                <a:cs typeface="Times New Roman" panose="02020603050405020304" pitchFamily="18" charset="0"/>
              </a:rPr>
              <a:t>Pipeline</a:t>
            </a:r>
          </a:p>
        </p:txBody>
      </p:sp>
      <p:sp>
        <p:nvSpPr>
          <p:cNvPr id="5" name="TextBox 4">
            <a:extLst>
              <a:ext uri="{FF2B5EF4-FFF2-40B4-BE49-F238E27FC236}">
                <a16:creationId xmlns:a16="http://schemas.microsoft.com/office/drawing/2014/main" id="{D1F035D5-EA82-49F6-A93B-B4329950B469}"/>
              </a:ext>
            </a:extLst>
          </p:cNvPr>
          <p:cNvSpPr txBox="1"/>
          <p:nvPr/>
        </p:nvSpPr>
        <p:spPr>
          <a:xfrm>
            <a:off x="261256" y="648278"/>
            <a:ext cx="11389569" cy="369332"/>
          </a:xfrm>
          <a:prstGeom prst="rect">
            <a:avLst/>
          </a:prstGeom>
          <a:noFill/>
        </p:spPr>
        <p:txBody>
          <a:bodyPr wrap="square">
            <a:spAutoFit/>
          </a:bodyPr>
          <a:lstStyle/>
          <a:p>
            <a:r>
              <a:rPr lang="en-US" b="1" dirty="0">
                <a:solidFill>
                  <a:srgbClr val="FF0000"/>
                </a:solidFill>
                <a:latin typeface="Times New Roman" panose="02020603050405020304" pitchFamily="18" charset="0"/>
                <a:cs typeface="Times New Roman" panose="02020603050405020304" pitchFamily="18" charset="0"/>
              </a:rPr>
              <a:t>Feature Importance graphed from Random Forest Regressor:</a:t>
            </a:r>
          </a:p>
        </p:txBody>
      </p:sp>
      <p:pic>
        <p:nvPicPr>
          <p:cNvPr id="7" name="Picture 6">
            <a:extLst>
              <a:ext uri="{FF2B5EF4-FFF2-40B4-BE49-F238E27FC236}">
                <a16:creationId xmlns:a16="http://schemas.microsoft.com/office/drawing/2014/main" id="{245B6FF0-99CD-4F61-B6B9-A235479D0412}"/>
              </a:ext>
            </a:extLst>
          </p:cNvPr>
          <p:cNvPicPr>
            <a:picLocks noChangeAspect="1"/>
          </p:cNvPicPr>
          <p:nvPr/>
        </p:nvPicPr>
        <p:blipFill>
          <a:blip r:embed="rId2"/>
          <a:stretch>
            <a:fillRect/>
          </a:stretch>
        </p:blipFill>
        <p:spPr>
          <a:xfrm>
            <a:off x="573540" y="1479275"/>
            <a:ext cx="10616515" cy="3932480"/>
          </a:xfrm>
          <a:prstGeom prst="rect">
            <a:avLst/>
          </a:prstGeom>
        </p:spPr>
      </p:pic>
    </p:spTree>
    <p:extLst>
      <p:ext uri="{BB962C8B-B14F-4D97-AF65-F5344CB8AC3E}">
        <p14:creationId xmlns:p14="http://schemas.microsoft.com/office/powerpoint/2010/main" val="3041227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5797F2-B967-47EC-B340-9F38E6A90BC7}"/>
              </a:ext>
            </a:extLst>
          </p:cNvPr>
          <p:cNvSpPr txBox="1"/>
          <p:nvPr/>
        </p:nvSpPr>
        <p:spPr>
          <a:xfrm>
            <a:off x="4425819" y="448872"/>
            <a:ext cx="3340359" cy="461665"/>
          </a:xfrm>
          <a:prstGeom prst="rect">
            <a:avLst/>
          </a:prstGeom>
          <a:noFill/>
        </p:spPr>
        <p:txBody>
          <a:bodyPr wrap="square" rtlCol="0">
            <a:spAutoFit/>
          </a:bodyPr>
          <a:lstStyle/>
          <a:p>
            <a:r>
              <a:rPr lang="en-CA" sz="2400" b="1" dirty="0">
                <a:solidFill>
                  <a:srgbClr val="FF0000"/>
                </a:solidFill>
                <a:latin typeface="Times New Roman" panose="02020603050405020304" pitchFamily="18" charset="0"/>
                <a:cs typeface="Times New Roman" panose="02020603050405020304" pitchFamily="18" charset="0"/>
              </a:rPr>
              <a:t>Models and Approaches</a:t>
            </a:r>
          </a:p>
        </p:txBody>
      </p:sp>
      <p:graphicFrame>
        <p:nvGraphicFramePr>
          <p:cNvPr id="4" name="Table 4">
            <a:extLst>
              <a:ext uri="{FF2B5EF4-FFF2-40B4-BE49-F238E27FC236}">
                <a16:creationId xmlns:a16="http://schemas.microsoft.com/office/drawing/2014/main" id="{B70AE2EF-6DEF-4884-B1FE-BB2FC5DC94F2}"/>
              </a:ext>
            </a:extLst>
          </p:cNvPr>
          <p:cNvGraphicFramePr>
            <a:graphicFrameLocks noGrp="1"/>
          </p:cNvGraphicFramePr>
          <p:nvPr>
            <p:extLst>
              <p:ext uri="{D42A27DB-BD31-4B8C-83A1-F6EECF244321}">
                <p14:modId xmlns:p14="http://schemas.microsoft.com/office/powerpoint/2010/main" val="3200628209"/>
              </p:ext>
            </p:extLst>
          </p:nvPr>
        </p:nvGraphicFramePr>
        <p:xfrm>
          <a:off x="870857" y="1530222"/>
          <a:ext cx="10450286" cy="4316049"/>
        </p:xfrm>
        <a:graphic>
          <a:graphicData uri="http://schemas.openxmlformats.org/drawingml/2006/table">
            <a:tbl>
              <a:tblPr firstRow="1" bandRow="1">
                <a:tableStyleId>{5940675A-B579-460E-94D1-54222C63F5DA}</a:tableStyleId>
              </a:tblPr>
              <a:tblGrid>
                <a:gridCol w="2028682">
                  <a:extLst>
                    <a:ext uri="{9D8B030D-6E8A-4147-A177-3AD203B41FA5}">
                      <a16:colId xmlns:a16="http://schemas.microsoft.com/office/drawing/2014/main" val="3933755312"/>
                    </a:ext>
                  </a:extLst>
                </a:gridCol>
                <a:gridCol w="2105401">
                  <a:extLst>
                    <a:ext uri="{9D8B030D-6E8A-4147-A177-3AD203B41FA5}">
                      <a16:colId xmlns:a16="http://schemas.microsoft.com/office/drawing/2014/main" val="3349501100"/>
                    </a:ext>
                  </a:extLst>
                </a:gridCol>
                <a:gridCol w="2105401">
                  <a:extLst>
                    <a:ext uri="{9D8B030D-6E8A-4147-A177-3AD203B41FA5}">
                      <a16:colId xmlns:a16="http://schemas.microsoft.com/office/drawing/2014/main" val="653925697"/>
                    </a:ext>
                  </a:extLst>
                </a:gridCol>
                <a:gridCol w="2105401">
                  <a:extLst>
                    <a:ext uri="{9D8B030D-6E8A-4147-A177-3AD203B41FA5}">
                      <a16:colId xmlns:a16="http://schemas.microsoft.com/office/drawing/2014/main" val="3368862948"/>
                    </a:ext>
                  </a:extLst>
                </a:gridCol>
                <a:gridCol w="2105401">
                  <a:extLst>
                    <a:ext uri="{9D8B030D-6E8A-4147-A177-3AD203B41FA5}">
                      <a16:colId xmlns:a16="http://schemas.microsoft.com/office/drawing/2014/main" val="1541762766"/>
                    </a:ext>
                  </a:extLst>
                </a:gridCol>
              </a:tblGrid>
              <a:tr h="311170">
                <a:tc>
                  <a:txBody>
                    <a:bodyPr/>
                    <a:lstStyle/>
                    <a:p>
                      <a:r>
                        <a:rPr lang="en-CA" b="1" dirty="0">
                          <a:solidFill>
                            <a:srgbClr val="FF0000"/>
                          </a:solidFill>
                          <a:highlight>
                            <a:srgbClr val="FFFF00"/>
                          </a:highlight>
                          <a:latin typeface="Times New Roman" panose="02020603050405020304" pitchFamily="18" charset="0"/>
                          <a:cs typeface="Times New Roman" panose="02020603050405020304" pitchFamily="18" charset="0"/>
                        </a:rPr>
                        <a:t>Model</a:t>
                      </a:r>
                    </a:p>
                  </a:txBody>
                  <a:tcPr/>
                </a:tc>
                <a:tc>
                  <a:txBody>
                    <a:bodyPr/>
                    <a:lstStyle/>
                    <a:p>
                      <a:r>
                        <a:rPr lang="en-CA" b="1" dirty="0">
                          <a:solidFill>
                            <a:srgbClr val="FF0000"/>
                          </a:solidFill>
                          <a:highlight>
                            <a:srgbClr val="FFFF00"/>
                          </a:highlight>
                          <a:latin typeface="Times New Roman" panose="02020603050405020304" pitchFamily="18" charset="0"/>
                          <a:cs typeface="Times New Roman" panose="02020603050405020304" pitchFamily="18" charset="0"/>
                        </a:rPr>
                        <a:t>RMSE</a:t>
                      </a:r>
                    </a:p>
                  </a:txBody>
                  <a:tcPr/>
                </a:tc>
                <a:tc>
                  <a:txBody>
                    <a:bodyPr/>
                    <a:lstStyle/>
                    <a:p>
                      <a:r>
                        <a:rPr lang="en-CA" b="1" dirty="0">
                          <a:solidFill>
                            <a:srgbClr val="FF0000"/>
                          </a:solidFill>
                          <a:highlight>
                            <a:srgbClr val="FFFF00"/>
                          </a:highlight>
                          <a:latin typeface="Times New Roman" panose="02020603050405020304" pitchFamily="18" charset="0"/>
                          <a:cs typeface="Times New Roman" panose="02020603050405020304" pitchFamily="18" charset="0"/>
                        </a:rPr>
                        <a:t>MSE</a:t>
                      </a:r>
                    </a:p>
                  </a:txBody>
                  <a:tcPr/>
                </a:tc>
                <a:tc>
                  <a:txBody>
                    <a:bodyPr/>
                    <a:lstStyle/>
                    <a:p>
                      <a:r>
                        <a:rPr lang="en-CA" b="1" dirty="0">
                          <a:solidFill>
                            <a:srgbClr val="FF0000"/>
                          </a:solidFill>
                          <a:highlight>
                            <a:srgbClr val="FFFF00"/>
                          </a:highlight>
                          <a:latin typeface="Times New Roman" panose="02020603050405020304" pitchFamily="18" charset="0"/>
                          <a:cs typeface="Times New Roman" panose="02020603050405020304" pitchFamily="18" charset="0"/>
                        </a:rPr>
                        <a:t>R2</a:t>
                      </a:r>
                    </a:p>
                  </a:txBody>
                  <a:tcPr/>
                </a:tc>
                <a:tc>
                  <a:txBody>
                    <a:bodyPr/>
                    <a:lstStyle/>
                    <a:p>
                      <a:r>
                        <a:rPr lang="en-CA" b="1" dirty="0">
                          <a:solidFill>
                            <a:srgbClr val="FF0000"/>
                          </a:solidFill>
                          <a:highlight>
                            <a:srgbClr val="FFFF00"/>
                          </a:highlight>
                          <a:latin typeface="Times New Roman" panose="02020603050405020304" pitchFamily="18" charset="0"/>
                          <a:cs typeface="Times New Roman" panose="02020603050405020304" pitchFamily="18" charset="0"/>
                        </a:rPr>
                        <a:t>CV R2</a:t>
                      </a:r>
                    </a:p>
                  </a:txBody>
                  <a:tcPr/>
                </a:tc>
                <a:extLst>
                  <a:ext uri="{0D108BD9-81ED-4DB2-BD59-A6C34878D82A}">
                    <a16:rowId xmlns:a16="http://schemas.microsoft.com/office/drawing/2014/main" val="8862630"/>
                  </a:ext>
                </a:extLst>
              </a:tr>
              <a:tr h="458477">
                <a:tc>
                  <a:txBody>
                    <a:bodyPr/>
                    <a:lstStyle/>
                    <a:p>
                      <a:r>
                        <a:rPr lang="en-CA" dirty="0">
                          <a:solidFill>
                            <a:srgbClr val="FF0000"/>
                          </a:solidFill>
                          <a:latin typeface="Times New Roman" panose="02020603050405020304" pitchFamily="18" charset="0"/>
                          <a:cs typeface="Times New Roman" panose="02020603050405020304" pitchFamily="18" charset="0"/>
                        </a:rPr>
                        <a:t>Linear Regression</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2.98</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8.89</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0.44</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0.45</a:t>
                      </a:r>
                    </a:p>
                  </a:txBody>
                  <a:tcPr/>
                </a:tc>
                <a:extLst>
                  <a:ext uri="{0D108BD9-81ED-4DB2-BD59-A6C34878D82A}">
                    <a16:rowId xmlns:a16="http://schemas.microsoft.com/office/drawing/2014/main" val="4007717954"/>
                  </a:ext>
                </a:extLst>
              </a:tr>
              <a:tr h="311170">
                <a:tc>
                  <a:txBody>
                    <a:bodyPr/>
                    <a:lstStyle/>
                    <a:p>
                      <a:r>
                        <a:rPr lang="en-CA" dirty="0">
                          <a:solidFill>
                            <a:srgbClr val="FF0000"/>
                          </a:solidFill>
                          <a:latin typeface="Times New Roman" panose="02020603050405020304" pitchFamily="18" charset="0"/>
                          <a:cs typeface="Times New Roman" panose="02020603050405020304" pitchFamily="18" charset="0"/>
                        </a:rPr>
                        <a:t>Lasso Regression</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3.83</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14.66</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0.09</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0.09</a:t>
                      </a:r>
                    </a:p>
                  </a:txBody>
                  <a:tcPr/>
                </a:tc>
                <a:extLst>
                  <a:ext uri="{0D108BD9-81ED-4DB2-BD59-A6C34878D82A}">
                    <a16:rowId xmlns:a16="http://schemas.microsoft.com/office/drawing/2014/main" val="3142023471"/>
                  </a:ext>
                </a:extLst>
              </a:tr>
              <a:tr h="311170">
                <a:tc>
                  <a:txBody>
                    <a:bodyPr/>
                    <a:lstStyle/>
                    <a:p>
                      <a:r>
                        <a:rPr lang="en-CA" dirty="0">
                          <a:solidFill>
                            <a:srgbClr val="FF0000"/>
                          </a:solidFill>
                          <a:latin typeface="Times New Roman" panose="02020603050405020304" pitchFamily="18" charset="0"/>
                          <a:cs typeface="Times New Roman" panose="02020603050405020304" pitchFamily="18" charset="0"/>
                        </a:rPr>
                        <a:t>Ridge Regression</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2.98</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8.89</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0.44</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0.45</a:t>
                      </a:r>
                    </a:p>
                  </a:txBody>
                  <a:tcPr/>
                </a:tc>
                <a:extLst>
                  <a:ext uri="{0D108BD9-81ED-4DB2-BD59-A6C34878D82A}">
                    <a16:rowId xmlns:a16="http://schemas.microsoft.com/office/drawing/2014/main" val="2867781151"/>
                  </a:ext>
                </a:extLst>
              </a:tr>
              <a:tr h="311170">
                <a:tc>
                  <a:txBody>
                    <a:bodyPr/>
                    <a:lstStyle/>
                    <a:p>
                      <a:r>
                        <a:rPr lang="en-CA" dirty="0">
                          <a:solidFill>
                            <a:srgbClr val="FF0000"/>
                          </a:solidFill>
                          <a:latin typeface="Times New Roman" panose="02020603050405020304" pitchFamily="18" charset="0"/>
                          <a:cs typeface="Times New Roman" panose="02020603050405020304" pitchFamily="18" charset="0"/>
                        </a:rPr>
                        <a:t>Polynomial Features to Linear</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3.12</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9.79</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0.38</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0.37</a:t>
                      </a:r>
                    </a:p>
                  </a:txBody>
                  <a:tcPr/>
                </a:tc>
                <a:extLst>
                  <a:ext uri="{0D108BD9-81ED-4DB2-BD59-A6C34878D82A}">
                    <a16:rowId xmlns:a16="http://schemas.microsoft.com/office/drawing/2014/main" val="1158454697"/>
                  </a:ext>
                </a:extLst>
              </a:tr>
              <a:tr h="311170">
                <a:tc>
                  <a:txBody>
                    <a:bodyPr/>
                    <a:lstStyle/>
                    <a:p>
                      <a:r>
                        <a:rPr lang="en-CA" dirty="0">
                          <a:solidFill>
                            <a:srgbClr val="FF0000"/>
                          </a:solidFill>
                          <a:latin typeface="Times New Roman" panose="02020603050405020304" pitchFamily="18" charset="0"/>
                          <a:cs typeface="Times New Roman" panose="02020603050405020304" pitchFamily="18" charset="0"/>
                        </a:rPr>
                        <a:t>Random Forest</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2.94</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8.67</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0.46</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0.47</a:t>
                      </a:r>
                    </a:p>
                  </a:txBody>
                  <a:tcPr/>
                </a:tc>
                <a:extLst>
                  <a:ext uri="{0D108BD9-81ED-4DB2-BD59-A6C34878D82A}">
                    <a16:rowId xmlns:a16="http://schemas.microsoft.com/office/drawing/2014/main" val="3901001553"/>
                  </a:ext>
                </a:extLst>
              </a:tr>
              <a:tr h="311170">
                <a:tc>
                  <a:txBody>
                    <a:bodyPr/>
                    <a:lstStyle/>
                    <a:p>
                      <a:r>
                        <a:rPr lang="en-CA" dirty="0">
                          <a:solidFill>
                            <a:srgbClr val="FF0000"/>
                          </a:solidFill>
                          <a:latin typeface="Times New Roman" panose="02020603050405020304" pitchFamily="18" charset="0"/>
                          <a:cs typeface="Times New Roman" panose="02020603050405020304" pitchFamily="18" charset="0"/>
                        </a:rPr>
                        <a:t>Decision Tree</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3.09</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9.55</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0.41</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0.41</a:t>
                      </a:r>
                    </a:p>
                  </a:txBody>
                  <a:tcPr/>
                </a:tc>
                <a:extLst>
                  <a:ext uri="{0D108BD9-81ED-4DB2-BD59-A6C34878D82A}">
                    <a16:rowId xmlns:a16="http://schemas.microsoft.com/office/drawing/2014/main" val="675903362"/>
                  </a:ext>
                </a:extLst>
              </a:tr>
              <a:tr h="311170">
                <a:tc>
                  <a:txBody>
                    <a:bodyPr/>
                    <a:lstStyle/>
                    <a:p>
                      <a:r>
                        <a:rPr lang="en-CA" dirty="0">
                          <a:solidFill>
                            <a:srgbClr val="FF0000"/>
                          </a:solidFill>
                          <a:latin typeface="Times New Roman" panose="02020603050405020304" pitchFamily="18" charset="0"/>
                          <a:cs typeface="Times New Roman" panose="02020603050405020304" pitchFamily="18" charset="0"/>
                        </a:rPr>
                        <a:t>Stochastic Gradient Boosting Regressor</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2.86</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8.15</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0.49</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0.50</a:t>
                      </a:r>
                    </a:p>
                  </a:txBody>
                  <a:tcPr/>
                </a:tc>
                <a:extLst>
                  <a:ext uri="{0D108BD9-81ED-4DB2-BD59-A6C34878D82A}">
                    <a16:rowId xmlns:a16="http://schemas.microsoft.com/office/drawing/2014/main" val="2669749706"/>
                  </a:ext>
                </a:extLst>
              </a:tr>
              <a:tr h="374306">
                <a:tc>
                  <a:txBody>
                    <a:bodyPr/>
                    <a:lstStyle/>
                    <a:p>
                      <a:r>
                        <a:rPr lang="en-CA" dirty="0">
                          <a:solidFill>
                            <a:srgbClr val="FF0000"/>
                          </a:solidFill>
                          <a:latin typeface="Times New Roman" panose="02020603050405020304" pitchFamily="18" charset="0"/>
                          <a:cs typeface="Times New Roman" panose="02020603050405020304" pitchFamily="18" charset="0"/>
                        </a:rPr>
                        <a:t>Grid Search Lasso</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2.98</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0.45</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800741916"/>
                  </a:ext>
                </a:extLst>
              </a:tr>
              <a:tr h="374306">
                <a:tc>
                  <a:txBody>
                    <a:bodyPr/>
                    <a:lstStyle/>
                    <a:p>
                      <a:r>
                        <a:rPr lang="en-CA" dirty="0">
                          <a:solidFill>
                            <a:srgbClr val="FF0000"/>
                          </a:solidFill>
                          <a:latin typeface="Times New Roman" panose="02020603050405020304" pitchFamily="18" charset="0"/>
                          <a:cs typeface="Times New Roman" panose="02020603050405020304" pitchFamily="18" charset="0"/>
                        </a:rPr>
                        <a:t>Grid Search Ridge</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3.828</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0.45</a:t>
                      </a:r>
                    </a:p>
                  </a:txBody>
                  <a:tcPr/>
                </a:tc>
                <a:tc>
                  <a:txBody>
                    <a:bodyPr/>
                    <a:lstStyle/>
                    <a:p>
                      <a:r>
                        <a:rPr lang="en-CA" dirty="0">
                          <a:solidFill>
                            <a:srgbClr val="FF0000"/>
                          </a:solidFill>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311401589"/>
                  </a:ext>
                </a:extLst>
              </a:tr>
            </a:tbl>
          </a:graphicData>
        </a:graphic>
      </p:graphicFrame>
    </p:spTree>
    <p:extLst>
      <p:ext uri="{BB962C8B-B14F-4D97-AF65-F5344CB8AC3E}">
        <p14:creationId xmlns:p14="http://schemas.microsoft.com/office/powerpoint/2010/main" val="3867473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5797F2-B967-47EC-B340-9F38E6A90BC7}"/>
              </a:ext>
            </a:extLst>
          </p:cNvPr>
          <p:cNvSpPr txBox="1"/>
          <p:nvPr/>
        </p:nvSpPr>
        <p:spPr>
          <a:xfrm>
            <a:off x="4425819" y="448872"/>
            <a:ext cx="3340359" cy="461665"/>
          </a:xfrm>
          <a:prstGeom prst="rect">
            <a:avLst/>
          </a:prstGeom>
          <a:noFill/>
        </p:spPr>
        <p:txBody>
          <a:bodyPr wrap="square" rtlCol="0">
            <a:spAutoFit/>
          </a:bodyPr>
          <a:lstStyle/>
          <a:p>
            <a:r>
              <a:rPr lang="en-CA" sz="2400" b="1" dirty="0">
                <a:solidFill>
                  <a:srgbClr val="FF0000"/>
                </a:solidFill>
                <a:latin typeface="Times New Roman" panose="02020603050405020304" pitchFamily="18" charset="0"/>
                <a:cs typeface="Times New Roman" panose="02020603050405020304" pitchFamily="18" charset="0"/>
              </a:rPr>
              <a:t>Final Results</a:t>
            </a:r>
          </a:p>
        </p:txBody>
      </p:sp>
      <p:sp>
        <p:nvSpPr>
          <p:cNvPr id="5" name="TextBox 4">
            <a:extLst>
              <a:ext uri="{FF2B5EF4-FFF2-40B4-BE49-F238E27FC236}">
                <a16:creationId xmlns:a16="http://schemas.microsoft.com/office/drawing/2014/main" id="{7F240FDA-9F01-49EC-A5BD-29DA4BD92298}"/>
              </a:ext>
            </a:extLst>
          </p:cNvPr>
          <p:cNvSpPr txBox="1"/>
          <p:nvPr/>
        </p:nvSpPr>
        <p:spPr>
          <a:xfrm>
            <a:off x="576941" y="1426037"/>
            <a:ext cx="10657116" cy="120032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From the above observations and </a:t>
            </a:r>
            <a:r>
              <a:rPr lang="en-US" dirty="0" err="1">
                <a:solidFill>
                  <a:srgbClr val="FF0000"/>
                </a:solidFill>
                <a:latin typeface="Times New Roman" panose="02020603050405020304" pitchFamily="18" charset="0"/>
                <a:cs typeface="Times New Roman" panose="02020603050405020304" pitchFamily="18" charset="0"/>
              </a:rPr>
              <a:t>plottings</a:t>
            </a:r>
            <a:r>
              <a:rPr lang="en-US" dirty="0">
                <a:solidFill>
                  <a:srgbClr val="FF0000"/>
                </a:solidFill>
                <a:latin typeface="Times New Roman" panose="02020603050405020304" pitchFamily="18" charset="0"/>
                <a:cs typeface="Times New Roman" panose="02020603050405020304" pitchFamily="18" charset="0"/>
              </a:rPr>
              <a:t> it can be inferred that the best performing model was Stochastic Gradient Boosting Regressor with lowest RMSE and MSE of 2.86 and 8.15.It also had the highest R2 value of 0.50 with cross-validation.</a:t>
            </a:r>
          </a:p>
          <a:p>
            <a:endParaRPr lang="en-US" dirty="0"/>
          </a:p>
        </p:txBody>
      </p:sp>
      <p:sp>
        <p:nvSpPr>
          <p:cNvPr id="3" name="TextBox 2">
            <a:extLst>
              <a:ext uri="{FF2B5EF4-FFF2-40B4-BE49-F238E27FC236}">
                <a16:creationId xmlns:a16="http://schemas.microsoft.com/office/drawing/2014/main" id="{37287DFE-E415-4E61-959E-2F47EED3E6F5}"/>
              </a:ext>
            </a:extLst>
          </p:cNvPr>
          <p:cNvSpPr txBox="1"/>
          <p:nvPr/>
        </p:nvSpPr>
        <p:spPr>
          <a:xfrm>
            <a:off x="4030824" y="3198167"/>
            <a:ext cx="3111749" cy="461665"/>
          </a:xfrm>
          <a:prstGeom prst="rect">
            <a:avLst/>
          </a:prstGeom>
          <a:noFill/>
        </p:spPr>
        <p:txBody>
          <a:bodyPr wrap="non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Insights and Decisions</a:t>
            </a:r>
            <a:endParaRPr lang="en-CA" sz="2400" b="1"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4F683FB-DC09-430F-8FAE-968EF6F6353E}"/>
              </a:ext>
            </a:extLst>
          </p:cNvPr>
          <p:cNvSpPr txBox="1"/>
          <p:nvPr/>
        </p:nvSpPr>
        <p:spPr>
          <a:xfrm>
            <a:off x="319824" y="3867739"/>
            <a:ext cx="10914233"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From previous pricing trends, if a room is priced over the predicted prices there may be a possibility of customers not booking the rooms which directly causes a revenue loss to the company and the hosts.</a:t>
            </a:r>
          </a:p>
          <a:p>
            <a:pPr marL="285750" indent="-285750">
              <a:buFont typeface="Arial" panose="020B0604020202020204" pitchFamily="34" charset="0"/>
              <a:buChar char="•"/>
            </a:pPr>
            <a:endParaRPr lang="en-US"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Rental prices should  be accordingly to the pricing trends.</a:t>
            </a:r>
          </a:p>
          <a:p>
            <a:endParaRPr lang="en-US"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Marketing Team should target hosts for pricing according to importance of top features which were room type, location, and availability.</a:t>
            </a:r>
          </a:p>
          <a:p>
            <a:endParaRPr lang="en-US" dirty="0"/>
          </a:p>
        </p:txBody>
      </p:sp>
    </p:spTree>
    <p:extLst>
      <p:ext uri="{BB962C8B-B14F-4D97-AF65-F5344CB8AC3E}">
        <p14:creationId xmlns:p14="http://schemas.microsoft.com/office/powerpoint/2010/main" val="2458573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07DD11-D556-4ACA-8A4C-6952F0AB4DAE}"/>
              </a:ext>
            </a:extLst>
          </p:cNvPr>
          <p:cNvPicPr>
            <a:picLocks noChangeAspect="1"/>
          </p:cNvPicPr>
          <p:nvPr/>
        </p:nvPicPr>
        <p:blipFill>
          <a:blip r:embed="rId2"/>
          <a:stretch>
            <a:fillRect/>
          </a:stretch>
        </p:blipFill>
        <p:spPr>
          <a:xfrm>
            <a:off x="0" y="83127"/>
            <a:ext cx="12147986" cy="6858000"/>
          </a:xfrm>
          <a:prstGeom prst="rect">
            <a:avLst/>
          </a:prstGeom>
        </p:spPr>
      </p:pic>
    </p:spTree>
    <p:extLst>
      <p:ext uri="{BB962C8B-B14F-4D97-AF65-F5344CB8AC3E}">
        <p14:creationId xmlns:p14="http://schemas.microsoft.com/office/powerpoint/2010/main" val="306422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7DE7D3-9184-4DE6-97FF-A06F1F197E3D}"/>
              </a:ext>
            </a:extLst>
          </p:cNvPr>
          <p:cNvSpPr txBox="1"/>
          <p:nvPr/>
        </p:nvSpPr>
        <p:spPr>
          <a:xfrm>
            <a:off x="3998563" y="154983"/>
            <a:ext cx="3704091" cy="461665"/>
          </a:xfrm>
          <a:prstGeom prst="rect">
            <a:avLst/>
          </a:prstGeom>
          <a:noFill/>
        </p:spPr>
        <p:txBody>
          <a:bodyPr wrap="none" rtlCol="0">
            <a:spAutoFit/>
          </a:bodyPr>
          <a:lstStyle/>
          <a:p>
            <a:r>
              <a:rPr lang="en-CA" sz="2400" b="1" dirty="0">
                <a:solidFill>
                  <a:srgbClr val="FF0000"/>
                </a:solidFill>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5908B65E-74CF-44A9-A1B5-C35D157C7CAC}"/>
              </a:ext>
            </a:extLst>
          </p:cNvPr>
          <p:cNvSpPr txBox="1"/>
          <p:nvPr/>
        </p:nvSpPr>
        <p:spPr>
          <a:xfrm flipH="1">
            <a:off x="162731" y="929899"/>
            <a:ext cx="11866537" cy="2608599"/>
          </a:xfrm>
          <a:prstGeom prst="rect">
            <a:avLst/>
          </a:prstGeom>
          <a:noFill/>
        </p:spPr>
        <p:txBody>
          <a:bodyPr wrap="square" rtlCol="0">
            <a:spAutoFit/>
          </a:bodyPr>
          <a:lstStyle/>
          <a:p>
            <a:pPr algn="ctr">
              <a:lnSpc>
                <a:spcPct val="107000"/>
              </a:lnSpc>
              <a:spcAft>
                <a:spcPts val="1200"/>
              </a:spcAft>
            </a:pPr>
            <a:r>
              <a:rPr lang="en-CA"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Background:</a:t>
            </a:r>
          </a:p>
          <a:p>
            <a:pPr marL="285750" indent="-285750">
              <a:lnSpc>
                <a:spcPct val="107000"/>
              </a:lnSpc>
              <a:spcAft>
                <a:spcPts val="1200"/>
              </a:spcAft>
              <a:buFont typeface="Arial" panose="020B0604020202020204" pitchFamily="34" charset="0"/>
              <a:buChar char="•"/>
            </a:pPr>
            <a:r>
              <a:rPr lang="en-CA"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Stayze is an online market for providing lodging or primary homestays. The company does not own any real estate or properties, it acts as a broker receiving commission from each booking. </a:t>
            </a:r>
          </a:p>
          <a:p>
            <a:pPr marL="285750" indent="-285750">
              <a:lnSpc>
                <a:spcPct val="107000"/>
              </a:lnSpc>
              <a:spcAft>
                <a:spcPts val="1200"/>
              </a:spcAft>
              <a:buFont typeface="Arial" panose="020B0604020202020204" pitchFamily="34" charset="0"/>
              <a:buChar char="•"/>
            </a:pPr>
            <a:r>
              <a:rPr lang="en-CA"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The hosts rent out their property, its availability, area, type of room, price etc. and the travellers can book accordingly. The travellers put in their reviews, which is visible to others. </a:t>
            </a:r>
          </a:p>
          <a:p>
            <a:pPr marL="285750" indent="-285750">
              <a:lnSpc>
                <a:spcPct val="107000"/>
              </a:lnSpc>
              <a:spcAft>
                <a:spcPts val="1200"/>
              </a:spcAft>
              <a:buFont typeface="Arial" panose="020B0604020202020204" pitchFamily="34" charset="0"/>
              <a:buChar char="•"/>
            </a:pPr>
            <a:r>
              <a:rPr lang="en-CA"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People have used this service extensively and the company is recognized throughout the globe. All the online activities of the hosts as well as the travellers are being captured and have resulted in a rich database.</a:t>
            </a:r>
            <a:endParaRPr lang="en-CA"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131DF3F1-D9C6-4246-83CE-CADE0F0802AE}"/>
              </a:ext>
            </a:extLst>
          </p:cNvPr>
          <p:cNvSpPr txBox="1"/>
          <p:nvPr/>
        </p:nvSpPr>
        <p:spPr>
          <a:xfrm>
            <a:off x="5015094" y="4037729"/>
            <a:ext cx="2161810" cy="369332"/>
          </a:xfrm>
          <a:prstGeom prst="rect">
            <a:avLst/>
          </a:prstGeom>
          <a:noFill/>
        </p:spPr>
        <p:txBody>
          <a:bodyPr wrap="none" rtlCol="0">
            <a:spAutoFit/>
          </a:bodyPr>
          <a:lstStyle/>
          <a:p>
            <a:r>
              <a:rPr lang="en-CA" b="1" dirty="0">
                <a:solidFill>
                  <a:srgbClr val="FF0000"/>
                </a:solidFill>
                <a:latin typeface="Times New Roman" panose="02020603050405020304" pitchFamily="18" charset="0"/>
                <a:cs typeface="Times New Roman" panose="02020603050405020304" pitchFamily="18" charset="0"/>
              </a:rPr>
              <a:t>Problem Statement:</a:t>
            </a:r>
          </a:p>
        </p:txBody>
      </p:sp>
      <p:sp>
        <p:nvSpPr>
          <p:cNvPr id="6" name="TextBox 5">
            <a:extLst>
              <a:ext uri="{FF2B5EF4-FFF2-40B4-BE49-F238E27FC236}">
                <a16:creationId xmlns:a16="http://schemas.microsoft.com/office/drawing/2014/main" id="{1E166F38-3C64-4DFA-AF99-454696114062}"/>
              </a:ext>
            </a:extLst>
          </p:cNvPr>
          <p:cNvSpPr txBox="1"/>
          <p:nvPr/>
        </p:nvSpPr>
        <p:spPr>
          <a:xfrm>
            <a:off x="315776" y="4534332"/>
            <a:ext cx="11069664" cy="1115049"/>
          </a:xfrm>
          <a:prstGeom prst="rect">
            <a:avLst/>
          </a:prstGeom>
          <a:noFill/>
        </p:spPr>
        <p:txBody>
          <a:bodyPr wrap="square">
            <a:spAutoFit/>
          </a:bodyPr>
          <a:lstStyle/>
          <a:p>
            <a:pPr marL="285750" indent="-285750">
              <a:lnSpc>
                <a:spcPct val="107000"/>
              </a:lnSpc>
              <a:spcAft>
                <a:spcPts val="1200"/>
              </a:spcAft>
              <a:buFont typeface="Arial" panose="020B0604020202020204" pitchFamily="34" charset="0"/>
              <a:buChar char="•"/>
            </a:pPr>
            <a:r>
              <a:rPr lang="en-CA"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The stakeholders with the help of the available data want to know the ideal prices at which the properties can be rented, as it will help them decide upon the ideal investment to be done.</a:t>
            </a:r>
            <a:endParaRPr lang="en-CA"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1200"/>
              </a:spcAft>
              <a:buFont typeface="Arial" panose="020B0604020202020204" pitchFamily="34" charset="0"/>
              <a:buChar char="•"/>
            </a:pPr>
            <a:r>
              <a:rPr lang="en-CA"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In this hackathon,  a machine learning model to predict the ideal price of the rental is created.</a:t>
            </a:r>
            <a:endParaRPr lang="en-CA"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3246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8A27D-6229-4E5C-B92E-2BBE9CB8B226}"/>
              </a:ext>
            </a:extLst>
          </p:cNvPr>
          <p:cNvSpPr>
            <a:spLocks noGrp="1"/>
          </p:cNvSpPr>
          <p:nvPr>
            <p:ph type="title"/>
          </p:nvPr>
        </p:nvSpPr>
        <p:spPr>
          <a:xfrm>
            <a:off x="1499752" y="253854"/>
            <a:ext cx="9282546" cy="1325563"/>
          </a:xfrm>
        </p:spPr>
        <p:txBody>
          <a:bodyPr>
            <a:normAutofit/>
          </a:bodyPr>
          <a:lstStyle/>
          <a:p>
            <a:r>
              <a:rPr lang="en-CA" sz="2400" b="1" dirty="0">
                <a:solidFill>
                  <a:srgbClr val="FF0000"/>
                </a:solidFill>
                <a:latin typeface="Times New Roman" panose="02020603050405020304" pitchFamily="18" charset="0"/>
                <a:cs typeface="Times New Roman" panose="02020603050405020304" pitchFamily="18" charset="0"/>
              </a:rPr>
              <a:t>Future recommendations to improve model accuracy</a:t>
            </a:r>
          </a:p>
        </p:txBody>
      </p:sp>
      <p:sp>
        <p:nvSpPr>
          <p:cNvPr id="8" name="Content Placeholder 7">
            <a:extLst>
              <a:ext uri="{FF2B5EF4-FFF2-40B4-BE49-F238E27FC236}">
                <a16:creationId xmlns:a16="http://schemas.microsoft.com/office/drawing/2014/main" id="{C3D46F84-DB16-4564-8EFC-FD78D01AE9FD}"/>
              </a:ext>
            </a:extLst>
          </p:cNvPr>
          <p:cNvSpPr>
            <a:spLocks noGrp="1"/>
          </p:cNvSpPr>
          <p:nvPr>
            <p:ph sz="half" idx="1"/>
          </p:nvPr>
        </p:nvSpPr>
        <p:spPr>
          <a:xfrm>
            <a:off x="1108362" y="1579417"/>
            <a:ext cx="9625445" cy="4119563"/>
          </a:xfrm>
        </p:spPr>
        <p:txBody>
          <a:bodyPr>
            <a:normAutofit fontScale="92500" lnSpcReduction="10000"/>
          </a:bodyPr>
          <a:lstStyle/>
          <a:p>
            <a:endParaRPr lang="en-US" sz="1800" b="1" dirty="0">
              <a:solidFill>
                <a:srgbClr val="FF0000"/>
              </a:solidFill>
              <a:latin typeface="Times New Roman" panose="02020603050405020304" pitchFamily="18" charset="0"/>
              <a:cs typeface="Times New Roman" panose="02020603050405020304" pitchFamily="18" charset="0"/>
            </a:endParaRPr>
          </a:p>
          <a:p>
            <a:pPr marL="285750" indent="-285750"/>
            <a:r>
              <a:rPr lang="en-US" sz="1800" b="1" dirty="0">
                <a:solidFill>
                  <a:srgbClr val="FF0000"/>
                </a:solidFill>
                <a:latin typeface="Times New Roman" panose="02020603050405020304" pitchFamily="18" charset="0"/>
                <a:cs typeface="Times New Roman" panose="02020603050405020304" pitchFamily="18" charset="0"/>
              </a:rPr>
              <a:t>Need more proper cleaning specially outlier and missing value treatment</a:t>
            </a:r>
          </a:p>
          <a:p>
            <a:pPr marL="285750" indent="-285750"/>
            <a:endParaRPr lang="en-US" sz="1800" b="1" dirty="0">
              <a:solidFill>
                <a:srgbClr val="FF0000"/>
              </a:solidFill>
              <a:latin typeface="Times New Roman" panose="02020603050405020304" pitchFamily="18" charset="0"/>
              <a:cs typeface="Times New Roman" panose="02020603050405020304" pitchFamily="18" charset="0"/>
            </a:endParaRPr>
          </a:p>
          <a:p>
            <a:pPr marL="285750" indent="-285750"/>
            <a:r>
              <a:rPr lang="en-US" sz="1800" b="1" dirty="0">
                <a:solidFill>
                  <a:srgbClr val="FF0000"/>
                </a:solidFill>
                <a:latin typeface="Times New Roman" panose="02020603050405020304" pitchFamily="18" charset="0"/>
                <a:cs typeface="Times New Roman" panose="02020603050405020304" pitchFamily="18" charset="0"/>
              </a:rPr>
              <a:t>Feature Engineering and using important feature into the model </a:t>
            </a:r>
          </a:p>
          <a:p>
            <a:pPr marL="285750" indent="-285750"/>
            <a:endParaRPr lang="en-US" sz="1800" b="1" dirty="0">
              <a:solidFill>
                <a:srgbClr val="FF0000"/>
              </a:solidFill>
              <a:latin typeface="Times New Roman" panose="02020603050405020304" pitchFamily="18" charset="0"/>
              <a:cs typeface="Times New Roman" panose="02020603050405020304" pitchFamily="18" charset="0"/>
            </a:endParaRPr>
          </a:p>
          <a:p>
            <a:pPr marL="285750" indent="-285750"/>
            <a:r>
              <a:rPr lang="en-US" sz="1800" b="1" dirty="0">
                <a:solidFill>
                  <a:srgbClr val="FF0000"/>
                </a:solidFill>
                <a:latin typeface="Times New Roman" panose="02020603050405020304" pitchFamily="18" charset="0"/>
                <a:cs typeface="Times New Roman" panose="02020603050405020304" pitchFamily="18" charset="0"/>
              </a:rPr>
              <a:t>Try different algorithm </a:t>
            </a:r>
          </a:p>
          <a:p>
            <a:pPr marL="285750" indent="-285750"/>
            <a:endParaRPr lang="en-US" sz="1800" b="1" dirty="0">
              <a:solidFill>
                <a:srgbClr val="FF0000"/>
              </a:solidFill>
              <a:latin typeface="Times New Roman" panose="02020603050405020304" pitchFamily="18" charset="0"/>
              <a:cs typeface="Times New Roman" panose="02020603050405020304" pitchFamily="18" charset="0"/>
            </a:endParaRPr>
          </a:p>
          <a:p>
            <a:pPr marL="285750" indent="-285750"/>
            <a:r>
              <a:rPr lang="en-US" sz="1800" b="1" dirty="0">
                <a:solidFill>
                  <a:srgbClr val="FF0000"/>
                </a:solidFill>
                <a:latin typeface="Times New Roman" panose="02020603050405020304" pitchFamily="18" charset="0"/>
                <a:cs typeface="Times New Roman" panose="02020603050405020304" pitchFamily="18" charset="0"/>
              </a:rPr>
              <a:t>Grouping Prices to create different models to have a better analysis, as prices are over a very wide range.</a:t>
            </a:r>
          </a:p>
          <a:p>
            <a:pPr marL="0" indent="0">
              <a:buNone/>
            </a:pPr>
            <a:endParaRPr lang="en-US" sz="1800" b="1" dirty="0">
              <a:solidFill>
                <a:srgbClr val="FF0000"/>
              </a:solidFill>
              <a:latin typeface="Times New Roman" panose="02020603050405020304" pitchFamily="18" charset="0"/>
              <a:cs typeface="Times New Roman" panose="02020603050405020304" pitchFamily="18" charset="0"/>
            </a:endParaRPr>
          </a:p>
          <a:p>
            <a:r>
              <a:rPr lang="en-CA" sz="1800" b="1" dirty="0">
                <a:solidFill>
                  <a:srgbClr val="FF0000"/>
                </a:solidFill>
                <a:latin typeface="Times New Roman" panose="02020603050405020304" pitchFamily="18" charset="0"/>
                <a:cs typeface="Times New Roman" panose="02020603050405020304" pitchFamily="18" charset="0"/>
              </a:rPr>
              <a:t>Income Data, Area Stats</a:t>
            </a:r>
          </a:p>
          <a:p>
            <a:endParaRPr lang="en-CA" dirty="0"/>
          </a:p>
        </p:txBody>
      </p:sp>
    </p:spTree>
    <p:extLst>
      <p:ext uri="{BB962C8B-B14F-4D97-AF65-F5344CB8AC3E}">
        <p14:creationId xmlns:p14="http://schemas.microsoft.com/office/powerpoint/2010/main" val="404219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8988EB-8CD8-43A1-A433-1D9987110D35}"/>
              </a:ext>
            </a:extLst>
          </p:cNvPr>
          <p:cNvSpPr txBox="1"/>
          <p:nvPr/>
        </p:nvSpPr>
        <p:spPr>
          <a:xfrm>
            <a:off x="3560736" y="179543"/>
            <a:ext cx="6098582" cy="461665"/>
          </a:xfrm>
          <a:prstGeom prst="rect">
            <a:avLst/>
          </a:prstGeom>
          <a:noFill/>
        </p:spPr>
        <p:txBody>
          <a:bodyPr wrap="square">
            <a:spAutoFit/>
          </a:bodyPr>
          <a:lstStyle/>
          <a:p>
            <a:r>
              <a:rPr lang="en-CA" sz="2400" b="1" dirty="0">
                <a:solidFill>
                  <a:srgbClr val="FF0000"/>
                </a:solidFill>
                <a:latin typeface="Times New Roman" panose="02020603050405020304" pitchFamily="18" charset="0"/>
                <a:cs typeface="Times New Roman" panose="02020603050405020304" pitchFamily="18" charset="0"/>
              </a:rPr>
              <a:t>POTENTIAL BUSINESS PROBLEMS</a:t>
            </a:r>
          </a:p>
        </p:txBody>
      </p:sp>
      <p:sp>
        <p:nvSpPr>
          <p:cNvPr id="5" name="TextBox 4">
            <a:extLst>
              <a:ext uri="{FF2B5EF4-FFF2-40B4-BE49-F238E27FC236}">
                <a16:creationId xmlns:a16="http://schemas.microsoft.com/office/drawing/2014/main" id="{72B779FE-BD29-4AD7-A22B-DA991C9E1D99}"/>
              </a:ext>
            </a:extLst>
          </p:cNvPr>
          <p:cNvSpPr txBox="1"/>
          <p:nvPr/>
        </p:nvSpPr>
        <p:spPr>
          <a:xfrm>
            <a:off x="349135" y="641208"/>
            <a:ext cx="10881360" cy="480131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CA" dirty="0">
                <a:solidFill>
                  <a:srgbClr val="FF0000"/>
                </a:solidFill>
                <a:latin typeface="Times New Roman" panose="02020603050405020304" pitchFamily="18" charset="0"/>
                <a:cs typeface="Times New Roman" panose="02020603050405020304" pitchFamily="18" charset="0"/>
              </a:rPr>
              <a:t>How will Stayze market the hosts properties listed on their website, and generate more revenue?</a:t>
            </a:r>
          </a:p>
          <a:p>
            <a:pPr marL="285750" indent="-285750">
              <a:lnSpc>
                <a:spcPct val="200000"/>
              </a:lnSpc>
              <a:buFont typeface="Arial" panose="020B0604020202020204" pitchFamily="34" charset="0"/>
              <a:buChar char="•"/>
            </a:pPr>
            <a:r>
              <a:rPr lang="en-CA" dirty="0">
                <a:solidFill>
                  <a:srgbClr val="FF0000"/>
                </a:solidFill>
                <a:latin typeface="Times New Roman" panose="02020603050405020304" pitchFamily="18" charset="0"/>
                <a:cs typeface="Times New Roman" panose="02020603050405020304" pitchFamily="18" charset="0"/>
              </a:rPr>
              <a:t>What parameters should Stayze focus on to increase property rentals?</a:t>
            </a:r>
          </a:p>
          <a:p>
            <a:pPr marL="285750" indent="-285750">
              <a:lnSpc>
                <a:spcPct val="200000"/>
              </a:lnSpc>
              <a:buFont typeface="Arial" panose="020B0604020202020204" pitchFamily="34" charset="0"/>
              <a:buChar char="•"/>
            </a:pPr>
            <a:r>
              <a:rPr lang="en-CA" dirty="0">
                <a:solidFill>
                  <a:srgbClr val="FF0000"/>
                </a:solidFill>
                <a:latin typeface="Times New Roman" panose="02020603050405020304" pitchFamily="18" charset="0"/>
                <a:cs typeface="Times New Roman" panose="02020603050405020304" pitchFamily="18" charset="0"/>
              </a:rPr>
              <a:t>How can the ideal price of property rentals be determined and what features should company examine to determine the rents?</a:t>
            </a:r>
          </a:p>
          <a:p>
            <a:pPr marL="285750" indent="-285750">
              <a:lnSpc>
                <a:spcPct val="200000"/>
              </a:lnSpc>
              <a:buFont typeface="Arial" panose="020B0604020202020204" pitchFamily="34" charset="0"/>
              <a:buChar char="•"/>
            </a:pPr>
            <a:r>
              <a:rPr lang="en-CA" dirty="0">
                <a:solidFill>
                  <a:srgbClr val="FF0000"/>
                </a:solidFill>
                <a:latin typeface="Times New Roman" panose="02020603050405020304" pitchFamily="18" charset="0"/>
                <a:cs typeface="Times New Roman" panose="02020603050405020304" pitchFamily="18" charset="0"/>
              </a:rPr>
              <a:t>How can hosts list their properties on Stayze so that both Stayze and the hosts are earning optimal revenue from the rentals?</a:t>
            </a:r>
          </a:p>
          <a:p>
            <a:pPr marL="285750" indent="-285750">
              <a:lnSpc>
                <a:spcPct val="200000"/>
              </a:lnSpc>
              <a:buFont typeface="Arial" panose="020B0604020202020204" pitchFamily="34" charset="0"/>
              <a:buChar char="•"/>
            </a:pPr>
            <a:r>
              <a:rPr lang="en-CA" dirty="0">
                <a:solidFill>
                  <a:srgbClr val="FF0000"/>
                </a:solidFill>
                <a:latin typeface="Times New Roman" panose="02020603050405020304" pitchFamily="18" charset="0"/>
                <a:cs typeface="Times New Roman" panose="02020603050405020304" pitchFamily="18" charset="0"/>
              </a:rPr>
              <a:t>Stakeholders: Chief Marketing Officer of Stayze, Shareholders who have invested in company, and also the hosts who have listed their rental properties with Stayze, guests of properties</a:t>
            </a:r>
          </a:p>
          <a:p>
            <a:pPr marL="285750" indent="-285750">
              <a:buFont typeface="Arial" panose="020B0604020202020204" pitchFamily="34" charset="0"/>
              <a:buChar char="•"/>
            </a:pP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7928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F3C81C-30E3-4792-926E-3254267016C2}"/>
              </a:ext>
            </a:extLst>
          </p:cNvPr>
          <p:cNvSpPr txBox="1"/>
          <p:nvPr/>
        </p:nvSpPr>
        <p:spPr>
          <a:xfrm>
            <a:off x="4105469" y="482330"/>
            <a:ext cx="3600729" cy="461665"/>
          </a:xfrm>
          <a:prstGeom prst="rect">
            <a:avLst/>
          </a:prstGeom>
          <a:noFill/>
        </p:spPr>
        <p:txBody>
          <a:bodyPr wrap="none" rtlCol="0">
            <a:spAutoFit/>
          </a:bodyPr>
          <a:lstStyle/>
          <a:p>
            <a:r>
              <a:rPr lang="en-CA" sz="2400" b="1" dirty="0">
                <a:solidFill>
                  <a:srgbClr val="FF0000"/>
                </a:solidFill>
                <a:latin typeface="Times New Roman" panose="02020603050405020304" pitchFamily="18" charset="0"/>
                <a:cs typeface="Times New Roman" panose="02020603050405020304" pitchFamily="18" charset="0"/>
              </a:rPr>
              <a:t>Why Solve This Problem?</a:t>
            </a:r>
          </a:p>
        </p:txBody>
      </p:sp>
      <p:sp>
        <p:nvSpPr>
          <p:cNvPr id="3" name="TextBox 2">
            <a:extLst>
              <a:ext uri="{FF2B5EF4-FFF2-40B4-BE49-F238E27FC236}">
                <a16:creationId xmlns:a16="http://schemas.microsoft.com/office/drawing/2014/main" id="{77CE0EE9-7A51-4785-85A9-BFE7D6DF89FD}"/>
              </a:ext>
            </a:extLst>
          </p:cNvPr>
          <p:cNvSpPr txBox="1"/>
          <p:nvPr/>
        </p:nvSpPr>
        <p:spPr>
          <a:xfrm>
            <a:off x="228276" y="1859339"/>
            <a:ext cx="12965211" cy="2862322"/>
          </a:xfrm>
          <a:prstGeom prst="rect">
            <a:avLst/>
          </a:prstGeom>
          <a:noFill/>
        </p:spPr>
        <p:txBody>
          <a:bodyPr wrap="square" rtlCol="0">
            <a:spAutoFit/>
          </a:bodyPr>
          <a:lstStyle/>
          <a:p>
            <a:pPr marL="457200" indent="-457200">
              <a:buFontTx/>
              <a:buChar char="-"/>
            </a:pPr>
            <a:r>
              <a:rPr lang="en-US" sz="1800" dirty="0">
                <a:solidFill>
                  <a:srgbClr val="FF0000"/>
                </a:solidFill>
                <a:latin typeface="Times New Roman" panose="02020603050405020304" pitchFamily="18" charset="0"/>
                <a:cs typeface="Times New Roman" panose="02020603050405020304" pitchFamily="18" charset="0"/>
              </a:rPr>
              <a:t>Business Impact</a:t>
            </a:r>
          </a:p>
          <a:p>
            <a:pPr marL="457200" indent="-457200">
              <a:buFontTx/>
              <a:buChar char="-"/>
            </a:pPr>
            <a:endParaRPr lang="en-US" sz="1800" dirty="0">
              <a:solidFill>
                <a:srgbClr val="FF0000"/>
              </a:solidFill>
              <a:latin typeface="Times New Roman" panose="02020603050405020304" pitchFamily="18" charset="0"/>
              <a:cs typeface="Times New Roman" panose="02020603050405020304" pitchFamily="18" charset="0"/>
            </a:endParaRPr>
          </a:p>
          <a:p>
            <a:pPr marL="457200" indent="-457200">
              <a:buFontTx/>
              <a:buChar char="-"/>
            </a:pPr>
            <a:r>
              <a:rPr lang="en-US" sz="1800" dirty="0">
                <a:solidFill>
                  <a:srgbClr val="FF0000"/>
                </a:solidFill>
                <a:latin typeface="Times New Roman" panose="02020603050405020304" pitchFamily="18" charset="0"/>
                <a:cs typeface="Times New Roman" panose="02020603050405020304" pitchFamily="18" charset="0"/>
              </a:rPr>
              <a:t>Improve prediction -&gt; identify common factors of optimize rental price </a:t>
            </a:r>
          </a:p>
          <a:p>
            <a:endParaRPr lang="en-US" sz="1800" dirty="0">
              <a:solidFill>
                <a:srgbClr val="FF0000"/>
              </a:solidFill>
              <a:latin typeface="Times New Roman" panose="02020603050405020304" pitchFamily="18" charset="0"/>
              <a:cs typeface="Times New Roman" panose="02020603050405020304" pitchFamily="18" charset="0"/>
            </a:endParaRPr>
          </a:p>
          <a:p>
            <a:pPr marL="457200" indent="-457200">
              <a:buFontTx/>
              <a:buChar char="-"/>
            </a:pPr>
            <a:r>
              <a:rPr lang="en-US" sz="1800" dirty="0">
                <a:solidFill>
                  <a:srgbClr val="FF0000"/>
                </a:solidFill>
                <a:latin typeface="Times New Roman" panose="02020603050405020304" pitchFamily="18" charset="0"/>
                <a:cs typeface="Times New Roman" panose="02020603050405020304" pitchFamily="18" charset="0"/>
              </a:rPr>
              <a:t>Improve prediction -&gt; identify right target property owner-&gt; efficient budget for investment</a:t>
            </a:r>
          </a:p>
          <a:p>
            <a:pPr marL="457200" indent="-457200">
              <a:buFontTx/>
              <a:buChar char="-"/>
            </a:pPr>
            <a:endParaRPr lang="en-US" sz="1800" dirty="0">
              <a:solidFill>
                <a:srgbClr val="FF0000"/>
              </a:solidFill>
              <a:latin typeface="Times New Roman" panose="02020603050405020304" pitchFamily="18" charset="0"/>
              <a:cs typeface="Times New Roman" panose="02020603050405020304" pitchFamily="18" charset="0"/>
            </a:endParaRPr>
          </a:p>
          <a:p>
            <a:pPr marL="457200" indent="-457200">
              <a:buFontTx/>
              <a:buChar char="-"/>
            </a:pPr>
            <a:r>
              <a:rPr lang="en-US" sz="1800" dirty="0">
                <a:solidFill>
                  <a:srgbClr val="FF0000"/>
                </a:solidFill>
                <a:latin typeface="Times New Roman" panose="02020603050405020304" pitchFamily="18" charset="0"/>
                <a:cs typeface="Times New Roman" panose="02020603050405020304" pitchFamily="18" charset="0"/>
              </a:rPr>
              <a:t>Improve prediction-&gt; identify right location to    invest</a:t>
            </a:r>
          </a:p>
          <a:p>
            <a:endParaRPr lang="en-CA" dirty="0"/>
          </a:p>
          <a:p>
            <a:endParaRPr lang="en-CA" dirty="0"/>
          </a:p>
          <a:p>
            <a:endParaRPr lang="en-CA" dirty="0"/>
          </a:p>
        </p:txBody>
      </p:sp>
    </p:spTree>
    <p:extLst>
      <p:ext uri="{BB962C8B-B14F-4D97-AF65-F5344CB8AC3E}">
        <p14:creationId xmlns:p14="http://schemas.microsoft.com/office/powerpoint/2010/main" val="175857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F3C81C-30E3-4792-926E-3254267016C2}"/>
              </a:ext>
            </a:extLst>
          </p:cNvPr>
          <p:cNvSpPr txBox="1"/>
          <p:nvPr/>
        </p:nvSpPr>
        <p:spPr>
          <a:xfrm>
            <a:off x="4460033" y="389024"/>
            <a:ext cx="2861681" cy="461665"/>
          </a:xfrm>
          <a:prstGeom prst="rect">
            <a:avLst/>
          </a:prstGeom>
          <a:noFill/>
        </p:spPr>
        <p:txBody>
          <a:bodyPr wrap="none" rtlCol="0">
            <a:spAutoFit/>
          </a:bodyPr>
          <a:lstStyle/>
          <a:p>
            <a:r>
              <a:rPr lang="en-CA" sz="2400" b="1" dirty="0">
                <a:solidFill>
                  <a:srgbClr val="FF0000"/>
                </a:solidFill>
                <a:latin typeface="Times New Roman" panose="02020603050405020304" pitchFamily="18" charset="0"/>
                <a:cs typeface="Times New Roman" panose="02020603050405020304" pitchFamily="18" charset="0"/>
              </a:rPr>
              <a:t>Dataset Information</a:t>
            </a:r>
          </a:p>
        </p:txBody>
      </p:sp>
      <p:sp>
        <p:nvSpPr>
          <p:cNvPr id="4" name="TextBox 3">
            <a:extLst>
              <a:ext uri="{FF2B5EF4-FFF2-40B4-BE49-F238E27FC236}">
                <a16:creationId xmlns:a16="http://schemas.microsoft.com/office/drawing/2014/main" id="{B68FD282-A675-47D7-83F3-7797063EA338}"/>
              </a:ext>
            </a:extLst>
          </p:cNvPr>
          <p:cNvSpPr txBox="1"/>
          <p:nvPr/>
        </p:nvSpPr>
        <p:spPr>
          <a:xfrm>
            <a:off x="248816" y="1026369"/>
            <a:ext cx="11943184" cy="646331"/>
          </a:xfrm>
          <a:prstGeom prst="rect">
            <a:avLst/>
          </a:prstGeom>
          <a:noFill/>
        </p:spPr>
        <p:txBody>
          <a:bodyPr wrap="square" rtlCol="0">
            <a:spAutoFit/>
          </a:bodyPr>
          <a:lstStyle/>
          <a:p>
            <a:r>
              <a:rPr lang="en-CA" dirty="0">
                <a:solidFill>
                  <a:srgbClr val="FF0000"/>
                </a:solidFill>
                <a:latin typeface="Times New Roman" panose="02020603050405020304" pitchFamily="18" charset="0"/>
                <a:cs typeface="Times New Roman" panose="02020603050405020304" pitchFamily="18" charset="0"/>
              </a:rPr>
              <a:t>The data contains 34227 clients and 16 features. There are 16 features and one target variable(price which describes </a:t>
            </a:r>
          </a:p>
          <a:p>
            <a:r>
              <a:rPr lang="en-CA" dirty="0">
                <a:solidFill>
                  <a:srgbClr val="FF0000"/>
                </a:solidFill>
                <a:latin typeface="Times New Roman" panose="02020603050405020304" pitchFamily="18" charset="0"/>
                <a:cs typeface="Times New Roman" panose="02020603050405020304" pitchFamily="18" charset="0"/>
              </a:rPr>
              <a:t>The cost for renting.  The features and their description are shown below:</a:t>
            </a:r>
          </a:p>
        </p:txBody>
      </p:sp>
      <p:pic>
        <p:nvPicPr>
          <p:cNvPr id="6" name="Picture 5">
            <a:extLst>
              <a:ext uri="{FF2B5EF4-FFF2-40B4-BE49-F238E27FC236}">
                <a16:creationId xmlns:a16="http://schemas.microsoft.com/office/drawing/2014/main" id="{C8D4DFB8-98E1-436E-9F83-F2B8E49C6EF3}"/>
              </a:ext>
            </a:extLst>
          </p:cNvPr>
          <p:cNvPicPr>
            <a:picLocks noChangeAspect="1"/>
          </p:cNvPicPr>
          <p:nvPr/>
        </p:nvPicPr>
        <p:blipFill>
          <a:blip r:embed="rId2"/>
          <a:stretch>
            <a:fillRect/>
          </a:stretch>
        </p:blipFill>
        <p:spPr>
          <a:xfrm>
            <a:off x="2036212" y="1988338"/>
            <a:ext cx="6827828" cy="3843293"/>
          </a:xfrm>
          <a:prstGeom prst="rect">
            <a:avLst/>
          </a:prstGeom>
        </p:spPr>
      </p:pic>
    </p:spTree>
    <p:extLst>
      <p:ext uri="{BB962C8B-B14F-4D97-AF65-F5344CB8AC3E}">
        <p14:creationId xmlns:p14="http://schemas.microsoft.com/office/powerpoint/2010/main" val="147673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A005F9-C103-42A9-B429-A02BA60709EB}"/>
              </a:ext>
            </a:extLst>
          </p:cNvPr>
          <p:cNvSpPr txBox="1"/>
          <p:nvPr/>
        </p:nvSpPr>
        <p:spPr>
          <a:xfrm>
            <a:off x="4054151" y="951723"/>
            <a:ext cx="6092890" cy="461665"/>
          </a:xfrm>
          <a:prstGeom prst="rect">
            <a:avLst/>
          </a:prstGeom>
          <a:noFill/>
        </p:spPr>
        <p:txBody>
          <a:bodyPr wrap="square">
            <a:spAutoFit/>
          </a:bodyPr>
          <a:lstStyle/>
          <a:p>
            <a:pPr algn="l"/>
            <a:r>
              <a:rPr lang="en-US" sz="2400" b="1" i="0" dirty="0">
                <a:solidFill>
                  <a:srgbClr val="FF0000"/>
                </a:solidFill>
                <a:effectLst/>
                <a:latin typeface="Times New Roman" panose="02020603050405020304" pitchFamily="18" charset="0"/>
                <a:cs typeface="Times New Roman" panose="02020603050405020304" pitchFamily="18" charset="0"/>
              </a:rPr>
              <a:t>Evaluation Metrics:</a:t>
            </a:r>
          </a:p>
        </p:txBody>
      </p:sp>
      <p:sp>
        <p:nvSpPr>
          <p:cNvPr id="11" name="TextBox 10">
            <a:extLst>
              <a:ext uri="{FF2B5EF4-FFF2-40B4-BE49-F238E27FC236}">
                <a16:creationId xmlns:a16="http://schemas.microsoft.com/office/drawing/2014/main" id="{8F0F0155-F111-4D46-82FD-2A81A14CA74C}"/>
              </a:ext>
            </a:extLst>
          </p:cNvPr>
          <p:cNvSpPr txBox="1"/>
          <p:nvPr/>
        </p:nvSpPr>
        <p:spPr>
          <a:xfrm>
            <a:off x="450979" y="2146041"/>
            <a:ext cx="11290041" cy="184518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The evaluation metric for this project is low root mean-squared error (RMSE) based on cross validation.</a:t>
            </a:r>
          </a:p>
          <a:p>
            <a:pPr marL="342900" indent="-342900">
              <a:lnSpc>
                <a:spcPct val="200000"/>
              </a:lnSpc>
              <a:buFont typeface="Arial" panose="020B0604020202020204" pitchFamily="34" charset="0"/>
              <a:buChar char="•"/>
            </a:pPr>
            <a:endParaRPr lang="en-US" sz="2000" dirty="0">
              <a:solidFill>
                <a:srgbClr val="FF0000"/>
              </a:solidFill>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Other metrics also used in evaluation include high R2,  and low mean-squared error.</a:t>
            </a:r>
          </a:p>
        </p:txBody>
      </p:sp>
    </p:spTree>
    <p:extLst>
      <p:ext uri="{BB962C8B-B14F-4D97-AF65-F5344CB8AC3E}">
        <p14:creationId xmlns:p14="http://schemas.microsoft.com/office/powerpoint/2010/main" val="1589779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D3D03B-8951-4B0B-86E4-072CE399EB51}"/>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85053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134314-1267-4C8F-B221-0DB1F5F61CBA}"/>
              </a:ext>
            </a:extLst>
          </p:cNvPr>
          <p:cNvPicPr>
            <a:picLocks noChangeAspect="1"/>
          </p:cNvPicPr>
          <p:nvPr/>
        </p:nvPicPr>
        <p:blipFill>
          <a:blip r:embed="rId2"/>
          <a:stretch>
            <a:fillRect/>
          </a:stretch>
        </p:blipFill>
        <p:spPr>
          <a:xfrm>
            <a:off x="-1" y="0"/>
            <a:ext cx="12192001" cy="6858000"/>
          </a:xfrm>
          <a:prstGeom prst="rect">
            <a:avLst/>
          </a:prstGeom>
        </p:spPr>
      </p:pic>
    </p:spTree>
    <p:extLst>
      <p:ext uri="{BB962C8B-B14F-4D97-AF65-F5344CB8AC3E}">
        <p14:creationId xmlns:p14="http://schemas.microsoft.com/office/powerpoint/2010/main" val="348615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B892D8-8CF1-475C-BD83-453C7237F10C}"/>
              </a:ext>
            </a:extLst>
          </p:cNvPr>
          <p:cNvPicPr>
            <a:picLocks noChangeAspect="1"/>
          </p:cNvPicPr>
          <p:nvPr/>
        </p:nvPicPr>
        <p:blipFill>
          <a:blip r:embed="rId2"/>
          <a:stretch>
            <a:fillRect/>
          </a:stretch>
        </p:blipFill>
        <p:spPr>
          <a:xfrm>
            <a:off x="0" y="180974"/>
            <a:ext cx="12192000" cy="6821119"/>
          </a:xfrm>
          <a:prstGeom prst="rect">
            <a:avLst/>
          </a:prstGeom>
        </p:spPr>
      </p:pic>
    </p:spTree>
    <p:extLst>
      <p:ext uri="{BB962C8B-B14F-4D97-AF65-F5344CB8AC3E}">
        <p14:creationId xmlns:p14="http://schemas.microsoft.com/office/powerpoint/2010/main" val="1679613711"/>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1593</TotalTime>
  <Words>771</Words>
  <Application>Microsoft Office PowerPoint</Application>
  <PresentationFormat>Widescreen</PresentationFormat>
  <Paragraphs>141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Avenir Next LT Pro</vt:lpstr>
      <vt:lpstr>Sabon Next LT</vt:lpstr>
      <vt:lpstr>Times New Roman</vt:lpstr>
      <vt:lpstr>Wingdings</vt:lpstr>
      <vt:lpstr>LuminousVTI</vt:lpstr>
      <vt:lpstr>Stayze Rent Prediction Hackathon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recommendations to improve model accuracy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Stayze Rent Prediction Hackathon</dc:title>
  <dc:creator>Srilasya Garigipaty</dc:creator>
  <cp:lastModifiedBy>Srilasya Garigipaty</cp:lastModifiedBy>
  <cp:revision>26</cp:revision>
  <dcterms:created xsi:type="dcterms:W3CDTF">2021-04-29T21:39:58Z</dcterms:created>
  <dcterms:modified xsi:type="dcterms:W3CDTF">2021-05-01T16:52:52Z</dcterms:modified>
</cp:coreProperties>
</file>