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69" r:id="rId6"/>
    <p:sldId id="272"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Cube" initials="GC" lastIdx="188" clrIdx="0">
    <p:extLst>
      <p:ext uri="{19B8F6BF-5375-455C-9EA6-DF929625EA0E}">
        <p15:presenceInfo xmlns:p15="http://schemas.microsoft.com/office/powerpoint/2012/main" xmlns="" userId="G-Cube" providerId="None"/>
      </p:ext>
    </p:extLst>
  </p:cmAuthor>
  <p:cmAuthor id="2" name="Fatima Bennai-Sanfourche" initials="FB" lastIdx="33" clrIdx="1">
    <p:extLst>
      <p:ext uri="{19B8F6BF-5375-455C-9EA6-DF929625EA0E}">
        <p15:presenceInfo xmlns:p15="http://schemas.microsoft.com/office/powerpoint/2012/main" xmlns="" userId="S::fatima.bennai-sanfourche@bayer.com::43ebde92-0d96-479c-b8fc-7f0ae896ac29" providerId="AD"/>
      </p:ext>
    </p:extLst>
  </p:cmAuthor>
  <p:cmAuthor id="3" name="Johnny Gunn" initials="JG" lastIdx="6" clrIdx="2">
    <p:extLst>
      <p:ext uri="{19B8F6BF-5375-455C-9EA6-DF929625EA0E}">
        <p15:presenceInfo xmlns:p15="http://schemas.microsoft.com/office/powerpoint/2012/main" xmlns="" userId="S::johny.gunn@bayer.com::7f848c73-d352-4dcc-b139-dcd82da719c4" providerId="AD"/>
      </p:ext>
    </p:extLst>
  </p:cmAuthor>
  <p:cmAuthor id="4" name="Nergis Karacan" initials="NK" lastIdx="91" clrIdx="3">
    <p:extLst>
      <p:ext uri="{19B8F6BF-5375-455C-9EA6-DF929625EA0E}">
        <p15:presenceInfo xmlns:p15="http://schemas.microsoft.com/office/powerpoint/2012/main" xmlns="" userId="S::nergis.karacan@bayer.com::0b6e3a22-a080-40ea-b9d1-1c410db236bd" providerId="AD"/>
      </p:ext>
    </p:extLst>
  </p:cmAuthor>
  <p:cmAuthor id="5" name="Laxmi Arun" initials="LA" lastIdx="15" clrIdx="4">
    <p:extLst>
      <p:ext uri="{19B8F6BF-5375-455C-9EA6-DF929625EA0E}">
        <p15:presenceInfo xmlns:p15="http://schemas.microsoft.com/office/powerpoint/2012/main" xmlns="" userId="S::laxmia@gc-solutions.net::d1b93016-84ba-4c49-acd9-d12d2c3b0b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495A"/>
    <a:srgbClr val="44546A"/>
    <a:srgbClr val="0070C0"/>
    <a:srgbClr val="A85AAE"/>
    <a:srgbClr val="00B050"/>
    <a:srgbClr val="548235"/>
    <a:srgbClr val="FC7848"/>
    <a:srgbClr val="FFE984"/>
    <a:srgbClr val="92F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94249" autoAdjust="0"/>
  </p:normalViewPr>
  <p:slideViewPr>
    <p:cSldViewPr snapToGrid="0">
      <p:cViewPr>
        <p:scale>
          <a:sx n="69" d="100"/>
          <a:sy n="69" d="100"/>
        </p:scale>
        <p:origin x="-24"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6221B-CD79-4E68-8099-5359C4530A85}"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22880-28FE-4EF3-8030-2CC2ED276A79}" type="slidenum">
              <a:rPr lang="en-US" smtClean="0"/>
              <a:t>‹#›</a:t>
            </a:fld>
            <a:endParaRPr lang="en-US"/>
          </a:p>
        </p:txBody>
      </p:sp>
    </p:spTree>
    <p:extLst>
      <p:ext uri="{BB962C8B-B14F-4D97-AF65-F5344CB8AC3E}">
        <p14:creationId xmlns:p14="http://schemas.microsoft.com/office/powerpoint/2010/main" val="2807449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222880-28FE-4EF3-8030-2CC2ED276A79}" type="slidenum">
              <a:rPr lang="en-US" smtClean="0"/>
              <a:t>1</a:t>
            </a:fld>
            <a:endParaRPr lang="en-US"/>
          </a:p>
        </p:txBody>
      </p:sp>
    </p:spTree>
    <p:extLst>
      <p:ext uri="{BB962C8B-B14F-4D97-AF65-F5344CB8AC3E}">
        <p14:creationId xmlns:p14="http://schemas.microsoft.com/office/powerpoint/2010/main" val="1963195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online courses cater to the needs of employees with different learning styles and preferences they can be accessed anytime anywhere by employees the content can be updated from time to time without much difficulty best of all assessments can be given at the end of the course to assess the extent to which employees understood safety aspects</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10</a:t>
            </a:fld>
            <a:endParaRPr lang="en-US"/>
          </a:p>
        </p:txBody>
      </p:sp>
    </p:spTree>
    <p:extLst>
      <p:ext uri="{BB962C8B-B14F-4D97-AF65-F5344CB8AC3E}">
        <p14:creationId xmlns:p14="http://schemas.microsoft.com/office/powerpoint/2010/main" val="380079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a:t>
            </a:r>
            <a:r>
              <a:rPr lang="en-US" dirty="0" smtClean="0"/>
              <a:t>To consider Learning what are the opportunities that it provides well to begin with we can use interactivities such as click on tabs click on images icons and numbers that propel employees to engage with the course secondly scenarios can be created using real-life situations to explain safe and unsafe practices these make better impact on employees than mere statements employees cannot simply go through the course without comprehending at the end of every module</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11</a:t>
            </a:fld>
            <a:endParaRPr lang="en-US"/>
          </a:p>
        </p:txBody>
      </p:sp>
    </p:spTree>
    <p:extLst>
      <p:ext uri="{BB962C8B-B14F-4D97-AF65-F5344CB8AC3E}">
        <p14:creationId xmlns:p14="http://schemas.microsoft.com/office/powerpoint/2010/main" val="694347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React: Deal with fire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Respond </a:t>
            </a:r>
            <a:r>
              <a:rPr lang="en-US" b="0" baseline="0" dirty="0" smtClean="0"/>
              <a:t>to or raise the alarm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Examine what type of emergency you may be facing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Assess the risk to your life safety and that of </a:t>
            </a:r>
            <a:r>
              <a:rPr lang="en-US" b="0" baseline="0" dirty="0" err="1" smtClean="0"/>
              <a:t>otheers</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Take control od the situation, act responsibly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Always Talk with all parties concerned.</a:t>
            </a:r>
            <a:endParaRPr lang="en-US" b="0" dirty="0"/>
          </a:p>
        </p:txBody>
      </p:sp>
      <p:sp>
        <p:nvSpPr>
          <p:cNvPr id="4" name="Slide Number Placeholder 3"/>
          <p:cNvSpPr>
            <a:spLocks noGrp="1"/>
          </p:cNvSpPr>
          <p:nvPr>
            <p:ph type="sldNum" sz="quarter" idx="5"/>
          </p:nvPr>
        </p:nvSpPr>
        <p:spPr/>
        <p:txBody>
          <a:bodyPr/>
          <a:lstStyle/>
          <a:p>
            <a:fld id="{C5222880-28FE-4EF3-8030-2CC2ED276A79}" type="slidenum">
              <a:rPr lang="en-US" smtClean="0"/>
              <a:t>12</a:t>
            </a:fld>
            <a:endParaRPr lang="en-US"/>
          </a:p>
        </p:txBody>
      </p:sp>
    </p:spTree>
    <p:extLst>
      <p:ext uri="{BB962C8B-B14F-4D97-AF65-F5344CB8AC3E}">
        <p14:creationId xmlns:p14="http://schemas.microsoft.com/office/powerpoint/2010/main" val="3216850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&lt;Audio </a:t>
            </a:r>
            <a:r>
              <a:rPr lang="en-US" dirty="0" smtClean="0"/>
              <a:t>Notes&gt;</a:t>
            </a:r>
            <a:r>
              <a:rPr lang="en-IN" sz="1200" kern="1200" dirty="0" smtClean="0">
                <a:solidFill>
                  <a:schemeClr val="tx1"/>
                </a:solidFill>
                <a:effectLst/>
                <a:latin typeface="+mn-lt"/>
                <a:ea typeface="+mn-ea"/>
                <a:cs typeface="+mn-cs"/>
              </a:rPr>
              <a:t>Assessment</a:t>
            </a:r>
          </a:p>
          <a:p>
            <a:r>
              <a:rPr lang="en-IN" sz="1200" kern="1200" dirty="0" smtClean="0">
                <a:solidFill>
                  <a:schemeClr val="tx1"/>
                </a:solidFill>
                <a:effectLst/>
                <a:latin typeface="+mn-lt"/>
                <a:ea typeface="+mn-ea"/>
                <a:cs typeface="+mn-cs"/>
              </a:rPr>
              <a:t>This is a short assessment to see where you stand.</a:t>
            </a:r>
          </a:p>
          <a:p>
            <a:r>
              <a:rPr lang="en-IN" sz="1200" kern="1200" dirty="0" smtClean="0">
                <a:solidFill>
                  <a:schemeClr val="tx1"/>
                </a:solidFill>
                <a:effectLst/>
                <a:latin typeface="+mn-lt"/>
                <a:ea typeface="+mn-ea"/>
                <a:cs typeface="+mn-cs"/>
              </a:rPr>
              <a:t>Read all the instructions carefully and click “start” button.</a:t>
            </a:r>
          </a:p>
          <a:p>
            <a:r>
              <a:rPr lang="en-IN" sz="1200" kern="1200" dirty="0" smtClean="0">
                <a:solidFill>
                  <a:schemeClr val="tx1"/>
                </a:solidFill>
                <a:effectLst/>
                <a:latin typeface="+mn-lt"/>
                <a:ea typeface="+mn-ea"/>
                <a:cs typeface="+mn-cs"/>
              </a:rPr>
              <a:t>Instructions:</a:t>
            </a:r>
          </a:p>
          <a:p>
            <a:r>
              <a:rPr lang="en-IN" sz="1200" kern="1200" dirty="0" smtClean="0">
                <a:solidFill>
                  <a:schemeClr val="tx1"/>
                </a:solidFill>
                <a:effectLst/>
                <a:latin typeface="+mn-lt"/>
                <a:ea typeface="+mn-ea"/>
                <a:cs typeface="+mn-cs"/>
              </a:rPr>
              <a:t>Do attempt all questions</a:t>
            </a:r>
          </a:p>
          <a:p>
            <a:r>
              <a:rPr lang="en-IN" sz="1200" kern="1200" dirty="0" smtClean="0">
                <a:solidFill>
                  <a:schemeClr val="tx1"/>
                </a:solidFill>
                <a:effectLst/>
                <a:latin typeface="+mn-lt"/>
                <a:ea typeface="+mn-ea"/>
                <a:cs typeface="+mn-cs"/>
              </a:rPr>
              <a:t>Click submit to verify your answer</a:t>
            </a:r>
          </a:p>
          <a:p>
            <a:r>
              <a:rPr lang="en-IN" sz="1200" kern="1200" dirty="0" smtClean="0">
                <a:solidFill>
                  <a:schemeClr val="tx1"/>
                </a:solidFill>
                <a:effectLst/>
                <a:latin typeface="+mn-lt"/>
                <a:ea typeface="+mn-ea"/>
                <a:cs typeface="+mn-cs"/>
              </a:rPr>
              <a:t>√ Indicates the correct answer </a:t>
            </a:r>
          </a:p>
          <a:p>
            <a:r>
              <a:rPr lang="en-IN" sz="1200" kern="1200" dirty="0" smtClean="0">
                <a:solidFill>
                  <a:schemeClr val="tx1"/>
                </a:solidFill>
                <a:effectLst/>
                <a:latin typeface="+mn-lt"/>
                <a:ea typeface="+mn-ea"/>
                <a:cs typeface="+mn-cs"/>
              </a:rPr>
              <a:t>X indicates wrong answer</a:t>
            </a:r>
          </a:p>
          <a:p>
            <a:r>
              <a:rPr lang="en-IN" sz="1200" kern="1200" dirty="0" smtClean="0">
                <a:solidFill>
                  <a:schemeClr val="tx1"/>
                </a:solidFill>
                <a:effectLst/>
                <a:latin typeface="+mn-lt"/>
                <a:ea typeface="+mn-ea"/>
                <a:cs typeface="+mn-cs"/>
              </a:rPr>
              <a:t>Click next to proceed to the next question</a:t>
            </a:r>
          </a:p>
          <a:p>
            <a:r>
              <a:rPr lang="en-IN" sz="1200" kern="1200" dirty="0" smtClean="0">
                <a:solidFill>
                  <a:schemeClr val="tx1"/>
                </a:solidFill>
                <a:effectLst/>
                <a:latin typeface="+mn-lt"/>
                <a:ea typeface="+mn-ea"/>
                <a:cs typeface="+mn-cs"/>
              </a:rPr>
              <a:t>Click result to see your results</a:t>
            </a:r>
          </a:p>
          <a:p>
            <a:r>
              <a:rPr lang="en-IN" sz="1200" kern="1200" dirty="0" smtClean="0">
                <a:solidFill>
                  <a:schemeClr val="tx1"/>
                </a:solidFill>
                <a:effectLst/>
                <a:latin typeface="+mn-lt"/>
                <a:ea typeface="+mn-ea"/>
                <a:cs typeface="+mn-cs"/>
              </a:rPr>
              <a:t>Good Luck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13</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&lt;Audio </a:t>
            </a:r>
            <a:r>
              <a:rPr lang="en-US" dirty="0" smtClean="0"/>
              <a:t>Notes&gt; </a:t>
            </a:r>
            <a:r>
              <a:rPr lang="en-IN" sz="1200" kern="1200" dirty="0" smtClean="0">
                <a:solidFill>
                  <a:schemeClr val="tx1"/>
                </a:solidFill>
                <a:effectLst/>
                <a:latin typeface="+mn-lt"/>
                <a:ea typeface="+mn-ea"/>
                <a:cs typeface="+mn-cs"/>
              </a:rPr>
              <a:t>Read the question carefully and select the correct answer from the given options.</a:t>
            </a:r>
          </a:p>
          <a:p>
            <a:r>
              <a:rPr lang="en-IN" sz="1200" kern="1200" dirty="0" smtClean="0">
                <a:solidFill>
                  <a:schemeClr val="tx1"/>
                </a:solidFill>
                <a:effectLst/>
                <a:latin typeface="+mn-lt"/>
                <a:ea typeface="+mn-ea"/>
                <a:cs typeface="+mn-cs"/>
              </a:rPr>
              <a:t>That`s correct , answer is true</a:t>
            </a:r>
          </a:p>
          <a:p>
            <a:r>
              <a:rPr lang="en-IN" sz="1200" kern="1200" dirty="0" smtClean="0">
                <a:solidFill>
                  <a:schemeClr val="tx1"/>
                </a:solidFill>
                <a:effectLst/>
                <a:latin typeface="+mn-lt"/>
                <a:ea typeface="+mn-ea"/>
                <a:cs typeface="+mn-cs"/>
              </a:rPr>
              <a:t>Select the appropriate option and click on submit.</a:t>
            </a:r>
          </a:p>
          <a:p>
            <a:r>
              <a:rPr lang="en-IN" sz="1200" kern="1200" dirty="0" smtClean="0">
                <a:solidFill>
                  <a:schemeClr val="tx1"/>
                </a:solidFill>
                <a:effectLst/>
                <a:latin typeface="+mn-lt"/>
                <a:ea typeface="+mn-ea"/>
                <a:cs typeface="+mn-cs"/>
              </a:rPr>
              <a:t>Click next to continue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222880-28FE-4EF3-8030-2CC2ED276A79}" type="slidenum">
              <a:rPr lang="en-US" smtClean="0"/>
              <a:t>14</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&lt;Audio </a:t>
            </a:r>
            <a:r>
              <a:rPr lang="en-US" dirty="0" smtClean="0"/>
              <a:t>Notes&gt; </a:t>
            </a:r>
            <a:r>
              <a:rPr lang="en-IN" sz="1200" kern="1200" dirty="0" smtClean="0">
                <a:solidFill>
                  <a:schemeClr val="tx1"/>
                </a:solidFill>
                <a:effectLst/>
                <a:latin typeface="+mn-lt"/>
                <a:ea typeface="+mn-ea"/>
                <a:cs typeface="+mn-cs"/>
              </a:rPr>
              <a:t>Self-Evaluation</a:t>
            </a:r>
          </a:p>
          <a:p>
            <a:r>
              <a:rPr lang="en-IN" sz="1200" kern="1200" dirty="0" smtClean="0">
                <a:solidFill>
                  <a:schemeClr val="tx1"/>
                </a:solidFill>
                <a:effectLst/>
                <a:latin typeface="+mn-lt"/>
                <a:ea typeface="+mn-ea"/>
                <a:cs typeface="+mn-cs"/>
              </a:rPr>
              <a:t>Hi _______!</a:t>
            </a:r>
          </a:p>
          <a:p>
            <a:r>
              <a:rPr lang="en-IN" sz="1200" kern="1200" dirty="0" smtClean="0">
                <a:solidFill>
                  <a:schemeClr val="tx1"/>
                </a:solidFill>
                <a:effectLst/>
                <a:latin typeface="+mn-lt"/>
                <a:ea typeface="+mn-ea"/>
                <a:cs typeface="+mn-cs"/>
              </a:rPr>
              <a:t>Take this questionnaire to check where you stand at the end of the module. It will give you an idea of how your  skills have improved. </a:t>
            </a:r>
          </a:p>
          <a:p>
            <a:r>
              <a:rPr lang="en-IN" sz="1200" kern="1200" dirty="0" smtClean="0">
                <a:solidFill>
                  <a:schemeClr val="tx1"/>
                </a:solidFill>
                <a:effectLst/>
                <a:latin typeface="+mn-lt"/>
                <a:ea typeface="+mn-ea"/>
                <a:cs typeface="+mn-cs"/>
              </a:rPr>
              <a:t>On the right, there is a scenarios. Based on the scenario, select the most appropriate answer. </a:t>
            </a:r>
          </a:p>
          <a:p>
            <a:r>
              <a:rPr lang="en-IN" sz="1200" kern="1200" dirty="0" smtClean="0">
                <a:solidFill>
                  <a:schemeClr val="tx1"/>
                </a:solidFill>
                <a:effectLst/>
                <a:latin typeface="+mn-lt"/>
                <a:ea typeface="+mn-ea"/>
                <a:cs typeface="+mn-cs"/>
              </a:rPr>
              <a:t>Your answer will not be recorded or shared with anyone.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222880-28FE-4EF3-8030-2CC2ED276A79}" type="slidenum">
              <a:rPr lang="en-US" smtClean="0"/>
              <a:t>15</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222880-28FE-4EF3-8030-2CC2ED276A79}" type="slidenum">
              <a:rPr lang="en-US" smtClean="0"/>
              <a:t>16</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Audio Notes: </a:t>
            </a:r>
            <a:r>
              <a:rPr lang="en-IN" dirty="0" smtClean="0"/>
              <a:t>Click on the module to know more</a:t>
            </a:r>
          </a:p>
          <a:p>
            <a:endParaRPr lang="en-US" dirty="0" smtClean="0"/>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222880-28FE-4EF3-8030-2CC2ED276A79}" type="slidenum">
              <a:rPr lang="en-US" smtClean="0"/>
              <a:t>17</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Audio Notes: </a:t>
            </a:r>
            <a:r>
              <a:rPr lang="en-IN" dirty="0" smtClean="0"/>
              <a:t>Click on each module to know more</a:t>
            </a:r>
          </a:p>
          <a:p>
            <a:endParaRPr lang="en-US" dirty="0"/>
          </a:p>
        </p:txBody>
      </p:sp>
      <p:sp>
        <p:nvSpPr>
          <p:cNvPr id="4" name="Slide Number Placeholder 3"/>
          <p:cNvSpPr>
            <a:spLocks noGrp="1"/>
          </p:cNvSpPr>
          <p:nvPr>
            <p:ph type="sldNum" sz="quarter" idx="10"/>
          </p:nvPr>
        </p:nvSpPr>
        <p:spPr/>
        <p:txBody>
          <a:bodyPr/>
          <a:lstStyle/>
          <a:p>
            <a:fld id="{C5222880-28FE-4EF3-8030-2CC2ED276A79}" type="slidenum">
              <a:rPr lang="en-US" smtClean="0"/>
              <a:t>2</a:t>
            </a:fld>
            <a:endParaRPr lang="en-US"/>
          </a:p>
        </p:txBody>
      </p:sp>
    </p:spTree>
    <p:extLst>
      <p:ext uri="{BB962C8B-B14F-4D97-AF65-F5344CB8AC3E}">
        <p14:creationId xmlns:p14="http://schemas.microsoft.com/office/powerpoint/2010/main" val="196319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Audio Notes: </a:t>
            </a:r>
            <a:r>
              <a:rPr lang="en-IN" dirty="0" smtClean="0"/>
              <a:t>Click on the module to know more</a:t>
            </a:r>
          </a:p>
          <a:p>
            <a:endParaRPr lang="en-US" dirty="0" smtClean="0"/>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5222880-28FE-4EF3-8030-2CC2ED276A79}" type="slidenum">
              <a:rPr lang="en-US" smtClean="0"/>
              <a:t>3</a:t>
            </a:fld>
            <a:endParaRPr lang="en-US"/>
          </a:p>
        </p:txBody>
      </p:sp>
    </p:spTree>
    <p:extLst>
      <p:ext uri="{BB962C8B-B14F-4D97-AF65-F5344CB8AC3E}">
        <p14:creationId xmlns:p14="http://schemas.microsoft.com/office/powerpoint/2010/main" val="340222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 Ram works as head health safety and fire in a leading manufacturing company he is responsible for training the company's workforce on health and safety aspects</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4</a:t>
            </a:fld>
            <a:endParaRPr lang="en-US"/>
          </a:p>
        </p:txBody>
      </p:sp>
    </p:spTree>
    <p:extLst>
      <p:ext uri="{BB962C8B-B14F-4D97-AF65-F5344CB8AC3E}">
        <p14:creationId xmlns:p14="http://schemas.microsoft.com/office/powerpoint/2010/main" val="144846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a:t>
            </a:r>
            <a:r>
              <a:rPr lang="en-US" sz="1200" b="0" i="0" kern="1200" dirty="0" smtClean="0">
                <a:solidFill>
                  <a:schemeClr val="tx1"/>
                </a:solidFill>
                <a:effectLst/>
                <a:latin typeface="+mn-lt"/>
                <a:ea typeface="+mn-ea"/>
                <a:cs typeface="+mn-cs"/>
              </a:rPr>
              <a:t>To teach the importance of Fire Safety</a:t>
            </a:r>
          </a:p>
          <a:p>
            <a:pPr marL="285750" indent="-285750">
              <a:buFont typeface="Wingdings" pitchFamily="2" charset="2"/>
              <a:buChar char="Ø"/>
            </a:pPr>
            <a:r>
              <a:rPr lang="en-US" dirty="0" smtClean="0">
                <a:solidFill>
                  <a:schemeClr val="bg1"/>
                </a:solidFill>
              </a:rPr>
              <a:t>What are the common causes of Fire</a:t>
            </a:r>
          </a:p>
          <a:p>
            <a:pPr marL="285750" indent="-285750">
              <a:buFont typeface="Wingdings" pitchFamily="2" charset="2"/>
              <a:buChar char="Ø"/>
            </a:pPr>
            <a:r>
              <a:rPr lang="en-US" dirty="0" smtClean="0">
                <a:solidFill>
                  <a:schemeClr val="bg1"/>
                </a:solidFill>
              </a:rPr>
              <a:t>To understand fire prevention measures from a company and individual perspective</a:t>
            </a:r>
          </a:p>
          <a:p>
            <a:pPr marL="285750" indent="-285750">
              <a:buFont typeface="Wingdings" pitchFamily="2" charset="2"/>
              <a:buChar char="Ø"/>
            </a:pPr>
            <a:r>
              <a:rPr lang="en-US" dirty="0" smtClean="0">
                <a:solidFill>
                  <a:schemeClr val="bg1"/>
                </a:solidFill>
              </a:rPr>
              <a:t>To identify actions on discovering a fire</a:t>
            </a:r>
          </a:p>
          <a:p>
            <a:pPr marL="285750" indent="-285750">
              <a:buFont typeface="Wingdings" pitchFamily="2" charset="2"/>
              <a:buChar char="Ø"/>
            </a:pPr>
            <a:r>
              <a:rPr lang="en-US" dirty="0" smtClean="0">
                <a:solidFill>
                  <a:schemeClr val="bg1"/>
                </a:solidFill>
              </a:rPr>
              <a:t>To </a:t>
            </a:r>
            <a:r>
              <a:rPr lang="en-US" dirty="0" err="1" smtClean="0">
                <a:solidFill>
                  <a:schemeClr val="bg1"/>
                </a:solidFill>
              </a:rPr>
              <a:t>recognise</a:t>
            </a:r>
            <a:r>
              <a:rPr lang="en-US" dirty="0" smtClean="0">
                <a:solidFill>
                  <a:schemeClr val="bg1"/>
                </a:solidFill>
              </a:rPr>
              <a:t> safe egress from the building</a:t>
            </a:r>
          </a:p>
          <a:p>
            <a:pPr marL="285750" indent="-285750">
              <a:buFont typeface="Wingdings" pitchFamily="2" charset="2"/>
              <a:buChar char="Ø"/>
            </a:pPr>
            <a:r>
              <a:rPr lang="en-US" dirty="0" smtClean="0">
                <a:solidFill>
                  <a:schemeClr val="bg1"/>
                </a:solidFill>
              </a:rPr>
              <a:t>To understand what basic firefighting involves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5</a:t>
            </a:fld>
            <a:endParaRPr lang="en-US"/>
          </a:p>
        </p:txBody>
      </p:sp>
    </p:spTree>
    <p:extLst>
      <p:ext uri="{BB962C8B-B14F-4D97-AF65-F5344CB8AC3E}">
        <p14:creationId xmlns:p14="http://schemas.microsoft.com/office/powerpoint/2010/main" val="162072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recently there was a fire accident in the production division that resulted in serious damage to the equipment Jim had ordered an inquiry into the accident and found that the cause of the accident was a small flash fire which erupted in a piece of machinery the safety director did concede that about once in every few days one of the machines would cause a dust explosion which is nothing but a small flash fire the machine operator has a fire extinguisher nearby and would put it off before it engulfs the entire place however in this instance the machine operator was away for lunch no one was in the vicinity causing the fire to spread in addition the area was filled with cartons and flammable material that fueled the fire increasing the damage what do you think might be the reason for this mishap is it lack of knowledge or sheer negligence on introspection Ram realized that it was neither employees were given training</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6</a:t>
            </a:fld>
            <a:endParaRPr lang="en-US"/>
          </a:p>
        </p:txBody>
      </p:sp>
    </p:spTree>
    <p:extLst>
      <p:ext uri="{BB962C8B-B14F-4D97-AF65-F5344CB8AC3E}">
        <p14:creationId xmlns:p14="http://schemas.microsoft.com/office/powerpoint/2010/main" val="415064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Ram decided to train all the 100 employees in the division on safety regulations and best practices and like most organizations chose classroom training he personally conducted a face-to-face classroom training session that lasted one full day a few sitting in the front were eagerly participating in the training session 	</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7</a:t>
            </a:fld>
            <a:endParaRPr lang="en-US"/>
          </a:p>
        </p:txBody>
      </p:sp>
    </p:spTree>
    <p:extLst>
      <p:ext uri="{BB962C8B-B14F-4D97-AF65-F5344CB8AC3E}">
        <p14:creationId xmlns:p14="http://schemas.microsoft.com/office/powerpoint/2010/main" val="366101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a:t>
            </a:r>
            <a:r>
              <a:rPr lang="en-US" baseline="0" dirty="0" smtClean="0"/>
              <a:t> but that was not the case with respect to employees seated at the back of the hall he also noticed employees interest waning towards the end of the day	</a:t>
            </a:r>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8</a:t>
            </a:fld>
            <a:endParaRPr lang="en-US"/>
          </a:p>
        </p:txBody>
      </p:sp>
    </p:spTree>
    <p:extLst>
      <p:ext uri="{BB962C8B-B14F-4D97-AF65-F5344CB8AC3E}">
        <p14:creationId xmlns:p14="http://schemas.microsoft.com/office/powerpoint/2010/main" val="238547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Audio Notes: Ram wondered if this exercise will have a lasting impact on the employees will the employees be able to remember and follow the rules and regulations accurately Jim felt he needed to introduce a more engaging and interactive training format training has to be in a manner where he doesn't teach safe practices but inspire a behavioral change in the employees at the same time it should not be too costly and should be easy to deploy Ram conducted a research and was quite impressed with the benefits of to</a:t>
            </a:r>
            <a:r>
              <a:rPr lang="en-US" baseline="0" dirty="0" smtClean="0"/>
              <a:t> other training formats</a:t>
            </a:r>
            <a:endParaRPr lang="en-US" dirty="0"/>
          </a:p>
          <a:p>
            <a:endParaRPr lang="en-US" dirty="0"/>
          </a:p>
        </p:txBody>
      </p:sp>
      <p:sp>
        <p:nvSpPr>
          <p:cNvPr id="4" name="Slide Number Placeholder 3"/>
          <p:cNvSpPr>
            <a:spLocks noGrp="1"/>
          </p:cNvSpPr>
          <p:nvPr>
            <p:ph type="sldNum" sz="quarter" idx="5"/>
          </p:nvPr>
        </p:nvSpPr>
        <p:spPr/>
        <p:txBody>
          <a:bodyPr/>
          <a:lstStyle/>
          <a:p>
            <a:fld id="{C5222880-28FE-4EF3-8030-2CC2ED276A79}" type="slidenum">
              <a:rPr lang="en-US" smtClean="0"/>
              <a:t>9</a:t>
            </a:fld>
            <a:endParaRPr lang="en-US"/>
          </a:p>
        </p:txBody>
      </p:sp>
    </p:spTree>
    <p:extLst>
      <p:ext uri="{BB962C8B-B14F-4D97-AF65-F5344CB8AC3E}">
        <p14:creationId xmlns:p14="http://schemas.microsoft.com/office/powerpoint/2010/main" val="49539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397840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31591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136073"/>
            <a:ext cx="10515600" cy="5040890"/>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241419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385955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3159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136073"/>
            <a:ext cx="10515600" cy="50408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236987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274318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3159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93813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408038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31591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29754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79234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112541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86C3E71-7E85-4263-A1A3-CCB74EF2A33C}" type="datetimeFigureOut">
              <a:rPr lang="en-US" smtClean="0"/>
              <a:t>7/23/2021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57A5371-DD4A-434D-A90D-AD8CAED402A3}" type="slidenum">
              <a:rPr lang="en-US" smtClean="0"/>
              <a:t>‹#›</a:t>
            </a:fld>
            <a:endParaRPr lang="en-US"/>
          </a:p>
        </p:txBody>
      </p:sp>
    </p:spTree>
    <p:extLst>
      <p:ext uri="{BB962C8B-B14F-4D97-AF65-F5344CB8AC3E}">
        <p14:creationId xmlns:p14="http://schemas.microsoft.com/office/powerpoint/2010/main" val="307906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MSIPCMContentMarking" descr="{&quot;HashCode&quot;:-242339457,&quot;Placement&quot;:&quot;Footer&quot;}">
            <a:extLst>
              <a:ext uri="{FF2B5EF4-FFF2-40B4-BE49-F238E27FC236}">
                <a16:creationId xmlns:a16="http://schemas.microsoft.com/office/drawing/2014/main" xmlns="" id="{DEB2F52B-09F0-4BE9-8F90-9A2E5FF27028}"/>
              </a:ext>
            </a:extLst>
          </p:cNvPr>
          <p:cNvSpPr txBox="1"/>
          <p:nvPr userDrawn="1"/>
        </p:nvSpPr>
        <p:spPr>
          <a:xfrm>
            <a:off x="10318885" y="6390570"/>
            <a:ext cx="1873115" cy="467429"/>
          </a:xfrm>
          <a:prstGeom prst="rect">
            <a:avLst/>
          </a:prstGeom>
          <a:noFill/>
        </p:spPr>
        <p:txBody>
          <a:bodyPr vert="horz" wrap="square" lIns="0" tIns="0" rIns="0" bIns="0" rtlCol="0" anchor="ctr" anchorCtr="1">
            <a:spAutoFit/>
          </a:bodyPr>
          <a:lstStyle/>
          <a:p>
            <a:pPr algn="r">
              <a:spcBef>
                <a:spcPts val="0"/>
              </a:spcBef>
              <a:spcAft>
                <a:spcPts val="0"/>
              </a:spcAft>
            </a:pPr>
            <a:r>
              <a:rPr lang="en-US" sz="2200" dirty="0">
                <a:solidFill>
                  <a:srgbClr val="FF8939"/>
                </a:solidFill>
                <a:latin typeface="Calibri" panose="020F0502020204030204" pitchFamily="34" charset="0"/>
              </a:rPr>
              <a:t>RESTRICTED</a:t>
            </a:r>
          </a:p>
        </p:txBody>
      </p:sp>
      <p:pic>
        <p:nvPicPr>
          <p:cNvPr id="9" name="Picture 8">
            <a:extLst>
              <a:ext uri="{FF2B5EF4-FFF2-40B4-BE49-F238E27FC236}">
                <a16:creationId xmlns:a16="http://schemas.microsoft.com/office/drawing/2014/main" xmlns="" id="{2DC8E29F-F914-4AF0-8EE1-73BB9E81A581}"/>
              </a:ext>
            </a:extLst>
          </p:cNvPr>
          <p:cNvPicPr/>
          <p:nvPr userDrawn="1"/>
        </p:nvPicPr>
        <p:blipFill>
          <a:blip r:embed="rId1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5420" y="81075"/>
            <a:ext cx="685800" cy="682336"/>
          </a:xfrm>
          <a:prstGeom prst="rect">
            <a:avLst/>
          </a:prstGeom>
          <a:noFill/>
          <a:ln>
            <a:noFill/>
          </a:ln>
        </p:spPr>
      </p:pic>
      <p:sp>
        <p:nvSpPr>
          <p:cNvPr id="10" name="Rectangle 9">
            <a:extLst>
              <a:ext uri="{FF2B5EF4-FFF2-40B4-BE49-F238E27FC236}">
                <a16:creationId xmlns:a16="http://schemas.microsoft.com/office/drawing/2014/main" xmlns="" id="{688B9D21-9B68-4613-B2D1-17796FE1ADC5}"/>
              </a:ext>
            </a:extLst>
          </p:cNvPr>
          <p:cNvSpPr/>
          <p:nvPr userDrawn="1"/>
        </p:nvSpPr>
        <p:spPr>
          <a:xfrm>
            <a:off x="12261273" y="0"/>
            <a:ext cx="3061853"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4453C47A-86F9-47D8-A2AB-4110056917A8}"/>
              </a:ext>
            </a:extLst>
          </p:cNvPr>
          <p:cNvSpPr txBox="1"/>
          <p:nvPr userDrawn="1"/>
        </p:nvSpPr>
        <p:spPr>
          <a:xfrm>
            <a:off x="12261274" y="38212"/>
            <a:ext cx="2854902" cy="738664"/>
          </a:xfrm>
          <a:prstGeom prst="rect">
            <a:avLst/>
          </a:prstGeom>
          <a:noFill/>
        </p:spPr>
        <p:txBody>
          <a:bodyPr wrap="square">
            <a:spAutoFit/>
          </a:bodyPr>
          <a:lstStyle/>
          <a:p>
            <a:r>
              <a:rPr lang="en-US" sz="1400" b="1" dirty="0"/>
              <a:t>Visualization and Production Notes</a:t>
            </a:r>
          </a:p>
          <a:p>
            <a:endParaRPr lang="en-US" sz="1400" b="1" dirty="0"/>
          </a:p>
          <a:p>
            <a:r>
              <a:rPr lang="en-US" sz="1400" b="1" dirty="0"/>
              <a:t> </a:t>
            </a:r>
          </a:p>
        </p:txBody>
      </p:sp>
    </p:spTree>
    <p:extLst>
      <p:ext uri="{BB962C8B-B14F-4D97-AF65-F5344CB8AC3E}">
        <p14:creationId xmlns:p14="http://schemas.microsoft.com/office/powerpoint/2010/main" val="368401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9E02AF2-F2DB-457D-B81D-F2ACEAAEE7A2}"/>
              </a:ext>
            </a:extLst>
          </p:cNvPr>
          <p:cNvSpPr txBox="1"/>
          <p:nvPr/>
        </p:nvSpPr>
        <p:spPr>
          <a:xfrm>
            <a:off x="1795072" y="419007"/>
            <a:ext cx="7667468" cy="461665"/>
          </a:xfrm>
          <a:prstGeom prst="rect">
            <a:avLst/>
          </a:prstGeom>
          <a:noFill/>
        </p:spPr>
        <p:txBody>
          <a:bodyPr wrap="square">
            <a:spAutoFit/>
          </a:bodyPr>
          <a:lstStyle/>
          <a:p>
            <a:pPr algn="ctr"/>
            <a:r>
              <a:rPr lang="en-US" sz="2400" b="1" dirty="0"/>
              <a:t>Fire Safety</a:t>
            </a:r>
            <a:endParaRPr lang="en-US" sz="2400" b="1" dirty="0"/>
          </a:p>
        </p:txBody>
      </p:sp>
      <p:sp>
        <p:nvSpPr>
          <p:cNvPr id="2" name="AutoShape 2"/>
          <p:cNvSpPr>
            <a:spLocks noChangeArrowheads="1"/>
          </p:cNvSpPr>
          <p:nvPr/>
        </p:nvSpPr>
        <p:spPr bwMode="auto">
          <a:xfrm>
            <a:off x="2220686" y="4185443"/>
            <a:ext cx="8229600" cy="830263"/>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sng" strike="noStrike" cap="none" normalizeH="0" baseline="0" smtClean="0">
                <a:ln>
                  <a:noFill/>
                </a:ln>
                <a:solidFill>
                  <a:schemeClr val="tx1"/>
                </a:solidFill>
                <a:effectLst/>
                <a:latin typeface="Times New Roman" pitchFamily="18" charset="0"/>
                <a:cs typeface="Arial" pitchFamily="34" charset="0"/>
              </a:rPr>
              <a:t>Objective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After studying this topic, you will be able to:</a:t>
            </a:r>
          </a:p>
          <a:p>
            <a:pPr marL="457200" marR="0" lvl="1"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IN" sz="1100" b="0" i="0" u="none" strike="noStrike" cap="none" normalizeH="0" baseline="0" smtClean="0">
                <a:ln>
                  <a:noFill/>
                </a:ln>
                <a:solidFill>
                  <a:schemeClr val="tx1"/>
                </a:solidFill>
                <a:effectLst/>
                <a:latin typeface="Times New Roman" pitchFamily="18" charset="0"/>
                <a:cs typeface="Arial" pitchFamily="34" charset="0"/>
              </a:rPr>
              <a:t>To familiarise the target group for working in teams.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3"/>
          <p:cNvSpPr>
            <a:spLocks noChangeArrowheads="1"/>
          </p:cNvSpPr>
          <p:nvPr/>
        </p:nvSpPr>
        <p:spPr bwMode="auto">
          <a:xfrm>
            <a:off x="2220686" y="5126831"/>
            <a:ext cx="8229600" cy="650875"/>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sng" strike="noStrike" cap="none" normalizeH="0" baseline="0" dirty="0" smtClean="0">
                <a:ln>
                  <a:noFill/>
                </a:ln>
                <a:solidFill>
                  <a:schemeClr val="tx1"/>
                </a:solidFill>
                <a:effectLst/>
                <a:latin typeface="Times New Roman" pitchFamily="18" charset="0"/>
                <a:cs typeface="Arial" pitchFamily="34" charset="0"/>
              </a:rPr>
              <a:t>Target Group</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smtClean="0">
                <a:ln>
                  <a:noFill/>
                </a:ln>
                <a:solidFill>
                  <a:schemeClr val="tx1"/>
                </a:solidFill>
                <a:effectLst/>
                <a:latin typeface="Times New Roman" pitchFamily="18" charset="0"/>
                <a:cs typeface="Arial" pitchFamily="34" charset="0"/>
              </a:rPr>
              <a:t>This course will be designed for all employees working in teams.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237" y="1025815"/>
            <a:ext cx="3034393" cy="303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&lt;0&gt;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the text in the frame on after other </a:t>
            </a:r>
            <a:endParaRPr lang="en-US" sz="1400" b="1" dirty="0"/>
          </a:p>
          <a:p>
            <a:pPr marL="0" indent="0">
              <a:buNone/>
            </a:pPr>
            <a:r>
              <a:rPr lang="en-US" sz="1400" b="1" dirty="0"/>
              <a:t>2. </a:t>
            </a:r>
            <a:r>
              <a:rPr lang="en-US" sz="1400" b="1" dirty="0" smtClean="0"/>
              <a:t>Blur the frame back</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Show the fire extinguisher  spraying </a:t>
            </a:r>
            <a:endParaRPr lang="en-US" sz="1400" dirty="0"/>
          </a:p>
          <a:p>
            <a:pPr marL="0" indent="0">
              <a:buNone/>
            </a:pPr>
            <a:r>
              <a:rPr lang="en-US" sz="1400" dirty="0"/>
              <a:t>2. </a:t>
            </a:r>
          </a:p>
        </p:txBody>
      </p:sp>
    </p:spTree>
    <p:extLst>
      <p:ext uri="{BB962C8B-B14F-4D97-AF65-F5344CB8AC3E}">
        <p14:creationId xmlns:p14="http://schemas.microsoft.com/office/powerpoint/2010/main" val="382210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&lt;Animation&gt;</a:t>
            </a:r>
          </a:p>
          <a:p>
            <a:pPr marL="0" indent="0">
              <a:buNone/>
            </a:pPr>
            <a:r>
              <a:rPr lang="en-US" sz="1400" b="1" dirty="0" smtClean="0"/>
              <a:t>Frame </a:t>
            </a:r>
            <a:r>
              <a:rPr lang="en-US" sz="1400" b="1" dirty="0"/>
              <a:t>no.: </a:t>
            </a:r>
            <a:r>
              <a:rPr lang="en-US" sz="1400" b="1" dirty="0" smtClean="0"/>
              <a:t>&lt;1-8&gt;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 Show the employees in front od the systems nodding their heads</a:t>
            </a:r>
            <a:endParaRPr lang="en-US" sz="1400" b="1" dirty="0"/>
          </a:p>
          <a:p>
            <a:pPr marL="0" indent="0">
              <a:buNone/>
            </a:pPr>
            <a:r>
              <a:rPr lang="en-US" sz="1400" b="1" dirty="0"/>
              <a:t>2. </a:t>
            </a:r>
            <a:r>
              <a:rPr lang="en-US" sz="1400" b="1" dirty="0" smtClean="0"/>
              <a:t> Show the movement of the chairs</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Synchronize the  audio accordingly</a:t>
            </a:r>
          </a:p>
          <a:p>
            <a:pPr marL="0" indent="0">
              <a:buNone/>
            </a:pPr>
            <a:r>
              <a:rPr lang="en-US" sz="1400" dirty="0" smtClean="0"/>
              <a:t>2</a:t>
            </a:r>
            <a:r>
              <a:rPr lang="en-US" sz="1400" dirty="0"/>
              <a:t>. </a:t>
            </a:r>
            <a:r>
              <a:rPr lang="en-US" sz="1400" dirty="0" smtClean="0"/>
              <a:t>Repeat the animation</a:t>
            </a:r>
            <a:endParaRPr lang="en-US"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36072"/>
            <a:ext cx="12297083" cy="57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22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&lt;Animation&gt;</a:t>
            </a:r>
          </a:p>
          <a:p>
            <a:pPr marL="0" indent="0">
              <a:buNone/>
            </a:pPr>
            <a:r>
              <a:rPr lang="en-US" sz="1400" b="1" dirty="0" smtClean="0"/>
              <a:t>Frame </a:t>
            </a:r>
            <a:r>
              <a:rPr lang="en-US" sz="1400" b="1" dirty="0"/>
              <a:t>no.: </a:t>
            </a:r>
            <a:r>
              <a:rPr lang="en-US" sz="1400" b="1" dirty="0" smtClean="0"/>
              <a:t>&lt;1-9&gt;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the image with keyboard blinking</a:t>
            </a:r>
            <a:endParaRPr lang="en-US" sz="1400" b="1" dirty="0"/>
          </a:p>
          <a:p>
            <a:pPr marL="0" indent="0">
              <a:buNone/>
            </a:pPr>
            <a:r>
              <a:rPr lang="en-US" sz="1400" b="1" dirty="0"/>
              <a:t>2. </a:t>
            </a:r>
            <a:r>
              <a:rPr lang="en-US" sz="1400" b="1" dirty="0" smtClean="0"/>
              <a:t> Click on image icons and numbers, should scroll on the screen</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Synchronize the  audio accordingly</a:t>
            </a:r>
          </a:p>
          <a:p>
            <a:pPr marL="0" indent="0">
              <a:buNone/>
            </a:pPr>
            <a:r>
              <a:rPr lang="en-US" sz="1400" dirty="0" smtClean="0"/>
              <a:t>2</a:t>
            </a:r>
            <a:r>
              <a:rPr lang="en-US" sz="1400" dirty="0"/>
              <a:t>. </a:t>
            </a:r>
            <a:r>
              <a:rPr lang="en-US" sz="1400" dirty="0"/>
              <a:t>Repeat the </a:t>
            </a:r>
            <a:r>
              <a:rPr lang="en-US" sz="1400" dirty="0" smtClean="0"/>
              <a:t>animation</a:t>
            </a:r>
          </a:p>
          <a:p>
            <a:pPr marL="0" indent="0">
              <a:buNone/>
            </a:pPr>
            <a:r>
              <a:rPr lang="en-US" sz="1400" dirty="0" smtClean="0"/>
              <a:t>3. </a:t>
            </a:r>
            <a:r>
              <a:rPr lang="en-US" sz="1400" dirty="0"/>
              <a:t>Lip movement for the character ram.</a:t>
            </a:r>
          </a:p>
          <a:p>
            <a:pPr marL="0" indent="0">
              <a:buNone/>
            </a:pPr>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6073"/>
            <a:ext cx="12192000" cy="587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60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&lt;Animation&gt;</a:t>
            </a:r>
          </a:p>
          <a:p>
            <a:pPr marL="0" indent="0">
              <a:buNone/>
            </a:pPr>
            <a:r>
              <a:rPr lang="en-US" sz="1400" b="1" dirty="0" smtClean="0"/>
              <a:t>Frame </a:t>
            </a:r>
            <a:r>
              <a:rPr lang="en-US" sz="1400" b="1" dirty="0"/>
              <a:t>no.: </a:t>
            </a:r>
            <a:r>
              <a:rPr lang="en-US" sz="1400" b="1" dirty="0" smtClean="0"/>
              <a:t>&lt;2&gt;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the image with icons blinking</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Synchronize the  audio accordingly</a:t>
            </a:r>
          </a:p>
          <a:p>
            <a:pPr marL="0" indent="0">
              <a:buNone/>
            </a:pPr>
            <a:r>
              <a:rPr lang="en-US" sz="1400" dirty="0" smtClean="0"/>
              <a:t>2</a:t>
            </a:r>
            <a:r>
              <a:rPr lang="en-US" sz="1400"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6074"/>
            <a:ext cx="12192000" cy="5721926"/>
          </a:xfrm>
          <a:prstGeom prst="rect">
            <a:avLst/>
          </a:prstGeom>
        </p:spPr>
      </p:pic>
    </p:spTree>
    <p:extLst>
      <p:ext uri="{BB962C8B-B14F-4D97-AF65-F5344CB8AC3E}">
        <p14:creationId xmlns:p14="http://schemas.microsoft.com/office/powerpoint/2010/main" val="138643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&lt;Animation/Interactive/Video&gt;</a:t>
            </a:r>
          </a:p>
          <a:p>
            <a:pPr marL="0" indent="0">
              <a:buNone/>
            </a:pPr>
            <a:r>
              <a:rPr lang="en-US" sz="1400" b="1" dirty="0"/>
              <a:t>Frame no.: &lt;&gt;</a:t>
            </a:r>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a:t>. </a:t>
            </a:r>
            <a:r>
              <a:rPr lang="en-IN" sz="1400" dirty="0"/>
              <a:t>Show text  (line-by-line) in sync with the audio. </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 </a:t>
            </a:r>
            <a:r>
              <a:rPr lang="en-US" sz="1400" dirty="0" smtClean="0"/>
              <a:t>Provide Click button to start  to go for the next screen.</a:t>
            </a:r>
            <a:endParaRPr lang="en-US" sz="1400" dirty="0"/>
          </a:p>
          <a:p>
            <a:pPr marL="0" indent="0">
              <a:buNone/>
            </a:pPr>
            <a:r>
              <a:rPr lang="en-US" sz="1400" dirty="0"/>
              <a:t>2. </a:t>
            </a:r>
            <a:r>
              <a:rPr lang="en-US" sz="1400" dirty="0" smtClean="0"/>
              <a:t>Open the assessment screen after clicking start button if  not stay on the same screen.</a:t>
            </a:r>
            <a:endParaRPr lang="en-US" sz="1400" dirty="0"/>
          </a:p>
        </p:txBody>
      </p:sp>
      <p:sp>
        <p:nvSpPr>
          <p:cNvPr id="2"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This is a short assessment to see where you stand.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Read all the instructions carefully and click “start” button.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Instructions: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Do attempt all questions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Click submit to verify your answer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rgbClr val="00B050"/>
                </a:solidFill>
                <a:effectLst/>
                <a:latin typeface="Calibri" pitchFamily="34" charset="0"/>
                <a:cs typeface="Arial" pitchFamily="34" charset="0"/>
              </a:rPr>
              <a:t>√</a:t>
            </a:r>
            <a:r>
              <a:rPr kumimoji="0" lang="en-IN" sz="1400" b="0" i="0" u="none" strike="noStrike" cap="none" normalizeH="0" baseline="0" dirty="0" smtClean="0">
                <a:ln>
                  <a:noFill/>
                </a:ln>
                <a:solidFill>
                  <a:schemeClr val="tx1"/>
                </a:solidFill>
                <a:effectLst/>
                <a:latin typeface="Calibri" pitchFamily="34" charset="0"/>
                <a:cs typeface="Arial" pitchFamily="34" charset="0"/>
              </a:rPr>
              <a:t> Indicates the correct answer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rgbClr val="FF0000"/>
                </a:solidFill>
                <a:effectLst/>
                <a:latin typeface="Calibri" pitchFamily="34" charset="0"/>
                <a:cs typeface="Arial" pitchFamily="34" charset="0"/>
              </a:rPr>
              <a:t>X</a:t>
            </a:r>
            <a:r>
              <a:rPr kumimoji="0" lang="en-IN" sz="1400" b="0" i="0" u="none" strike="noStrike" cap="none" normalizeH="0" baseline="0" dirty="0" smtClean="0">
                <a:ln>
                  <a:noFill/>
                </a:ln>
                <a:solidFill>
                  <a:schemeClr val="tx1"/>
                </a:solidFill>
                <a:effectLst/>
                <a:latin typeface="Calibri" pitchFamily="34" charset="0"/>
                <a:cs typeface="Arial" pitchFamily="34" charset="0"/>
              </a:rPr>
              <a:t> indicates wrong answer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Click next to proceed to the next question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Click result to see your results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smtClean="0">
                <a:ln>
                  <a:noFill/>
                </a:ln>
                <a:solidFill>
                  <a:schemeClr val="tx1"/>
                </a:solidFill>
                <a:effectLst/>
                <a:latin typeface="Calibri" pitchFamily="34" charset="0"/>
                <a:cs typeface="Arial" pitchFamily="34" charset="0"/>
              </a:rPr>
              <a:t>			</a:t>
            </a:r>
            <a:r>
              <a:rPr kumimoji="0" lang="en-IN" sz="1100" b="0" i="0" u="none" strike="noStrike" cap="none" normalizeH="0" baseline="0" dirty="0" smtClean="0">
                <a:ln>
                  <a:noFill/>
                </a:ln>
                <a:solidFill>
                  <a:schemeClr val="tx1"/>
                </a:solidFill>
                <a:effectLst/>
                <a:latin typeface="Calibri" pitchFamily="34" charset="0"/>
                <a:cs typeface="Arial" pitchFamily="34" charset="0"/>
              </a:rPr>
              <a:t>				Good Luck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843" y="5308531"/>
            <a:ext cx="1905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06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&lt;Animation/Interactive/Video&gt;</a:t>
            </a:r>
          </a:p>
          <a:p>
            <a:pPr marL="0" indent="0">
              <a:buNone/>
            </a:pPr>
            <a:r>
              <a:rPr lang="en-US" sz="1400" b="1" dirty="0"/>
              <a:t>Frame no.: &lt;&gt;</a:t>
            </a:r>
          </a:p>
          <a:p>
            <a:pPr marL="0" indent="0">
              <a:buNone/>
            </a:pPr>
            <a:endParaRPr lang="en-US" sz="1400" dirty="0"/>
          </a:p>
          <a:p>
            <a:pPr marL="0" indent="0">
              <a:buNone/>
            </a:pPr>
            <a:r>
              <a:rPr lang="en-US" sz="1400" b="1" dirty="0"/>
              <a:t>Visulisation notes: </a:t>
            </a:r>
          </a:p>
          <a:p>
            <a:pPr marL="0" indent="0">
              <a:buNone/>
            </a:pPr>
            <a:r>
              <a:rPr lang="en-US" sz="1400" b="1" dirty="0"/>
              <a:t>1. </a:t>
            </a:r>
            <a:r>
              <a:rPr lang="en-IN" sz="1400" dirty="0"/>
              <a:t>Show text  (line-by-line) in sync with the audio. </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Provide Click button to </a:t>
            </a:r>
            <a:r>
              <a:rPr lang="en-US" sz="1400" dirty="0" smtClean="0"/>
              <a:t>submit to </a:t>
            </a:r>
            <a:r>
              <a:rPr lang="en-US" sz="1400" dirty="0"/>
              <a:t>go for the next screen.</a:t>
            </a:r>
          </a:p>
          <a:p>
            <a:pPr marL="0" indent="0">
              <a:buNone/>
            </a:pPr>
            <a:r>
              <a:rPr lang="en-US" sz="1400" dirty="0" smtClean="0"/>
              <a:t>2</a:t>
            </a:r>
            <a:r>
              <a:rPr lang="en-US" sz="1400" dirty="0"/>
              <a:t>. </a:t>
            </a:r>
            <a:r>
              <a:rPr lang="en-US" sz="1400" dirty="0" smtClean="0"/>
              <a:t>If option wrong stay in the same screen.</a:t>
            </a:r>
            <a:endParaRPr lang="en-US" sz="1400" dirty="0"/>
          </a:p>
        </p:txBody>
      </p:sp>
      <p:sp>
        <p:nvSpPr>
          <p:cNvPr id="2"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r>
              <a:rPr lang="en-IN" dirty="0"/>
              <a:t>Assessment</a:t>
            </a:r>
          </a:p>
          <a:p>
            <a:r>
              <a:rPr lang="en-IN" dirty="0"/>
              <a:t>Read the question carefully and select the correct answer from the given options.</a:t>
            </a:r>
          </a:p>
          <a:p>
            <a:pPr marL="342900" lvl="0" indent="-342900">
              <a:buFont typeface="+mj-lt"/>
              <a:buAutoNum type="arabicPeriod"/>
            </a:pPr>
            <a:r>
              <a:rPr lang="en-US" dirty="0"/>
              <a:t>Leave the fire area immediately.</a:t>
            </a:r>
          </a:p>
          <a:p>
            <a:pPr marL="342900" lvl="0" indent="-342900">
              <a:buFont typeface="+mj-lt"/>
              <a:buAutoNum type="arabicPeriod"/>
            </a:pPr>
            <a:r>
              <a:rPr lang="en-US" dirty="0"/>
              <a:t>Activate the fire alarm and/or alert other staff.</a:t>
            </a:r>
          </a:p>
          <a:p>
            <a:pPr marL="342900" lvl="0" indent="-342900">
              <a:buFont typeface="+mj-lt"/>
              <a:buAutoNum type="arabicPeriod"/>
            </a:pPr>
            <a:r>
              <a:rPr lang="en-US" dirty="0"/>
              <a:t>If safe to do so, assist anyone in immediate danger.</a:t>
            </a:r>
          </a:p>
          <a:p>
            <a:pPr marL="342900" lvl="0" indent="-342900">
              <a:buFont typeface="+mj-lt"/>
              <a:buAutoNum type="arabicPeriod"/>
            </a:pPr>
            <a:r>
              <a:rPr lang="en-US" dirty="0"/>
              <a:t>Close all doors behind you to confine the fire.</a:t>
            </a:r>
          </a:p>
          <a:p>
            <a:pPr marL="342900" lvl="0" indent="-342900">
              <a:buFont typeface="+mj-lt"/>
              <a:buAutoNum type="arabicPeriod"/>
            </a:pPr>
            <a:r>
              <a:rPr lang="en-US" dirty="0"/>
              <a:t>Use exit stairwells to leave the building</a:t>
            </a:r>
            <a:r>
              <a:rPr lang="en-IN" dirty="0"/>
              <a:t>	</a:t>
            </a:r>
          </a:p>
          <a:p>
            <a:r>
              <a:rPr lang="en-IN" dirty="0"/>
              <a:t> </a:t>
            </a:r>
          </a:p>
          <a:p>
            <a:r>
              <a:rPr lang="en-IN" dirty="0" smtClean="0"/>
              <a:t>	True	 	</a:t>
            </a:r>
          </a:p>
          <a:p>
            <a:r>
              <a:rPr lang="en-IN" dirty="0"/>
              <a:t>	</a:t>
            </a:r>
            <a:r>
              <a:rPr lang="en-IN" dirty="0" smtClean="0"/>
              <a:t>False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4606699"/>
            <a:ext cx="15906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1" y="3810027"/>
            <a:ext cx="171450" cy="152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1" y="4129354"/>
            <a:ext cx="171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2395" y="3143743"/>
            <a:ext cx="3133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024255" y="3696761"/>
            <a:ext cx="300082" cy="369332"/>
          </a:xfrm>
          <a:prstGeom prst="rect">
            <a:avLst/>
          </a:prstGeom>
        </p:spPr>
        <p:txBody>
          <a:bodyPr wrap="none">
            <a:spAutoFit/>
          </a:bodyPr>
          <a:lstStyle/>
          <a:p>
            <a:r>
              <a:rPr lang="en-IN" dirty="0">
                <a:solidFill>
                  <a:srgbClr val="00B050"/>
                </a:solidFill>
                <a:latin typeface="Calibri" pitchFamily="34" charset="0"/>
                <a:cs typeface="Arial" pitchFamily="34" charset="0"/>
              </a:rPr>
              <a:t>√</a:t>
            </a:r>
            <a:endParaRPr lang="en-IN" dirty="0"/>
          </a:p>
        </p:txBody>
      </p:sp>
    </p:spTree>
    <p:extLst>
      <p:ext uri="{BB962C8B-B14F-4D97-AF65-F5344CB8AC3E}">
        <p14:creationId xmlns:p14="http://schemas.microsoft.com/office/powerpoint/2010/main" val="376886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&lt;Animation/Interactive/Video&gt;</a:t>
            </a:r>
          </a:p>
          <a:p>
            <a:pPr marL="0" indent="0">
              <a:buNone/>
            </a:pPr>
            <a:r>
              <a:rPr lang="en-US" sz="1400" b="1" dirty="0"/>
              <a:t>Frame no.: &lt;&gt;</a:t>
            </a:r>
          </a:p>
          <a:p>
            <a:pPr marL="0" indent="0">
              <a:buNone/>
            </a:pPr>
            <a:endParaRPr lang="en-US" sz="1400" dirty="0"/>
          </a:p>
          <a:p>
            <a:pPr marL="0" indent="0">
              <a:buNone/>
            </a:pPr>
            <a:r>
              <a:rPr lang="en-US" sz="1400" b="1" dirty="0"/>
              <a:t>Visulisation notes: </a:t>
            </a:r>
          </a:p>
          <a:p>
            <a:pPr marL="0" indent="0">
              <a:buNone/>
            </a:pPr>
            <a:r>
              <a:rPr lang="en-US" sz="1400" b="1" dirty="0"/>
              <a:t>1. </a:t>
            </a:r>
            <a:r>
              <a:rPr lang="en-IN" sz="1400" dirty="0"/>
              <a:t>Show text  (line-by-line) in sync with the audio. </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Provide Click button to </a:t>
            </a:r>
            <a:r>
              <a:rPr lang="en-US" sz="1400" dirty="0" smtClean="0"/>
              <a:t>submit to </a:t>
            </a:r>
            <a:r>
              <a:rPr lang="en-US" sz="1400" dirty="0"/>
              <a:t>go for the next screen.</a:t>
            </a:r>
          </a:p>
          <a:p>
            <a:pPr marL="0" indent="0">
              <a:buNone/>
            </a:pPr>
            <a:r>
              <a:rPr lang="en-US" sz="1400" dirty="0" smtClean="0"/>
              <a:t>2</a:t>
            </a:r>
            <a:r>
              <a:rPr lang="en-US" sz="1400" dirty="0"/>
              <a:t>. </a:t>
            </a:r>
            <a:r>
              <a:rPr lang="en-US" sz="1400" dirty="0" smtClean="0"/>
              <a:t>If option wrong stay in the same screen.</a:t>
            </a:r>
            <a:endParaRPr lang="en-US" sz="1400" dirty="0"/>
          </a:p>
        </p:txBody>
      </p:sp>
      <p:sp>
        <p:nvSpPr>
          <p:cNvPr id="14"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Scenario</a:t>
            </a:r>
          </a:p>
          <a:p>
            <a:pPr marL="0" marR="0" lvl="0" indent="0" algn="l" defTabSz="914400" rtl="0" eaLnBrk="1" fontAlgn="base" latinLnBrk="0" hangingPunct="1">
              <a:lnSpc>
                <a:spcPct val="100000"/>
              </a:lnSpc>
              <a:spcBef>
                <a:spcPct val="0"/>
              </a:spcBef>
              <a:spcAft>
                <a:spcPct val="0"/>
              </a:spcAft>
              <a:buClrTx/>
              <a:buSzTx/>
              <a:buFontTx/>
              <a:buNone/>
              <a:tabLst/>
            </a:pPr>
            <a:r>
              <a:rPr lang="en-IN" dirty="0" smtClean="0">
                <a:latin typeface="Calibri" pitchFamily="34" charset="0"/>
                <a:cs typeface="Arial" pitchFamily="34" charset="0"/>
              </a:rPr>
              <a:t>What could Mark have done differently to prevent the accident?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Select the correct and click submit.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46"/>
          <a:stretch/>
        </p:blipFill>
        <p:spPr bwMode="auto">
          <a:xfrm>
            <a:off x="348342" y="2438398"/>
            <a:ext cx="4078514" cy="34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400" y="4606699"/>
            <a:ext cx="15906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74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Manual Handling</a:t>
            </a:r>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err="1">
                <a:solidFill>
                  <a:schemeClr val="accent1">
                    <a:lumMod val="75000"/>
                  </a:schemeClr>
                </a:solidFill>
              </a:rPr>
              <a:t>ManualHandling</a:t>
            </a:r>
            <a:r>
              <a:rPr lang="en-US" b="1" dirty="0">
                <a:solidFill>
                  <a:schemeClr val="accent1">
                    <a:lumMod val="75000"/>
                  </a:schemeClr>
                </a:solidFill>
              </a:rPr>
              <a:t> Training</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&lt;0&gt;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a:t>Show the </a:t>
            </a:r>
            <a:r>
              <a:rPr lang="en-US" sz="1400" b="1" dirty="0" smtClean="0"/>
              <a:t>button </a:t>
            </a:r>
            <a:endParaRPr lang="en-US" sz="1400" b="1" dirty="0"/>
          </a:p>
          <a:p>
            <a:pPr marL="0" indent="0">
              <a:buNone/>
            </a:pPr>
            <a:r>
              <a:rPr lang="en-US" sz="1400" b="1" dirty="0" smtClean="0"/>
              <a:t>2</a:t>
            </a:r>
            <a:r>
              <a:rPr lang="en-US" sz="1400" b="1" dirty="0"/>
              <a:t>.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Provide Click button </a:t>
            </a:r>
            <a:r>
              <a:rPr lang="en-US" sz="1400" dirty="0" smtClean="0"/>
              <a:t>on module </a:t>
            </a:r>
            <a:endParaRPr lang="en-US" sz="1400" dirty="0"/>
          </a:p>
          <a:p>
            <a:pPr marL="0" indent="0">
              <a:buNone/>
            </a:pPr>
            <a:r>
              <a:rPr lang="en-US" sz="1400" dirty="0" smtClean="0"/>
              <a:t>2</a:t>
            </a:r>
            <a:r>
              <a:rPr lang="en-US" sz="1400" dirty="0"/>
              <a:t>. </a:t>
            </a:r>
          </a:p>
        </p:txBody>
      </p:sp>
      <p:sp>
        <p:nvSpPr>
          <p:cNvPr id="14"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ounded Rectangle 1"/>
          <p:cNvSpPr/>
          <p:nvPr/>
        </p:nvSpPr>
        <p:spPr>
          <a:xfrm>
            <a:off x="4045527" y="3143743"/>
            <a:ext cx="4003964" cy="7770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Module on Manual Handling</a:t>
            </a:r>
            <a:endParaRPr lang="en-IN" dirty="0"/>
          </a:p>
        </p:txBody>
      </p:sp>
    </p:spTree>
    <p:extLst>
      <p:ext uri="{BB962C8B-B14F-4D97-AF65-F5344CB8AC3E}">
        <p14:creationId xmlns:p14="http://schemas.microsoft.com/office/powerpoint/2010/main" val="243344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Manual Handling</a:t>
            </a:r>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err="1">
                <a:solidFill>
                  <a:schemeClr val="accent1">
                    <a:lumMod val="75000"/>
                  </a:schemeClr>
                </a:solidFill>
              </a:rPr>
              <a:t>ManualHandling</a:t>
            </a:r>
            <a:r>
              <a:rPr lang="en-US" b="1" dirty="0">
                <a:solidFill>
                  <a:schemeClr val="accent1">
                    <a:lumMod val="75000"/>
                  </a:schemeClr>
                </a:solidFill>
              </a:rPr>
              <a:t> Training</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smtClean="0"/>
              <a:t>&lt;Interactive&gt;</a:t>
            </a:r>
            <a:endParaRPr lang="en-US" sz="1400" dirty="0"/>
          </a:p>
          <a:p>
            <a:pPr marL="0" indent="0">
              <a:buNone/>
            </a:pPr>
            <a:r>
              <a:rPr lang="en-US" sz="1400" b="1" dirty="0"/>
              <a:t>Frame no.: &lt;&gt;</a:t>
            </a:r>
          </a:p>
          <a:p>
            <a:pPr marL="0" indent="0">
              <a:buNone/>
            </a:pPr>
            <a:endParaRPr lang="en-US" sz="1400" dirty="0"/>
          </a:p>
          <a:p>
            <a:pPr marL="0" indent="0">
              <a:buNone/>
            </a:pPr>
            <a:r>
              <a:rPr lang="en-US" sz="1400" b="1" dirty="0"/>
              <a:t>Visulisation notes: </a:t>
            </a:r>
          </a:p>
          <a:p>
            <a:pPr marL="0" indent="0">
              <a:buNone/>
            </a:pPr>
            <a:r>
              <a:rPr lang="en-US" sz="1400" b="1" dirty="0"/>
              <a:t>1. </a:t>
            </a:r>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endParaRPr lang="en-US" sz="1400" dirty="0" smtClean="0"/>
          </a:p>
          <a:p>
            <a:pPr marL="0" indent="0">
              <a:buNone/>
            </a:pPr>
            <a:r>
              <a:rPr lang="en-US" sz="1400" dirty="0" smtClean="0"/>
              <a:t>2</a:t>
            </a:r>
            <a:r>
              <a:rPr lang="en-US" sz="1400" dirty="0"/>
              <a:t>. </a:t>
            </a:r>
          </a:p>
        </p:txBody>
      </p:sp>
      <p:sp>
        <p:nvSpPr>
          <p:cNvPr id="14"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0800"/>
            <a:ext cx="12192000" cy="534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99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B9E02AF2-F2DB-457D-B81D-F2ACEAAEE7A2}"/>
              </a:ext>
            </a:extLst>
          </p:cNvPr>
          <p:cNvSpPr txBox="1"/>
          <p:nvPr/>
        </p:nvSpPr>
        <p:spPr>
          <a:xfrm>
            <a:off x="1795072" y="419007"/>
            <a:ext cx="7667468" cy="461665"/>
          </a:xfrm>
          <a:prstGeom prst="rect">
            <a:avLst/>
          </a:prstGeom>
          <a:noFill/>
        </p:spPr>
        <p:txBody>
          <a:bodyPr wrap="square">
            <a:spAutoFit/>
          </a:bodyPr>
          <a:lstStyle/>
          <a:p>
            <a:pPr algn="ctr"/>
            <a:r>
              <a:rPr lang="en-US" sz="2400" b="1" dirty="0"/>
              <a:t>Fire Safety</a:t>
            </a:r>
            <a:endParaRPr lang="en-US" sz="2400" b="1" dirty="0"/>
          </a:p>
        </p:txBody>
      </p:sp>
      <p:sp>
        <p:nvSpPr>
          <p:cNvPr id="9"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&lt;0&gt;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the three button </a:t>
            </a:r>
            <a:endParaRPr lang="en-US" sz="1400" b="1" dirty="0"/>
          </a:p>
          <a:p>
            <a:pPr marL="0" indent="0">
              <a:buNone/>
            </a:pPr>
            <a:r>
              <a:rPr lang="en-US" sz="1400" b="1" dirty="0"/>
              <a:t>2. </a:t>
            </a:r>
            <a:endParaRPr lang="en-US" sz="1400" b="1" dirty="0" smtClean="0"/>
          </a:p>
          <a:p>
            <a:pPr marL="0" indent="0">
              <a:buNone/>
            </a:pPr>
            <a:endParaRPr lang="en-US" sz="1400" dirty="0" smtClean="0"/>
          </a:p>
          <a:p>
            <a:pPr marL="0" indent="0">
              <a:buNone/>
            </a:pPr>
            <a:r>
              <a:rPr lang="en-US" sz="1400" b="1" dirty="0" smtClean="0"/>
              <a:t>Functionality instructions: </a:t>
            </a:r>
          </a:p>
          <a:p>
            <a:pPr marL="0" indent="0">
              <a:buNone/>
            </a:pPr>
            <a:r>
              <a:rPr lang="en-US" sz="1400" dirty="0" smtClean="0"/>
              <a:t>1</a:t>
            </a:r>
            <a:r>
              <a:rPr lang="en-US" sz="1400" dirty="0"/>
              <a:t>. </a:t>
            </a:r>
            <a:r>
              <a:rPr lang="en-US" sz="1400" dirty="0" smtClean="0"/>
              <a:t>Create three button to view the content in each module</a:t>
            </a:r>
            <a:endParaRPr lang="en-US" sz="1400" dirty="0"/>
          </a:p>
          <a:p>
            <a:pPr marL="0" indent="0">
              <a:buNone/>
            </a:pPr>
            <a:r>
              <a:rPr lang="en-US" sz="1400" dirty="0"/>
              <a:t>2. </a:t>
            </a:r>
          </a:p>
        </p:txBody>
      </p:sp>
      <p:sp>
        <p:nvSpPr>
          <p:cNvPr id="4" name="Rectangle 2"/>
          <p:cNvSpPr>
            <a:spLocks noChangeArrowheads="1"/>
          </p:cNvSpPr>
          <p:nvPr/>
        </p:nvSpPr>
        <p:spPr bwMode="auto">
          <a:xfrm>
            <a:off x="2438400" y="2161454"/>
            <a:ext cx="2174875" cy="498475"/>
          </a:xfrm>
          <a:prstGeom prst="rect">
            <a:avLst/>
          </a:prstGeom>
          <a:solidFill>
            <a:srgbClr val="00B0F0"/>
          </a:solidFill>
          <a:ln w="12700">
            <a:solidFill>
              <a:srgbClr val="970700"/>
            </a:solidFill>
            <a:miter lim="800000"/>
            <a:headEnd/>
            <a:tailEnd/>
          </a:ln>
          <a:effectLst>
            <a:outerShdw dist="28398" dir="3806097" algn="ctr" rotWithShape="0">
              <a:srgbClr val="47060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Module 1</a:t>
            </a:r>
          </a:p>
          <a:p>
            <a:pPr lvl="0" algn="ctr" fontAlgn="base">
              <a:spcBef>
                <a:spcPct val="0"/>
              </a:spcBef>
              <a:spcAft>
                <a:spcPts val="1000"/>
              </a:spcAft>
            </a:pPr>
            <a:r>
              <a:rPr lang="en-US" sz="1100" b="1" dirty="0"/>
              <a:t>Fire Safety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5264150" y="2161454"/>
            <a:ext cx="2174875" cy="498475"/>
          </a:xfrm>
          <a:prstGeom prst="rect">
            <a:avLst/>
          </a:prstGeom>
          <a:solidFill>
            <a:srgbClr val="00B0F0"/>
          </a:solidFill>
          <a:ln w="12700">
            <a:solidFill>
              <a:srgbClr val="970700"/>
            </a:solidFill>
            <a:miter lim="800000"/>
            <a:headEnd/>
            <a:tailEnd/>
          </a:ln>
          <a:effectLst>
            <a:outerShdw dist="28398" dir="3806097" algn="ctr" rotWithShape="0">
              <a:srgbClr val="47060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Module 2</a:t>
            </a:r>
          </a:p>
          <a:p>
            <a:pPr lvl="0" algn="ctr" fontAlgn="base">
              <a:spcBef>
                <a:spcPct val="0"/>
              </a:spcBef>
              <a:spcAft>
                <a:spcPts val="1000"/>
              </a:spcAft>
            </a:pPr>
            <a:r>
              <a:rPr lang="en-US" sz="1100" dirty="0"/>
              <a:t>Manual Handling</a:t>
            </a:r>
            <a:endParaRPr kumimoji="0" lang="en-US" sz="110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3"/>
          <p:cNvSpPr>
            <a:spLocks noChangeArrowheads="1"/>
          </p:cNvSpPr>
          <p:nvPr/>
        </p:nvSpPr>
        <p:spPr bwMode="auto">
          <a:xfrm>
            <a:off x="8187459" y="2161453"/>
            <a:ext cx="2174875" cy="498475"/>
          </a:xfrm>
          <a:prstGeom prst="rect">
            <a:avLst/>
          </a:prstGeom>
          <a:solidFill>
            <a:srgbClr val="00B0F0"/>
          </a:solidFill>
          <a:ln w="12700">
            <a:solidFill>
              <a:srgbClr val="970700"/>
            </a:solidFill>
            <a:miter lim="800000"/>
            <a:headEnd/>
            <a:tailEnd/>
          </a:ln>
          <a:effectLst>
            <a:outerShdw dist="28398" dir="3806097" algn="ctr" rotWithShape="0">
              <a:srgbClr val="47060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Module 3</a:t>
            </a:r>
          </a:p>
          <a:p>
            <a:pPr lvl="0" algn="ctr" fontAlgn="base">
              <a:spcBef>
                <a:spcPct val="0"/>
              </a:spcBef>
              <a:spcAft>
                <a:spcPts val="1000"/>
              </a:spcAft>
            </a:pPr>
            <a:r>
              <a:rPr lang="en-US" sz="1100" dirty="0"/>
              <a:t>Safeguarding</a:t>
            </a:r>
            <a:endParaRPr kumimoji="0" lang="en-US" sz="110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51770" y="6278480"/>
            <a:ext cx="2427972" cy="276999"/>
          </a:xfrm>
          <a:prstGeom prst="rect">
            <a:avLst/>
          </a:prstGeom>
        </p:spPr>
        <p:txBody>
          <a:bodyPr wrap="none">
            <a:spAutoFit/>
          </a:bodyPr>
          <a:lstStyle/>
          <a:p>
            <a:r>
              <a:rPr lang="en-IN" sz="1200" dirty="0">
                <a:solidFill>
                  <a:srgbClr val="FF0000"/>
                </a:solidFill>
              </a:rPr>
              <a:t>Click on each module to know more</a:t>
            </a:r>
            <a:endParaRPr lang="en-IN" sz="1200" dirty="0">
              <a:solidFill>
                <a:srgbClr val="FF0000"/>
              </a:solidFill>
            </a:endParaRPr>
          </a:p>
        </p:txBody>
      </p:sp>
    </p:spTree>
    <p:extLst>
      <p:ext uri="{BB962C8B-B14F-4D97-AF65-F5344CB8AC3E}">
        <p14:creationId xmlns:p14="http://schemas.microsoft.com/office/powerpoint/2010/main" val="383414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&lt;0&gt;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a:t>Show the </a:t>
            </a:r>
            <a:r>
              <a:rPr lang="en-US" sz="1400" b="1" dirty="0" smtClean="0"/>
              <a:t>button </a:t>
            </a:r>
            <a:endParaRPr lang="en-US" sz="1400" b="1" dirty="0"/>
          </a:p>
          <a:p>
            <a:pPr marL="0" indent="0">
              <a:buNone/>
            </a:pPr>
            <a:r>
              <a:rPr lang="en-US" sz="1400" b="1" dirty="0" smtClean="0"/>
              <a:t>2</a:t>
            </a:r>
            <a:r>
              <a:rPr lang="en-US" sz="1400" b="1" dirty="0"/>
              <a:t>.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Provide Click button </a:t>
            </a:r>
            <a:r>
              <a:rPr lang="en-US" sz="1400" dirty="0" smtClean="0"/>
              <a:t>on module </a:t>
            </a:r>
            <a:endParaRPr lang="en-US" sz="1400" dirty="0"/>
          </a:p>
          <a:p>
            <a:pPr marL="0" indent="0">
              <a:buNone/>
            </a:pPr>
            <a:r>
              <a:rPr lang="en-US" sz="1400" dirty="0" smtClean="0"/>
              <a:t>2</a:t>
            </a:r>
            <a:r>
              <a:rPr lang="en-US" sz="1400" dirty="0"/>
              <a:t>. </a:t>
            </a:r>
          </a:p>
        </p:txBody>
      </p:sp>
      <p:sp>
        <p:nvSpPr>
          <p:cNvPr id="14" name="AutoShape 2"/>
          <p:cNvSpPr>
            <a:spLocks noChangeArrowheads="1"/>
          </p:cNvSpPr>
          <p:nvPr/>
        </p:nvSpPr>
        <p:spPr bwMode="auto">
          <a:xfrm>
            <a:off x="0" y="1320800"/>
            <a:ext cx="11480800" cy="486228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ounded Rectangle 1"/>
          <p:cNvSpPr/>
          <p:nvPr/>
        </p:nvSpPr>
        <p:spPr>
          <a:xfrm>
            <a:off x="4045527" y="3143743"/>
            <a:ext cx="4003964" cy="7770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Module on Fire safety</a:t>
            </a:r>
            <a:endParaRPr lang="en-IN" dirty="0"/>
          </a:p>
        </p:txBody>
      </p:sp>
    </p:spTree>
    <p:extLst>
      <p:ext uri="{BB962C8B-B14F-4D97-AF65-F5344CB8AC3E}">
        <p14:creationId xmlns:p14="http://schemas.microsoft.com/office/powerpoint/2010/main" val="412958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smtClean="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&lt;1&gt;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dirty="0"/>
              <a:t>After showing ABC Company’s logo at the beginning, show </a:t>
            </a:r>
            <a:r>
              <a:rPr lang="en-US" sz="1400" dirty="0" smtClean="0"/>
              <a:t>a office premises and the man showing the premises</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Move the screen according to the template provided with the man </a:t>
            </a:r>
            <a:endParaRPr lang="en-US" sz="1400" dirty="0"/>
          </a:p>
          <a:p>
            <a:pPr marL="0" indent="0">
              <a:buNone/>
            </a:pPr>
            <a:r>
              <a:rPr lang="en-US" sz="1400" dirty="0"/>
              <a:t>2. </a:t>
            </a:r>
            <a:r>
              <a:rPr lang="en-US" sz="1400" dirty="0" smtClean="0"/>
              <a:t>Man should show the lip movement</a:t>
            </a:r>
            <a:endParaRPr lang="en-US" sz="14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310"/>
          <a:stretch/>
        </p:blipFill>
        <p:spPr bwMode="auto">
          <a:xfrm>
            <a:off x="0" y="989461"/>
            <a:ext cx="11692647" cy="605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82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&lt;Animation/Interactive/Video&gt;</a:t>
            </a:r>
          </a:p>
          <a:p>
            <a:pPr marL="0" indent="0">
              <a:buNone/>
            </a:pPr>
            <a:r>
              <a:rPr lang="en-US" sz="1400" b="1" dirty="0"/>
              <a:t>Frame no.: </a:t>
            </a:r>
            <a:r>
              <a:rPr lang="en-US" sz="1400" b="1" dirty="0" smtClean="0"/>
              <a:t>&lt;1-2&gt;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the text on the frame on after other ; Highlight the text  according to the voice synchronization.</a:t>
            </a:r>
            <a:endParaRPr lang="en-US" sz="1400" b="1" dirty="0"/>
          </a:p>
          <a:p>
            <a:pPr marL="0" indent="0">
              <a:buNone/>
            </a:pPr>
            <a:r>
              <a:rPr lang="en-US" sz="1400" b="1" dirty="0"/>
              <a:t>2. </a:t>
            </a:r>
            <a:r>
              <a:rPr lang="en-US" sz="1400" b="1" dirty="0" smtClean="0"/>
              <a:t>Blur the frame back</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Text  should come after the other</a:t>
            </a:r>
            <a:endParaRPr lang="en-US" sz="1400" dirty="0"/>
          </a:p>
          <a:p>
            <a:pPr marL="0" indent="0">
              <a:buNone/>
            </a:pPr>
            <a:r>
              <a:rPr lang="en-US" sz="1400" dirty="0"/>
              <a:t>2. </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310"/>
          <a:stretch/>
        </p:blipFill>
        <p:spPr bwMode="auto">
          <a:xfrm>
            <a:off x="0" y="989461"/>
            <a:ext cx="11692647" cy="605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09474" y="1812758"/>
            <a:ext cx="7379368" cy="2862322"/>
          </a:xfrm>
          <a:prstGeom prst="rect">
            <a:avLst/>
          </a:prstGeom>
          <a:noFill/>
        </p:spPr>
        <p:txBody>
          <a:bodyPr wrap="square" rtlCol="0">
            <a:spAutoFit/>
          </a:bodyPr>
          <a:lstStyle/>
          <a:p>
            <a:r>
              <a:rPr lang="en-IN" dirty="0">
                <a:solidFill>
                  <a:schemeClr val="bg1"/>
                </a:solidFill>
              </a:rPr>
              <a:t>Learning </a:t>
            </a:r>
            <a:r>
              <a:rPr lang="en-IN" dirty="0" smtClean="0">
                <a:solidFill>
                  <a:schemeClr val="bg1"/>
                </a:solidFill>
              </a:rPr>
              <a:t>Goals</a:t>
            </a:r>
          </a:p>
          <a:p>
            <a:pPr lvl="0"/>
            <a:r>
              <a:rPr lang="en-US" dirty="0">
                <a:solidFill>
                  <a:schemeClr val="bg1"/>
                </a:solidFill>
              </a:rPr>
              <a:t>To teach the importance of Fire Safety</a:t>
            </a:r>
          </a:p>
          <a:p>
            <a:pPr marL="285750" indent="-285750">
              <a:buFont typeface="Wingdings" pitchFamily="2" charset="2"/>
              <a:buChar char="Ø"/>
            </a:pPr>
            <a:r>
              <a:rPr lang="en-US" dirty="0">
                <a:solidFill>
                  <a:schemeClr val="bg1"/>
                </a:solidFill>
              </a:rPr>
              <a:t>What are the common causes of Fire</a:t>
            </a:r>
          </a:p>
          <a:p>
            <a:pPr marL="285750" indent="-285750">
              <a:buFont typeface="Wingdings" pitchFamily="2" charset="2"/>
              <a:buChar char="Ø"/>
            </a:pPr>
            <a:r>
              <a:rPr lang="en-US" dirty="0">
                <a:solidFill>
                  <a:schemeClr val="bg1"/>
                </a:solidFill>
              </a:rPr>
              <a:t>To understand fire prevention measures from a company and individual perspective</a:t>
            </a:r>
          </a:p>
          <a:p>
            <a:pPr marL="285750" indent="-285750">
              <a:buFont typeface="Wingdings" pitchFamily="2" charset="2"/>
              <a:buChar char="Ø"/>
            </a:pPr>
            <a:r>
              <a:rPr lang="en-US" dirty="0">
                <a:solidFill>
                  <a:schemeClr val="bg1"/>
                </a:solidFill>
              </a:rPr>
              <a:t>To identify actions on discovering a fire</a:t>
            </a:r>
          </a:p>
          <a:p>
            <a:pPr marL="285750" indent="-285750">
              <a:buFont typeface="Wingdings" pitchFamily="2" charset="2"/>
              <a:buChar char="Ø"/>
            </a:pPr>
            <a:r>
              <a:rPr lang="en-US" dirty="0">
                <a:solidFill>
                  <a:schemeClr val="bg1"/>
                </a:solidFill>
              </a:rPr>
              <a:t>To </a:t>
            </a:r>
            <a:r>
              <a:rPr lang="en-US" dirty="0" smtClean="0">
                <a:solidFill>
                  <a:schemeClr val="bg1"/>
                </a:solidFill>
              </a:rPr>
              <a:t>recognize </a:t>
            </a:r>
            <a:r>
              <a:rPr lang="en-US" dirty="0">
                <a:solidFill>
                  <a:schemeClr val="bg1"/>
                </a:solidFill>
              </a:rPr>
              <a:t>safe egress from the building</a:t>
            </a:r>
          </a:p>
          <a:p>
            <a:pPr marL="285750" indent="-285750">
              <a:buFont typeface="Wingdings" pitchFamily="2" charset="2"/>
              <a:buChar char="Ø"/>
            </a:pPr>
            <a:r>
              <a:rPr lang="en-US" dirty="0">
                <a:solidFill>
                  <a:schemeClr val="bg1"/>
                </a:solidFill>
              </a:rPr>
              <a:t>To understand what basic firefighting involves</a:t>
            </a:r>
          </a:p>
          <a:p>
            <a:pPr marL="285750" indent="-285750">
              <a:buFont typeface="Wingdings" pitchFamily="2" charset="2"/>
              <a:buChar char="Ø"/>
            </a:pPr>
            <a:endParaRPr lang="en-IN"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82896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&lt;1-3&gt;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Show fire accident as shown image</a:t>
            </a:r>
            <a:endParaRPr lang="en-US" sz="1400" b="1" dirty="0"/>
          </a:p>
          <a:p>
            <a:pPr marL="0" indent="0">
              <a:buNone/>
            </a:pPr>
            <a:r>
              <a:rPr lang="en-US" sz="1400" b="1" dirty="0"/>
              <a:t>2. </a:t>
            </a:r>
            <a:r>
              <a:rPr lang="en-US" sz="1400" b="1" dirty="0" smtClean="0"/>
              <a:t>Show the fire spread</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smtClean="0"/>
              <a:t>1. Show the fire spread in the  room by blinking in small area, and spread to different parts according to voice synchronization</a:t>
            </a:r>
          </a:p>
          <a:p>
            <a:pPr marL="0" indent="0">
              <a:buNone/>
            </a:pPr>
            <a:r>
              <a:rPr lang="en-US" sz="1400" dirty="0" smtClean="0"/>
              <a:t>2</a:t>
            </a:r>
            <a:r>
              <a:rPr lang="en-US" sz="1400" dirty="0"/>
              <a:t>. </a:t>
            </a:r>
            <a:r>
              <a:rPr lang="en-US" sz="1400" dirty="0"/>
              <a:t>. As fire erupted show the two extinguishers blinking according to voice synchronization</a:t>
            </a:r>
          </a:p>
          <a:p>
            <a:pPr marL="0" indent="0">
              <a:buNone/>
            </a:pPr>
            <a:endParaRPr lang="en-US" sz="14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005"/>
          <a:stretch/>
        </p:blipFill>
        <p:spPr bwMode="auto">
          <a:xfrm>
            <a:off x="0" y="1136073"/>
            <a:ext cx="12192000" cy="572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40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&lt;1-5&gt;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 Show the Classroom setup</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a:t>Lip movement for the character ram.</a:t>
            </a:r>
            <a:endParaRPr lang="en-US" sz="1400" dirty="0"/>
          </a:p>
          <a:p>
            <a:pPr marL="0" indent="0">
              <a:buNone/>
            </a:pPr>
            <a:r>
              <a:rPr lang="en-US" sz="1400" dirty="0"/>
              <a:t>2. </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684"/>
          <a:stretch/>
        </p:blipFill>
        <p:spPr bwMode="auto">
          <a:xfrm>
            <a:off x="0" y="1180188"/>
            <a:ext cx="12191999" cy="567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87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t>
            </a:r>
            <a:r>
              <a:rPr lang="en-US" sz="1400" dirty="0" smtClean="0"/>
              <a:t>Animation&gt;</a:t>
            </a:r>
            <a:endParaRPr lang="en-US" sz="1400" dirty="0"/>
          </a:p>
          <a:p>
            <a:pPr marL="0" indent="0">
              <a:buNone/>
            </a:pPr>
            <a:r>
              <a:rPr lang="en-US" sz="1400" b="1" dirty="0"/>
              <a:t>Frame no.: </a:t>
            </a:r>
            <a:r>
              <a:rPr lang="en-US" sz="1400" b="1" dirty="0" smtClean="0"/>
              <a:t>&lt;1-4&gt;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 Show the employees filled in the session.</a:t>
            </a:r>
            <a:endParaRPr lang="en-US" sz="1400" b="1" dirty="0"/>
          </a:p>
          <a:p>
            <a:pPr marL="0" indent="0">
              <a:buNone/>
            </a:pPr>
            <a:r>
              <a:rPr lang="en-US" sz="1400" b="1" dirty="0"/>
              <a:t>2. </a:t>
            </a:r>
            <a:r>
              <a:rPr lang="en-US" sz="1400" b="1" dirty="0" smtClean="0"/>
              <a:t>Show some employees face nodding head</a:t>
            </a:r>
            <a:endParaRPr lang="en-US" sz="1400" b="1" dirty="0"/>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Lip movement for the character ram.</a:t>
            </a:r>
            <a:endParaRPr lang="en-US" sz="1400" dirty="0"/>
          </a:p>
          <a:p>
            <a:pPr marL="0" indent="0">
              <a:buNone/>
            </a:pPr>
            <a:r>
              <a:rPr lang="en-US" sz="1400" dirty="0"/>
              <a:t>2.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6072"/>
            <a:ext cx="12192000" cy="572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94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xmlns="" id="{4BD8A3D6-5981-4707-AF16-815CD80E18FD}"/>
              </a:ext>
            </a:extLst>
          </p:cNvPr>
          <p:cNvSpPr txBox="1">
            <a:spLocks/>
          </p:cNvSpPr>
          <p:nvPr/>
        </p:nvSpPr>
        <p:spPr>
          <a:xfrm>
            <a:off x="838200" y="136525"/>
            <a:ext cx="10515600" cy="315912"/>
          </a:xfrm>
          <a:prstGeom prst="rect">
            <a:avLst/>
          </a:prstGeom>
          <a:solidFill>
            <a:schemeClr val="bg1">
              <a:lumMod val="9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1600" b="1" kern="1200">
                <a:solidFill>
                  <a:schemeClr val="accent1">
                    <a:lumMod val="50000"/>
                  </a:schemeClr>
                </a:solidFill>
                <a:latin typeface="+mj-lt"/>
                <a:ea typeface="+mj-ea"/>
                <a:cs typeface="+mj-cs"/>
              </a:defRPr>
            </a:lvl1pPr>
          </a:lstStyle>
          <a:p>
            <a:r>
              <a:rPr lang="en-US" dirty="0"/>
              <a:t>Fire Safety</a:t>
            </a:r>
            <a:endParaRPr lang="en-US" dirty="0"/>
          </a:p>
        </p:txBody>
      </p:sp>
      <p:sp>
        <p:nvSpPr>
          <p:cNvPr id="6" name="Title Placeholder 1">
            <a:extLst>
              <a:ext uri="{FF2B5EF4-FFF2-40B4-BE49-F238E27FC236}">
                <a16:creationId xmlns:a16="http://schemas.microsoft.com/office/drawing/2014/main" xmlns="" id="{1581FD73-510A-40E6-A2E2-7616A23F6C21}"/>
              </a:ext>
            </a:extLst>
          </p:cNvPr>
          <p:cNvSpPr txBox="1">
            <a:spLocks/>
          </p:cNvSpPr>
          <p:nvPr/>
        </p:nvSpPr>
        <p:spPr>
          <a:xfrm>
            <a:off x="838200" y="508088"/>
            <a:ext cx="10515600" cy="315912"/>
          </a:xfrm>
          <a:prstGeom prst="rect">
            <a:avLst/>
          </a:prstGeom>
          <a:solidFill>
            <a:schemeClr val="accent3">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1400" kern="1200">
                <a:solidFill>
                  <a:schemeClr val="tx1"/>
                </a:solidFill>
                <a:latin typeface="+mj-lt"/>
                <a:ea typeface="+mj-ea"/>
                <a:cs typeface="+mj-cs"/>
              </a:defRPr>
            </a:lvl1pPr>
          </a:lstStyle>
          <a:p>
            <a:r>
              <a:rPr lang="en-US" b="1" dirty="0">
                <a:solidFill>
                  <a:schemeClr val="accent1">
                    <a:lumMod val="75000"/>
                  </a:schemeClr>
                </a:solidFill>
              </a:rPr>
              <a:t>Why is fire safety important?</a:t>
            </a:r>
            <a:endParaRPr lang="en-US" b="1" dirty="0">
              <a:solidFill>
                <a:schemeClr val="accent1">
                  <a:lumMod val="75000"/>
                </a:schemeClr>
              </a:solidFill>
            </a:endParaRPr>
          </a:p>
        </p:txBody>
      </p:sp>
      <p:sp>
        <p:nvSpPr>
          <p:cNvPr id="7" name="Text Placeholder 2">
            <a:extLst>
              <a:ext uri="{FF2B5EF4-FFF2-40B4-BE49-F238E27FC236}">
                <a16:creationId xmlns:a16="http://schemas.microsoft.com/office/drawing/2014/main" xmlns="" id="{8B791102-231D-4FF5-A1C3-497CEBA9A728}"/>
              </a:ext>
            </a:extLst>
          </p:cNvPr>
          <p:cNvSpPr txBox="1">
            <a:spLocks/>
          </p:cNvSpPr>
          <p:nvPr/>
        </p:nvSpPr>
        <p:spPr>
          <a:xfrm>
            <a:off x="0" y="1136073"/>
            <a:ext cx="1219200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&lt;Content + Visual Area&gt;</a:t>
            </a:r>
          </a:p>
        </p:txBody>
      </p:sp>
      <p:sp>
        <p:nvSpPr>
          <p:cNvPr id="8" name="Text Placeholder 2">
            <a:extLst>
              <a:ext uri="{FF2B5EF4-FFF2-40B4-BE49-F238E27FC236}">
                <a16:creationId xmlns:a16="http://schemas.microsoft.com/office/drawing/2014/main" xmlns="" id="{7415E9C8-F386-49DB-A425-EE945C2BF9C1}"/>
              </a:ext>
            </a:extLst>
          </p:cNvPr>
          <p:cNvSpPr txBox="1">
            <a:spLocks/>
          </p:cNvSpPr>
          <p:nvPr/>
        </p:nvSpPr>
        <p:spPr>
          <a:xfrm>
            <a:off x="12321915" y="473904"/>
            <a:ext cx="2833140" cy="5339678"/>
          </a:xfrm>
          <a:prstGeom prst="rect">
            <a:avLst/>
          </a:prstGeom>
          <a:ln>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Frame Type: </a:t>
            </a:r>
            <a:r>
              <a:rPr lang="en-US" sz="1400" dirty="0"/>
              <a:t>&lt;Animation&gt;</a:t>
            </a:r>
          </a:p>
          <a:p>
            <a:pPr marL="0" indent="0">
              <a:buNone/>
            </a:pPr>
            <a:r>
              <a:rPr lang="en-US" sz="1400" b="1" dirty="0" smtClean="0"/>
              <a:t>Frame </a:t>
            </a:r>
            <a:r>
              <a:rPr lang="en-US" sz="1400" b="1" dirty="0"/>
              <a:t>no.: </a:t>
            </a:r>
            <a:r>
              <a:rPr lang="en-US" sz="1400" b="1" dirty="0" smtClean="0"/>
              <a:t>&lt;1-7&gt;</a:t>
            </a:r>
            <a:endParaRPr lang="en-US" sz="1400" b="1" dirty="0"/>
          </a:p>
          <a:p>
            <a:pPr marL="0" indent="0">
              <a:buNone/>
            </a:pPr>
            <a:endParaRPr lang="en-US" sz="1400" dirty="0"/>
          </a:p>
          <a:p>
            <a:pPr marL="0" indent="0">
              <a:buNone/>
            </a:pPr>
            <a:r>
              <a:rPr lang="en-US" sz="1400" b="1" dirty="0"/>
              <a:t>Visulisation notes: </a:t>
            </a:r>
          </a:p>
          <a:p>
            <a:pPr marL="0" indent="0">
              <a:buNone/>
            </a:pPr>
            <a:r>
              <a:rPr lang="en-US" sz="1400" b="1" dirty="0"/>
              <a:t>1. </a:t>
            </a:r>
            <a:r>
              <a:rPr lang="en-US" sz="1400" b="1" dirty="0" smtClean="0"/>
              <a:t> Show the idea symbol as shown in the image</a:t>
            </a:r>
            <a:endParaRPr lang="en-US" sz="1400" b="1" dirty="0"/>
          </a:p>
          <a:p>
            <a:pPr marL="0" indent="0">
              <a:buNone/>
            </a:pPr>
            <a:r>
              <a:rPr lang="en-US" sz="1400" b="1" dirty="0"/>
              <a:t>2. </a:t>
            </a:r>
          </a:p>
          <a:p>
            <a:pPr marL="0" indent="0">
              <a:buNone/>
            </a:pPr>
            <a:endParaRPr lang="en-US" sz="1400" dirty="0"/>
          </a:p>
          <a:p>
            <a:pPr marL="0" indent="0">
              <a:buNone/>
            </a:pPr>
            <a:r>
              <a:rPr lang="en-US" sz="1400" b="1" dirty="0"/>
              <a:t>Functionality instructions: </a:t>
            </a:r>
          </a:p>
          <a:p>
            <a:pPr marL="0" indent="0">
              <a:buNone/>
            </a:pPr>
            <a:r>
              <a:rPr lang="en-US" sz="1400" dirty="0"/>
              <a:t>1. </a:t>
            </a:r>
            <a:r>
              <a:rPr lang="en-US" sz="1400" dirty="0" smtClean="0"/>
              <a:t>Synchronize the  audio accordingly</a:t>
            </a:r>
            <a:endParaRPr lang="en-US" sz="1400" dirty="0"/>
          </a:p>
          <a:p>
            <a:pPr marL="0" indent="0">
              <a:buNone/>
            </a:pPr>
            <a:r>
              <a:rPr lang="en-US" sz="1400" dirty="0"/>
              <a:t>2. </a:t>
            </a:r>
            <a:r>
              <a:rPr lang="en-US" sz="1400" dirty="0"/>
              <a:t>Lip movement for the character ram.</a:t>
            </a:r>
            <a:endParaRPr lang="en-US" sz="1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6073"/>
            <a:ext cx="12192000" cy="57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42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A7DDDDCF54724987499C31165D460C" ma:contentTypeVersion="12" ma:contentTypeDescription="Create a new document." ma:contentTypeScope="" ma:versionID="7ac3394436394a5fbb1d7260310b73cb">
  <xsd:schema xmlns:xsd="http://www.w3.org/2001/XMLSchema" xmlns:xs="http://www.w3.org/2001/XMLSchema" xmlns:p="http://schemas.microsoft.com/office/2006/metadata/properties" xmlns:ns3="7ab32198-69e8-4650-a336-79444830fab3" xmlns:ns4="7163b06b-8ad9-45c1-85d9-04e5da0b6a5c" targetNamespace="http://schemas.microsoft.com/office/2006/metadata/properties" ma:root="true" ma:fieldsID="414418500297c4c9f03ad9288338fe52" ns3:_="" ns4:_="">
    <xsd:import namespace="7ab32198-69e8-4650-a336-79444830fab3"/>
    <xsd:import namespace="7163b06b-8ad9-45c1-85d9-04e5da0b6a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b32198-69e8-4650-a336-79444830f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163b06b-8ad9-45c1-85d9-04e5da0b6a5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F66746-24F6-4225-8215-451990B98C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0EB58FD-A680-44B6-BAD6-1555CD27BF4A}">
  <ds:schemaRefs>
    <ds:schemaRef ds:uri="http://schemas.microsoft.com/sharepoint/v3/contenttype/forms"/>
  </ds:schemaRefs>
</ds:datastoreItem>
</file>

<file path=customXml/itemProps3.xml><?xml version="1.0" encoding="utf-8"?>
<ds:datastoreItem xmlns:ds="http://schemas.openxmlformats.org/officeDocument/2006/customXml" ds:itemID="{884D9D9B-9CE5-4846-92F7-AF066C6E1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b32198-69e8-4650-a336-79444830fab3"/>
    <ds:schemaRef ds:uri="7163b06b-8ad9-45c1-85d9-04e5da0b6a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1728</TotalTime>
  <Words>2040</Words>
  <Application>Microsoft Office PowerPoint</Application>
  <PresentationFormat>Custom</PresentationFormat>
  <Paragraphs>323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G-Cube</dc:creator>
  <cp:lastModifiedBy>harshith</cp:lastModifiedBy>
  <cp:revision>1072</cp:revision>
  <dcterms:created xsi:type="dcterms:W3CDTF">2020-05-20T06:14:42Z</dcterms:created>
  <dcterms:modified xsi:type="dcterms:W3CDTF">2021-07-23T07:10:29Z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76c141-ac86-40e5-abf2-c6f60e474cee_Enabled">
    <vt:lpwstr>True</vt:lpwstr>
  </property>
  <property fmtid="{D5CDD505-2E9C-101B-9397-08002B2CF9AE}" pid="3" name="MSIP_Label_2c76c141-ac86-40e5-abf2-c6f60e474cee_SiteId">
    <vt:lpwstr>fcb2b37b-5da0-466b-9b83-0014b67a7c78</vt:lpwstr>
  </property>
  <property fmtid="{D5CDD505-2E9C-101B-9397-08002B2CF9AE}" pid="4" name="MSIP_Label_2c76c141-ac86-40e5-abf2-c6f60e474cee_Owner">
    <vt:lpwstr>GLPXN@bayer.com</vt:lpwstr>
  </property>
  <property fmtid="{D5CDD505-2E9C-101B-9397-08002B2CF9AE}" pid="5" name="MSIP_Label_2c76c141-ac86-40e5-abf2-c6f60e474cee_SetDate">
    <vt:lpwstr>2020-05-26T13:48:18.8830177Z</vt:lpwstr>
  </property>
  <property fmtid="{D5CDD505-2E9C-101B-9397-08002B2CF9AE}" pid="6" name="MSIP_Label_2c76c141-ac86-40e5-abf2-c6f60e474cee_Name">
    <vt:lpwstr>RESTRICTED</vt:lpwstr>
  </property>
  <property fmtid="{D5CDD505-2E9C-101B-9397-08002B2CF9AE}" pid="7" name="MSIP_Label_2c76c141-ac86-40e5-abf2-c6f60e474cee_Application">
    <vt:lpwstr>Microsoft Azure Information Protection</vt:lpwstr>
  </property>
  <property fmtid="{D5CDD505-2E9C-101B-9397-08002B2CF9AE}" pid="8" name="MSIP_Label_2c76c141-ac86-40e5-abf2-c6f60e474cee_Extended_MSFT_Method">
    <vt:lpwstr>Automatic</vt:lpwstr>
  </property>
  <property fmtid="{D5CDD505-2E9C-101B-9397-08002B2CF9AE}" pid="9" name="Sensitivity">
    <vt:lpwstr>RESTRICTED</vt:lpwstr>
  </property>
  <property fmtid="{D5CDD505-2E9C-101B-9397-08002B2CF9AE}" pid="10" name="ContentTypeId">
    <vt:lpwstr>0x01010099A7DDDDCF54724987499C31165D460C</vt:lpwstr>
  </property>
</Properties>
</file>