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71" r:id="rId10"/>
    <p:sldId id="269" r:id="rId11"/>
    <p:sldId id="270" r:id="rId12"/>
    <p:sldId id="263" r:id="rId13"/>
    <p:sldId id="272" r:id="rId14"/>
    <p:sldId id="273" r:id="rId15"/>
    <p:sldId id="274" r:id="rId16"/>
    <p:sldId id="275" r:id="rId17"/>
    <p:sldId id="266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89" d="100"/>
          <a:sy n="89" d="100"/>
        </p:scale>
        <p:origin x="44" y="1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51549-353D-7A17-D0F2-36643C887E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7DFEB-9CF9-8935-560D-0F90B838C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9AE77-C7A9-EE0A-8D0C-7F8030258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75B3-36F2-48BB-AE0B-FB9440BD90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9516F-47EB-157E-5131-C2DBF5985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0FD87-9038-F8A5-0C12-395047BA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E08-40A7-49B2-B140-7A6BE213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9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3A2E-E200-0BC5-80CA-A47BF8BE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C5334-A0B2-8593-9892-BC96DFE64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77FE7-3234-9EAE-A518-92561F0F9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75B3-36F2-48BB-AE0B-FB9440BD90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BC100-0FB1-F268-EDA6-CCC1CE393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E8E2D-9461-4AB6-9D69-29945F508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E08-40A7-49B2-B140-7A6BE213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3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EAE67-6FA9-2F25-8B5A-8BF59E7E7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B6B48-0BD7-AB7A-93D2-66DF3CC36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91443-EF65-7BB2-1AEC-EED5F59B3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75B3-36F2-48BB-AE0B-FB9440BD90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AC91-5494-9876-A0B7-786C7316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4200A-2F28-0010-7CB8-F347DE74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E08-40A7-49B2-B140-7A6BE213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0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D539-B42F-1078-EE23-510F919C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9551-E2CA-3FA9-6D04-90FE4352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19CD-6F94-3EE2-F424-9B7E3FB0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75B3-36F2-48BB-AE0B-FB9440BD90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6914D-CE1E-DF5D-84BD-9318E1D33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1B246-5460-0C32-FA5E-34BBE9C35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E08-40A7-49B2-B140-7A6BE213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E38AE-46EB-FE8B-3B8A-1ECCF176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C03CF5-A2E8-DDF8-3DD0-0D0FFB11C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AE2C-6382-2C38-12E7-A01EB987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75B3-36F2-48BB-AE0B-FB9440BD90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4D868-C68B-6208-F905-9D608CBF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C7644-D1D8-5DC1-1208-2FEB3E83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E08-40A7-49B2-B140-7A6BE213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1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5180B-C7E8-5043-FCE9-D257B12D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85AA-5C26-E000-922E-08A49E964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7EF3B-BDEB-98EC-4795-26FB6E9E0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D9B82-E444-1516-04CF-F71A0896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75B3-36F2-48BB-AE0B-FB9440BD90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FCC5B-0926-B484-58B4-A81EF0C4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BEC14-8DBF-C216-0CF4-F78DB949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E08-40A7-49B2-B140-7A6BE213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70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62CF-85A2-F182-A665-642DAC3B7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FA90C-6940-5E4C-850E-536B9FA1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D5D17-F720-C807-7ABF-421719933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C322F-876C-9DD6-E15D-35D845534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B61C3E-1AEE-3096-09CF-EE32A50BDB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BCE1E-1333-EEF8-CF07-1341D7A5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75B3-36F2-48BB-AE0B-FB9440BD90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2194-C4CD-681F-E665-EC0796B8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97DA1F-3CF0-7758-C910-1E4D8F8C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E08-40A7-49B2-B140-7A6BE213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86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F2BCE-4C07-A87D-8B93-F902558CD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EF8FE-8215-9B2A-F583-2BF925179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75B3-36F2-48BB-AE0B-FB9440BD90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01AFB5-92EC-2DAA-0D9C-A7459CAB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27E3B-A3C3-C85D-BFBD-52C95785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E08-40A7-49B2-B140-7A6BE213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7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94A85-2A3E-5EF8-2BBE-9161901D8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75B3-36F2-48BB-AE0B-FB9440BD90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509DA-7A44-CB39-EAAA-DB27F0F9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3B5157-ED1F-786A-CB75-93148783F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E08-40A7-49B2-B140-7A6BE213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4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05DED-38CF-D959-DF57-2820715A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4693A-F343-6736-F07A-9EBD2514B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B22D0-0EE8-B655-47F8-1B6E5C9B8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6007B-8DA9-3505-2B81-42EEE3382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75B3-36F2-48BB-AE0B-FB9440BD90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94DAA-C202-77B0-0EC8-57578EE5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F97769-E325-B02C-098F-204AC3A7B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E08-40A7-49B2-B140-7A6BE213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92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6F4C0-8C78-7E04-D66E-C62C4840C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7A1892-6D04-25F1-E3C9-C8A2B1B9C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1F906-5DF8-06A3-CF9D-3A509019B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31A01-DC0D-2B3C-FB79-8204BA3B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B75B3-36F2-48BB-AE0B-FB9440BD90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0AB33-A53F-6A5B-BE08-AFB988E52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B1AA3-93FE-AC42-6FAE-719F6B3E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96E08-40A7-49B2-B140-7A6BE213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3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8C4C5-4DC2-B651-A446-EF3ABAEB9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F94B2-1055-7DD2-E039-492CEEB0A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9C992-E544-A691-2494-E869C60C6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B75B3-36F2-48BB-AE0B-FB9440BD90A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C4544-4A72-A667-89C8-1ED1FFC992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250BB-A0EB-78BF-A16D-86F683EF3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A96E08-40A7-49B2-B140-7A6BE213A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67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C3C59-CD6A-8FDE-4672-7C4E0AE60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223" y="1104014"/>
            <a:ext cx="8915399" cy="226278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Visualization Project		Using Power BI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A72DF5-F1D9-9F80-A24A-AB748F485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1572" y="3783150"/>
            <a:ext cx="8915399" cy="1126283"/>
          </a:xfrm>
        </p:spPr>
        <p:txBody>
          <a:bodyPr/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HOSPITALITY DOMAIN</a:t>
            </a:r>
          </a:p>
        </p:txBody>
      </p:sp>
    </p:spTree>
    <p:extLst>
      <p:ext uri="{BB962C8B-B14F-4D97-AF65-F5344CB8AC3E}">
        <p14:creationId xmlns:p14="http://schemas.microsoft.com/office/powerpoint/2010/main" val="960295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5E2F-CC90-D687-E04F-75A0E872C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037"/>
            <a:ext cx="12192000" cy="92630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5D44-53CA-9E84-871D-FB7DA4433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57350"/>
            <a:ext cx="12192000" cy="5200650"/>
          </a:xfrm>
        </p:spPr>
        <p:txBody>
          <a:bodyPr/>
          <a:lstStyle/>
          <a:p>
            <a:pPr marL="0" indent="0">
              <a:buNone/>
            </a:pPr>
            <a:r>
              <a:rPr lang="en-US" sz="1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= SUM(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fact_bookings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revenue_realized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RevPAR = DIVIDE([Revenue],[Total Capacity])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ADR = DIVIDE( [Revenue], [Total Bookings],0)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Occupancy % = DIVIDE([Total </a:t>
            </a: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Succesful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Bookings],[Total Capacity],0)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DSRN = DIVIDE([Total Capacity], [No of days])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Realisation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% = 1- ([Cancellation %]+[No Show rate %])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19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56884-7AEF-3E66-02B5-4CFF535E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037"/>
            <a:ext cx="12192000" cy="92630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Continues</a:t>
            </a:r>
            <a:r>
              <a:rPr lang="en-US" dirty="0"/>
              <a:t>…..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26887-B028-AEFA-035A-B94738346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WoW change % = </a:t>
            </a:r>
          </a:p>
          <a:p>
            <a:pPr marL="0" indent="0"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Var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selv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IF(HASONEFILTER(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dim_date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]),SELECTEDVALUE(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dim_date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]),MAX(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dim_date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]))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var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revcw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CALCULATE([Revenue],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dim_date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selv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var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revpw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 CALCULATE([Revenue],FILTER(ALL(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dim_date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dim_date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]= selv-1))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return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DIVIDE(revcw,revpw,0)-1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above measure, we have created for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DSRN WoW change %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Revpar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WoW change %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ADR WoW change %, Occupancy WoW change %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Revenue WoW change %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030907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93E87-E7ED-62B0-CD7F-A8A52018D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9" y="0"/>
            <a:ext cx="12085468" cy="739637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 VIEW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E331DA-3270-8123-07CB-5B65B35424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4704"/>
            <a:ext cx="12191999" cy="6183296"/>
          </a:xfrm>
        </p:spPr>
      </p:pic>
    </p:spTree>
    <p:extLst>
      <p:ext uri="{BB962C8B-B14F-4D97-AF65-F5344CB8AC3E}">
        <p14:creationId xmlns:p14="http://schemas.microsoft.com/office/powerpoint/2010/main" val="2153124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BDF0F-736C-161C-061E-05C8D12F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038"/>
            <a:ext cx="12192000" cy="940594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of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7D76-57EB-1316-F8D1-AE28A48FD1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Performance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₹1.71 billion — slight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week-on-week dip (↓0.82%)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indicating a need to assess demand or pricing changes.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Revenue Generators: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Atiiq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Exotica Mumbai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(₹118M)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Atiiq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Palace Mumbai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(₹102M)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Mumbai properties are leading in revenue. Strategic focus should remain on optimizing these locations.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BF50D-D646-EF87-C7E6-77F064D69D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Occupancy &amp; Room Utilization</a:t>
            </a:r>
            <a:endParaRPr lang="en-US" sz="18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Occupancy: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57.87% — modest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(↑0.28%)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but still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below optimal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(typically ~70% is considered healthy).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Room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Sellability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(DSR):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Steady at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2,530 rooms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suggesting stable capacity.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Utilization (DURN):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Only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1,026 rooms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~40% of total sellable rooms.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There's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under-utilization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available inventory — indicates potential to drive more bookings via marketing or better yield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1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7FB81-F418-CB6A-7E3F-DB9D35EFE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036"/>
            <a:ext cx="12192000" cy="947739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C5446-F5BB-4594-AE3E-43F968451C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RevPAR &amp; ADR Insights</a:t>
            </a:r>
            <a:endParaRPr lang="en-US" sz="18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RevPAR: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₹7.35K (↑0.28%)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ADR: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₹12.70K (Flat week-on-week)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Revenue per room is improving despite flat ADR — this is driven by better occupancy. Focus on increasing stay volumes can further boost revenue.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926AA-207F-86AE-8B20-022AABED0F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Weekday vs Weekend Performance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Weekends outperform weekdays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Weekend Occupancy: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62.64%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Weekday Occupancy: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55.99%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There's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stronger demand on weekends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Consider special weekday offers or business travel campaigns to boost midweek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043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1B2E-718F-0E0D-D497-556B88CD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037"/>
            <a:ext cx="12192000" cy="933451"/>
          </a:xfrm>
        </p:spPr>
        <p:txBody>
          <a:bodyPr/>
          <a:lstStyle/>
          <a:p>
            <a:r>
              <a:rPr lang="en-US" dirty="0"/>
              <a:t>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B1EE-F174-9103-CDAB-2F00F95B8D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 Performance</a:t>
            </a:r>
            <a:endParaRPr lang="en-US" sz="18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 Performing Booking Platforms: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Tripster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shows high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Realisation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% (~69.83%) and strong ADR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Lowest </a:t>
            </a:r>
            <a:r>
              <a:rPr lang="en-US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Realisation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%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direct offline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OTA (online travel agency) platforms are yielding better revenue than direct bookings. Evaluate direct channel pricing/UX to increase competitiveness.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5ED33-9DCE-349B-A50C-3D138AF6E9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Category Split</a:t>
            </a:r>
            <a:endParaRPr lang="en-US" sz="1800" b="1" u="sng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Business: 61.61%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Luxury: 38.39%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Majority revenue comes from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travel segment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Ensure offerings, services, and marketing are aligned with business travelers’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0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6A5B-F47C-ED5F-EAB1-10226F57A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037"/>
            <a:ext cx="12192000" cy="933451"/>
          </a:xfrm>
        </p:spPr>
        <p:txBody>
          <a:bodyPr/>
          <a:lstStyle/>
          <a:p>
            <a:r>
              <a:rPr lang="en-US" dirty="0"/>
              <a:t>Continues…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A8EB9-945A-9B21-DFE3-DCC3F159D9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</a:t>
            </a:r>
            <a:r>
              <a:rPr lang="en-US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Cancellations &amp; Ratings</a:t>
            </a:r>
          </a:p>
          <a:p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Cancellation Rate: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24.83% — relatively high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Average Rating: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3.62/5 — scope for improvement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Outcome: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 cancellations and moderate guest satisfaction suggest areas for process or service improvement (e.g., flexible booking, better customer experience).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2F061-0455-6327-2F9C-71F0269CFC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781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1FD5-F918-FE93-7634-5A839E3B2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037"/>
            <a:ext cx="12192000" cy="912019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67E7-384F-42A8-4001-08357E76F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93056"/>
            <a:ext cx="11353800" cy="45839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1800" dirty="0"/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revenue dashboard was built for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hotels depicting its various KPIs visually.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Relevant filters along with tooltips and interactions was provided in the dashboard.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dashboard can be used for both high-level and in-depth analysis of KPIs across various dimensions.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FD4DBCF-BBB5-2316-263E-6BE0B7112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0" y="101600"/>
            <a:ext cx="9398000" cy="6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68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2C2F-6CAD-5E32-0F94-CAF6D6F3A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27102"/>
            <a:ext cx="9144000" cy="70643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Business Objective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47ADF-9EDC-022F-6FC1-E7F46AFE1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607033"/>
            <a:ext cx="9144000" cy="3905693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company that owns multiple hotel chains across various cities of India.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Managing director / CEO of </a:t>
            </a:r>
            <a:r>
              <a:rPr lang="en-US" sz="3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wants to incorporate ‘Business and Data Intelligence’ to identify and track the source of revenue for </a:t>
            </a:r>
            <a:r>
              <a:rPr lang="en-US" sz="3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hotels.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Hence, it is decided to develop a KPI Dashboard for </a:t>
            </a:r>
            <a:r>
              <a:rPr lang="en-US" sz="33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AtliQ</a:t>
            </a:r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using May-22 to July-22 data, which can help track its revenue sources and other relevant KPIs across various dimensions.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It’ll help the management take strategic business decisions based on the insights generated from the dashboard.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3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lnSpc>
                <a:spcPct val="150000"/>
              </a:lnSpc>
            </a:pPr>
            <a:endParaRPr lang="en-US" sz="3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073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0E48-6CB4-7862-4E25-D213809FB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4032"/>
            <a:ext cx="10515600" cy="92991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dirty="0"/>
              <a:t>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AD766-9630-CB8B-FA47-3DE64D88E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3945"/>
            <a:ext cx="10515600" cy="4351338"/>
          </a:xfrm>
        </p:spPr>
        <p:txBody>
          <a:bodyPr/>
          <a:lstStyle/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data sources pertaining to revenue management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and model the data as per requirement for analysis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revenue dashboard that measures important KPIs 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Relevant filters need to provided to slice and dice the data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dashboard should depict both high level and granular insights</a:t>
            </a:r>
          </a:p>
          <a:p>
            <a:pPr>
              <a:lnSpc>
                <a:spcPct val="150000"/>
              </a:lnSpc>
            </a:pPr>
            <a:endParaRPr lang="en-IN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4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0C25-EF8A-2A20-3849-27CFB44A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037"/>
            <a:ext cx="11353800" cy="919163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dirty="0"/>
              <a:t>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05DDE-90BE-307F-413F-1A05272B8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11353800" cy="4576763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5 tables provided for tracking revenue, 3 dimension tables (date, hotel, room) and 2 fact tables (bookings, aggregated bookings)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was the tool used for creating the visualization/dashboard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was imported, analysed and transformed as per necessity within Power Query</a:t>
            </a:r>
          </a:p>
          <a:p>
            <a:pPr marL="800100" lvl="1" indent="-342900">
              <a:lnSpc>
                <a:spcPct val="130000"/>
              </a:lnSpc>
              <a:buFont typeface="Wingdings" panose="05000000000000000000" pitchFamily="2" charset="2"/>
              <a:buChar char="v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relationships between the tables were created within Power Pivot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40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F74D5-4ACD-2979-4644-B6E93474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7470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</a:t>
            </a:r>
            <a:r>
              <a:rPr lang="en-US" sz="4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CLEANIN</a:t>
            </a:r>
            <a:r>
              <a:rPr lang="en-US" dirty="0"/>
              <a:t>/TRANSFORMATION IN PQ EDITOR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2956377-9CE9-C1EE-2BB2-3F35EA4D28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74704"/>
            <a:ext cx="12192000" cy="6183296"/>
          </a:xfrm>
        </p:spPr>
      </p:pic>
    </p:spTree>
    <p:extLst>
      <p:ext uri="{BB962C8B-B14F-4D97-AF65-F5344CB8AC3E}">
        <p14:creationId xmlns:p14="http://schemas.microsoft.com/office/powerpoint/2010/main" val="1790750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E2FD-A1B1-E88D-0DAF-75FEFB4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BI Table 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BE2E7-E137-DB06-3A8C-6032E1543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81036"/>
            <a:ext cx="12192000" cy="6176964"/>
          </a:xfrm>
        </p:spPr>
      </p:pic>
    </p:spTree>
    <p:extLst>
      <p:ext uri="{BB962C8B-B14F-4D97-AF65-F5344CB8AC3E}">
        <p14:creationId xmlns:p14="http://schemas.microsoft.com/office/powerpoint/2010/main" val="329358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A5F1-0534-D3E6-E94D-6E960CDAD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358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VIEW IN 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B5F2BC-E923-BFA2-06AE-CFF92E19C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582"/>
            <a:ext cx="12192000" cy="617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5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04086-5195-5229-DFCA-AC8BDB79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036"/>
            <a:ext cx="12192000" cy="947739"/>
          </a:xfrm>
        </p:spPr>
        <p:txBody>
          <a:bodyPr/>
          <a:lstStyle/>
          <a:p>
            <a:r>
              <a:rPr lang="en-US" dirty="0"/>
              <a:t>DAX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B6CC-8AAA-B2FC-96EE-8D6A523C6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3856" y="1628775"/>
            <a:ext cx="5181600" cy="4548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the DAX functions, we have created calculated columns.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week_no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day_type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2FF8B-85C8-9678-4D8C-056E02E69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0806" y="1628775"/>
            <a:ext cx="5181600" cy="4548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Also, we have created the key metrices.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RevPAR – Revenue Per Available Rooms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ADR – Average Daily Rate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DSNR – Daily Sellable Room Nights</a:t>
            </a:r>
          </a:p>
        </p:txBody>
      </p:sp>
    </p:spTree>
    <p:extLst>
      <p:ext uri="{BB962C8B-B14F-4D97-AF65-F5344CB8AC3E}">
        <p14:creationId xmlns:p14="http://schemas.microsoft.com/office/powerpoint/2010/main" val="31417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906AD-73E8-9A0E-56D3-A87947C15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1038"/>
            <a:ext cx="12192000" cy="897732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97625-98F0-AB62-85BA-55B3D30B6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578770"/>
            <a:ext cx="12191999" cy="5279229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0" u="sng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Calculated Columns: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Week_no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WEEKNUM(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dim_date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[date])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ay_type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Var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wkd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WEEKDAY(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dim_date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[date],1)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return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IF(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wkd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&gt;5,"Weekend","Weekday")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99814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982</Words>
  <Application>Microsoft Office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Courier New</vt:lpstr>
      <vt:lpstr>Symbol</vt:lpstr>
      <vt:lpstr>Wingdings</vt:lpstr>
      <vt:lpstr>Office Theme</vt:lpstr>
      <vt:lpstr>Data Visualization Project  Using Power BI</vt:lpstr>
      <vt:lpstr>Business Objective</vt:lpstr>
      <vt:lpstr>Problem Statement </vt:lpstr>
      <vt:lpstr>Solution Approach</vt:lpstr>
      <vt:lpstr>DATA CLEANIN/TRANSFORMATION IN PQ EDITOR</vt:lpstr>
      <vt:lpstr>Power BI Table View</vt:lpstr>
      <vt:lpstr>MODEL VIEW IN POWER BI</vt:lpstr>
      <vt:lpstr>DAX FUNCTIONS</vt:lpstr>
      <vt:lpstr>SOLUTION APPROACH</vt:lpstr>
      <vt:lpstr>SOLUTION APPROACH</vt:lpstr>
      <vt:lpstr>Continues…..</vt:lpstr>
      <vt:lpstr>REPORT VIEW</vt:lpstr>
      <vt:lpstr>Features of Dashboard</vt:lpstr>
      <vt:lpstr>Continues…</vt:lpstr>
      <vt:lpstr>Continues…</vt:lpstr>
      <vt:lpstr>Continues…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Srilega Rajagopal</dc:creator>
  <cp:lastModifiedBy>Srilega Rajagopal</cp:lastModifiedBy>
  <cp:revision>2</cp:revision>
  <dcterms:created xsi:type="dcterms:W3CDTF">2025-05-07T03:16:55Z</dcterms:created>
  <dcterms:modified xsi:type="dcterms:W3CDTF">2025-05-07T07:50:19Z</dcterms:modified>
</cp:coreProperties>
</file>