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6"/>
  </p:notesMasterIdLst>
  <p:sldIdLst>
    <p:sldId id="256" r:id="rId3"/>
    <p:sldId id="257" r:id="rId4"/>
    <p:sldId id="265" r:id="rId5"/>
    <p:sldId id="258" r:id="rId6"/>
    <p:sldId id="259" r:id="rId7"/>
    <p:sldId id="260" r:id="rId8"/>
    <p:sldId id="261" r:id="rId9"/>
    <p:sldId id="266" r:id="rId10"/>
    <p:sldId id="267" r:id="rId11"/>
    <p:sldId id="262" r:id="rId12"/>
    <p:sldId id="263" r:id="rId13"/>
    <p:sldId id="268" r:id="rId14"/>
    <p:sldId id="264" r:id="rId15"/>
  </p:sldIdLst>
  <p:sldSz cx="9144000" cy="5143500" type="screen16x9"/>
  <p:notesSz cx="6858000" cy="9144000"/>
  <p:embeddedFontLst>
    <p:embeddedFont>
      <p:font typeface="Lato" panose="020F0502020204030203" pitchFamily="34" charset="0"/>
      <p:regular r:id="rId17"/>
      <p:bold r:id="rId18"/>
    </p:embeddedFont>
    <p:embeddedFont>
      <p:font typeface="Lato Black" panose="020F0502020204030203" pitchFamily="34" charset="0"/>
      <p:bold r:id="rId19"/>
      <p:boldItalic r:id="rId20"/>
    </p:embeddedFont>
    <p:embeddedFont>
      <p:font typeface="Tahoma" panose="020B0604030504040204" pitchFamily="34" charset="0"/>
      <p:regular r:id="rId21"/>
      <p:bold r:id="rId22"/>
    </p:embeddedFont>
    <p:embeddedFont>
      <p:font typeface="Trebuchet MS" panose="020B0603020202020204" pitchFamily="34" charset="0"/>
      <p:regular r:id="rId23"/>
      <p:bold r:id="rId24"/>
      <p:italic r:id="rId25"/>
      <p:boldItalic r:id="rId26"/>
    </p:embeddedFont>
    <p:embeddedFont>
      <p:font typeface="Work Sans"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4DB795-A720-4735-9983-0CB42BF4EA42}" v="28" dt="2022-09-20T18:15:04.1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18" autoAdjust="0"/>
  </p:normalViewPr>
  <p:slideViewPr>
    <p:cSldViewPr snapToGrid="0">
      <p:cViewPr varScale="1">
        <p:scale>
          <a:sx n="103" d="100"/>
          <a:sy n="103" d="100"/>
        </p:scale>
        <p:origin x="8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1.xml"/><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font" Target="fonts/font3.fntdata"/><Relationship Id="rId31"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fpf.org/2018/10/18/fpf-release-the-privacy-experts-guide-to-ai-and-machine-learning/" TargetMode="External"/><Relationship Id="rId5" Type="http://schemas.openxmlformats.org/officeDocument/2006/relationships/image" Target="../media/image10.jpg"/><Relationship Id="rId4" Type="http://schemas.openxmlformats.org/officeDocument/2006/relationships/hyperlink" Target="https://santosbancarios.com.br/artigo/juros-do-cheque-especial-subiram-para-322-2-ao-ano-em-junh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cedar.buffalo.edu/~srihari/papers/ICGVIP2006-sig.pdf"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Team Name :Bankqueues </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158562" y="2992500"/>
            <a:ext cx="4559100"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800" b="1" u="sng" dirty="0">
                <a:solidFill>
                  <a:schemeClr val="lt1"/>
                </a:solidFill>
                <a:latin typeface="Tahoma" panose="020B0604030504040204" pitchFamily="34" charset="0"/>
                <a:ea typeface="Tahoma" panose="020B0604030504040204" pitchFamily="34" charset="0"/>
                <a:cs typeface="Tahoma" panose="020B0604030504040204" pitchFamily="34" charset="0"/>
                <a:sym typeface="Trebuchet MS"/>
              </a:rPr>
              <a:t>T</a:t>
            </a:r>
            <a:r>
              <a:rPr lang="en" sz="1800" b="1" i="0" u="sng" strike="noStrike" cap="none" dirty="0">
                <a:solidFill>
                  <a:schemeClr val="lt1"/>
                </a:solidFill>
                <a:latin typeface="Tahoma" panose="020B0604030504040204" pitchFamily="34" charset="0"/>
                <a:ea typeface="Tahoma" panose="020B0604030504040204" pitchFamily="34" charset="0"/>
                <a:cs typeface="Tahoma" panose="020B0604030504040204" pitchFamily="34" charset="0"/>
                <a:sym typeface="Trebuchet MS"/>
              </a:rPr>
              <a:t>eam bio </a:t>
            </a:r>
            <a:r>
              <a:rPr lang="en" sz="1700" i="0" u="none" strike="noStrike" cap="none" dirty="0">
                <a:solidFill>
                  <a:schemeClr val="lt1"/>
                </a:solidFill>
                <a:latin typeface="Trebuchet MS"/>
                <a:ea typeface="Trebuchet MS"/>
                <a:cs typeface="Trebuchet MS"/>
                <a:sym typeface="Trebuchet MS"/>
              </a:rPr>
              <a:t>:Madupu Srilekha , BV Raju Institute of Technology,Narsapur (BVRITN) </a:t>
            </a:r>
          </a:p>
          <a:p>
            <a:pPr marL="0" marR="0" lvl="0" indent="0" algn="l" rtl="0">
              <a:lnSpc>
                <a:spcPct val="150000"/>
              </a:lnSpc>
              <a:spcBef>
                <a:spcPts val="0"/>
              </a:spcBef>
              <a:spcAft>
                <a:spcPts val="0"/>
              </a:spcAft>
              <a:buClr>
                <a:srgbClr val="000000"/>
              </a:buClr>
              <a:buSzPts val="1800"/>
              <a:buFont typeface="Arial"/>
              <a:buNone/>
            </a:pPr>
            <a:r>
              <a:rPr lang="en" sz="1800" b="1" i="0" u="sng" strike="noStrike" cap="none" dirty="0">
                <a:solidFill>
                  <a:schemeClr val="lt1"/>
                </a:solidFill>
                <a:latin typeface="Trebuchet MS"/>
                <a:ea typeface="Trebuchet MS"/>
                <a:cs typeface="Trebuchet MS"/>
                <a:sym typeface="Trebuchet MS"/>
              </a:rPr>
              <a:t>Date </a:t>
            </a:r>
            <a:r>
              <a:rPr lang="en" sz="1200" i="0" u="none" strike="noStrike" cap="none" dirty="0">
                <a:solidFill>
                  <a:schemeClr val="lt1"/>
                </a:solidFill>
                <a:latin typeface="Trebuchet MS"/>
                <a:ea typeface="Trebuchet MS"/>
                <a:cs typeface="Trebuchet MS"/>
                <a:sym typeface="Trebuchet MS"/>
              </a:rPr>
              <a:t>:</a:t>
            </a:r>
            <a:r>
              <a:rPr lang="en" i="0" u="none" strike="noStrike" cap="none" dirty="0">
                <a:solidFill>
                  <a:schemeClr val="lt1"/>
                </a:solidFill>
                <a:latin typeface="Trebuchet MS"/>
                <a:ea typeface="Trebuchet MS"/>
                <a:cs typeface="Trebuchet MS"/>
                <a:sym typeface="Trebuchet MS"/>
              </a:rPr>
              <a:t>20-09-2022</a:t>
            </a:r>
            <a:endParaRPr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512375" y="2899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200" u="sng" dirty="0">
                <a:solidFill>
                  <a:srgbClr val="222222"/>
                </a:solidFill>
                <a:highlight>
                  <a:srgbClr val="FFFFFF"/>
                </a:highlight>
              </a:rPr>
              <a:t>Key Differentiators &amp; Adoption Plan</a:t>
            </a:r>
            <a:endParaRPr sz="3200" u="sng" dirty="0"/>
          </a:p>
        </p:txBody>
      </p:sp>
      <p:sp>
        <p:nvSpPr>
          <p:cNvPr id="378" name="Google Shape;378;p7"/>
          <p:cNvSpPr txBox="1"/>
          <p:nvPr/>
        </p:nvSpPr>
        <p:spPr>
          <a:xfrm>
            <a:off x="512375" y="1439300"/>
            <a:ext cx="8238600" cy="3414300"/>
          </a:xfrm>
          <a:prstGeom prst="rect">
            <a:avLst/>
          </a:prstGeom>
          <a:noFill/>
          <a:ln>
            <a:noFill/>
          </a:ln>
        </p:spPr>
        <p:txBody>
          <a:bodyPr spcFirstLastPara="1" wrap="square" lIns="91425" tIns="91425" rIns="91425" bIns="91425" anchor="t" anchorCtr="0">
            <a:noAutofit/>
          </a:bodyPr>
          <a:lstStyle/>
          <a:p>
            <a:pPr algn="just">
              <a:lnSpc>
                <a:spcPct val="100000"/>
              </a:lnSpc>
              <a:buNone/>
              <a:tabLst>
                <a:tab pos="0" algn="l"/>
              </a:tabLst>
            </a:pPr>
            <a:r>
              <a:rPr lang="en-US" sz="2000" dirty="0">
                <a:latin typeface="Work Sans" pitchFamily="2" charset="0"/>
              </a:rPr>
              <a:t>O</a:t>
            </a:r>
            <a:r>
              <a:rPr lang="en-US" sz="2000" i="0" dirty="0">
                <a:solidFill>
                  <a:srgbClr val="000000"/>
                </a:solidFill>
                <a:effectLst/>
                <a:latin typeface="Work Sans" pitchFamily="2" charset="0"/>
              </a:rPr>
              <a:t>CR Check processing </a:t>
            </a:r>
            <a:r>
              <a:rPr lang="en-US" sz="2000" b="0" i="0" dirty="0">
                <a:solidFill>
                  <a:srgbClr val="000000"/>
                </a:solidFill>
                <a:effectLst/>
                <a:latin typeface="Work Sans" pitchFamily="2" charset="0"/>
              </a:rPr>
              <a:t>system is complemented with the ICR technology , so accuracy is more </a:t>
            </a:r>
            <a:r>
              <a:rPr lang="en" sz="2000" b="0" strike="noStrike" spc="-1" dirty="0">
                <a:solidFill>
                  <a:srgbClr val="222222"/>
                </a:solidFill>
                <a:highlight>
                  <a:srgbClr val="FFFFFF"/>
                </a:highlight>
                <a:latin typeface="Lato"/>
                <a:ea typeface="Lato"/>
              </a:rPr>
              <a:t>Since our tool is fundamentally an API instead of an user interface that’s why it will be easier to integrate into different pipeline’s and could also be used for other use cases  . To adopt the API all you need to do is to call the API with a valid api key and input image and it will return the output.</a:t>
            </a:r>
            <a:endParaRPr lang="en-US" sz="2000" b="0" strike="noStrike" spc="-1" dirty="0">
              <a:latin typeface="Arial"/>
            </a:endParaRPr>
          </a:p>
          <a:p>
            <a:pPr algn="just">
              <a:lnSpc>
                <a:spcPct val="100000"/>
              </a:lnSpc>
              <a:buNone/>
              <a:tabLst>
                <a:tab pos="0" algn="l"/>
              </a:tabLst>
            </a:pPr>
            <a:endParaRPr lang="en-US" sz="2000" b="0" strike="noStrike" spc="-1" dirty="0">
              <a:latin typeface="Arial"/>
            </a:endParaRPr>
          </a:p>
          <a:p>
            <a:pPr algn="just">
              <a:lnSpc>
                <a:spcPct val="100000"/>
              </a:lnSpc>
              <a:buNone/>
              <a:tabLst>
                <a:tab pos="0" algn="l"/>
              </a:tabLst>
            </a:pPr>
            <a:r>
              <a:rPr lang="en" sz="2000" b="0" strike="noStrike" spc="-1" dirty="0">
                <a:solidFill>
                  <a:srgbClr val="222222"/>
                </a:solidFill>
                <a:highlight>
                  <a:srgbClr val="FFFFFF"/>
                </a:highlight>
                <a:latin typeface="Lato"/>
                <a:ea typeface="Lato"/>
              </a:rPr>
              <a:t>For instance if a web application needs to verify the signature of the user then it can send the signature as an image to the API and in the response , it will tell whether the signature is valid or not.</a:t>
            </a:r>
          </a:p>
          <a:p>
            <a:pPr>
              <a:lnSpc>
                <a:spcPct val="100000"/>
              </a:lnSpc>
              <a:buNone/>
              <a:tabLst>
                <a:tab pos="0" algn="l"/>
              </a:tabLst>
            </a:pPr>
            <a:endParaRPr lang="en" spc="-1" dirty="0">
              <a:solidFill>
                <a:srgbClr val="222222"/>
              </a:solidFill>
              <a:highlight>
                <a:srgbClr val="FFFFFF"/>
              </a:highlight>
              <a:latin typeface="Lato"/>
              <a:ea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2" name="Picture 1">
            <a:extLst>
              <a:ext uri="{FF2B5EF4-FFF2-40B4-BE49-F238E27FC236}">
                <a16:creationId xmlns:a16="http://schemas.microsoft.com/office/drawing/2014/main" id="{C122DD22-82A7-F1E2-7E70-BC7C71B9B397}"/>
              </a:ext>
            </a:extLst>
          </p:cNvPr>
          <p:cNvPicPr>
            <a:picLocks noChangeAspect="1"/>
          </p:cNvPicPr>
          <p:nvPr/>
        </p:nvPicPr>
        <p:blipFill>
          <a:blip r:embed="rId3"/>
          <a:stretch>
            <a:fillRect/>
          </a:stretch>
        </p:blipFill>
        <p:spPr>
          <a:xfrm>
            <a:off x="5293115" y="780585"/>
            <a:ext cx="3672675" cy="3582329"/>
          </a:xfrm>
          <a:prstGeom prst="rect">
            <a:avLst/>
          </a:prstGeom>
        </p:spPr>
      </p:pic>
      <p:pic>
        <p:nvPicPr>
          <p:cNvPr id="3" name="Picture 2">
            <a:extLst>
              <a:ext uri="{FF2B5EF4-FFF2-40B4-BE49-F238E27FC236}">
                <a16:creationId xmlns:a16="http://schemas.microsoft.com/office/drawing/2014/main" id="{874B3C7A-9682-9E22-63A6-8A0AD9814A47}"/>
              </a:ext>
            </a:extLst>
          </p:cNvPr>
          <p:cNvPicPr/>
          <p:nvPr/>
        </p:nvPicPr>
        <p:blipFill>
          <a:blip r:embed="rId4"/>
          <a:stretch/>
        </p:blipFill>
        <p:spPr>
          <a:xfrm>
            <a:off x="341971" y="1343701"/>
            <a:ext cx="4401222" cy="2885400"/>
          </a:xfrm>
          <a:prstGeom prst="rect">
            <a:avLst/>
          </a:prstGeom>
          <a:ln w="0">
            <a:noFill/>
          </a:ln>
        </p:spPr>
      </p:pic>
      <p:sp>
        <p:nvSpPr>
          <p:cNvPr id="4" name="TextBox 3">
            <a:extLst>
              <a:ext uri="{FF2B5EF4-FFF2-40B4-BE49-F238E27FC236}">
                <a16:creationId xmlns:a16="http://schemas.microsoft.com/office/drawing/2014/main" id="{E4CFE413-6F78-87F4-D742-F156D4E36BAF}"/>
              </a:ext>
            </a:extLst>
          </p:cNvPr>
          <p:cNvSpPr txBox="1"/>
          <p:nvPr/>
        </p:nvSpPr>
        <p:spPr>
          <a:xfrm>
            <a:off x="512955" y="408878"/>
            <a:ext cx="3337932" cy="461665"/>
          </a:xfrm>
          <a:prstGeom prst="rect">
            <a:avLst/>
          </a:prstGeom>
          <a:noFill/>
        </p:spPr>
        <p:txBody>
          <a:bodyPr wrap="square" rtlCol="0">
            <a:spAutoFit/>
          </a:bodyPr>
          <a:lstStyle/>
          <a:p>
            <a:r>
              <a:rPr lang="en-IN" sz="2400" b="1" u="sng" dirty="0"/>
              <a:t>Processes….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C18FB-E122-E71A-F542-533671477A5E}"/>
              </a:ext>
            </a:extLst>
          </p:cNvPr>
          <p:cNvSpPr>
            <a:spLocks noGrp="1"/>
          </p:cNvSpPr>
          <p:nvPr>
            <p:ph type="title"/>
          </p:nvPr>
        </p:nvSpPr>
        <p:spPr/>
        <p:txBody>
          <a:bodyPr/>
          <a:lstStyle/>
          <a:p>
            <a:r>
              <a:rPr lang="en-IN" sz="7200" u="sng" dirty="0"/>
              <a:t>GITHUB</a:t>
            </a:r>
          </a:p>
        </p:txBody>
      </p:sp>
      <p:sp>
        <p:nvSpPr>
          <p:cNvPr id="3" name="TextBox 2">
            <a:extLst>
              <a:ext uri="{FF2B5EF4-FFF2-40B4-BE49-F238E27FC236}">
                <a16:creationId xmlns:a16="http://schemas.microsoft.com/office/drawing/2014/main" id="{2EE3FD61-EA75-4931-3F73-7750F64689A1}"/>
              </a:ext>
            </a:extLst>
          </p:cNvPr>
          <p:cNvSpPr txBox="1"/>
          <p:nvPr/>
        </p:nvSpPr>
        <p:spPr>
          <a:xfrm>
            <a:off x="494617" y="2465474"/>
            <a:ext cx="8463529" cy="1323439"/>
          </a:xfrm>
          <a:prstGeom prst="rect">
            <a:avLst/>
          </a:prstGeom>
          <a:noFill/>
        </p:spPr>
        <p:txBody>
          <a:bodyPr wrap="square" rtlCol="0">
            <a:spAutoFit/>
          </a:bodyPr>
          <a:lstStyle/>
          <a:p>
            <a:r>
              <a:rPr lang="en-IN" sz="4000" dirty="0"/>
              <a:t>https://github.com/Srilekha-09/Automated-check-processing</a:t>
            </a:r>
          </a:p>
        </p:txBody>
      </p:sp>
    </p:spTree>
    <p:extLst>
      <p:ext uri="{BB962C8B-B14F-4D97-AF65-F5344CB8AC3E}">
        <p14:creationId xmlns:p14="http://schemas.microsoft.com/office/powerpoint/2010/main" val="1221662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Madupu Srilekha</a:t>
            </a:r>
            <a:endParaRPr sz="1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71679"/>
            <a:ext cx="8280000" cy="53048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u="sng" strike="noStrike" spc="-1" dirty="0">
                <a:solidFill>
                  <a:srgbClr val="1F1F50"/>
                </a:solidFill>
                <a:latin typeface="Lato"/>
                <a:ea typeface="Lato"/>
              </a:rPr>
              <a:t>PROBLEM STATEMENT</a:t>
            </a:r>
            <a:br>
              <a:rPr lang="en" sz="2000" b="1" u="sng" strike="noStrike" spc="-1" dirty="0">
                <a:solidFill>
                  <a:srgbClr val="1F1F50"/>
                </a:solidFill>
                <a:latin typeface="Lato"/>
                <a:ea typeface="Lato"/>
              </a:rPr>
            </a:br>
            <a:br>
              <a:rPr lang="en" sz="2000" b="1" u="sng" strike="noStrike" spc="-1" dirty="0">
                <a:solidFill>
                  <a:srgbClr val="1F1F50"/>
                </a:solidFill>
                <a:latin typeface="Lato"/>
                <a:ea typeface="Lato"/>
              </a:rPr>
            </a:br>
            <a:r>
              <a:rPr lang="en" sz="2000" b="1" u="sng" strike="noStrike" spc="-1" dirty="0">
                <a:solidFill>
                  <a:srgbClr val="1F1F50"/>
                </a:solidFill>
                <a:latin typeface="Lato"/>
                <a:ea typeface="Lato"/>
              </a:rPr>
              <a:t>Automated Cheque Processing</a:t>
            </a:r>
            <a:endParaRPr sz="2000" u="sng" dirty="0"/>
          </a:p>
        </p:txBody>
      </p:sp>
      <p:sp>
        <p:nvSpPr>
          <p:cNvPr id="348" name="Google Shape;348;p2"/>
          <p:cNvSpPr txBox="1"/>
          <p:nvPr/>
        </p:nvSpPr>
        <p:spPr>
          <a:xfrm>
            <a:off x="468351" y="1137424"/>
            <a:ext cx="8207297" cy="3934397"/>
          </a:xfrm>
          <a:prstGeom prst="rect">
            <a:avLst/>
          </a:prstGeom>
          <a:noFill/>
          <a:ln>
            <a:noFill/>
          </a:ln>
        </p:spPr>
        <p:txBody>
          <a:bodyPr spcFirstLastPara="1" wrap="square" lIns="91425" tIns="91425" rIns="91425" bIns="91425" anchor="t" anchorCtr="0">
            <a:noAutofit/>
          </a:bodyPr>
          <a:lstStyle/>
          <a:p>
            <a:pPr algn="just" fontAlgn="base"/>
            <a:r>
              <a:rPr lang="en-US" b="0" i="0" dirty="0">
                <a:solidFill>
                  <a:srgbClr val="000000"/>
                </a:solidFill>
                <a:effectLst/>
                <a:latin typeface="Work Sans" pitchFamily="2" charset="0"/>
              </a:rPr>
              <a:t>We stand on the brink of a technological revolution that will fundamentally alter the way we live, work, and relate to one another. Our nearby future is all about Artificial Intelligence, a fusion of technologies that automate our routine business as well as life activities. Companies and organizations have started exploring and implementing the importance and benefits of AI in various fields of our life. Banking is one of the important and vast sectors that directly links in our daily life. </a:t>
            </a:r>
          </a:p>
          <a:p>
            <a:pPr algn="just" fontAlgn="base"/>
            <a:r>
              <a:rPr lang="en-US" b="0" i="0" dirty="0">
                <a:solidFill>
                  <a:srgbClr val="000000"/>
                </a:solidFill>
                <a:effectLst/>
                <a:latin typeface="Work Sans" pitchFamily="2" charset="0"/>
              </a:rPr>
              <a:t>                 And when it comes to the banking sector, bulk amounts of check processing is a complex functionality. But what if we say that it can be easily automated and streamlined by using ML and AI technology!</a:t>
            </a:r>
          </a:p>
          <a:p>
            <a:pPr algn="just" fontAlgn="base"/>
            <a:r>
              <a:rPr lang="en-US" dirty="0">
                <a:latin typeface="Work Sans" pitchFamily="2" charset="0"/>
              </a:rPr>
              <a:t>                 </a:t>
            </a:r>
            <a:endParaRPr lang="en-US" b="0" i="0" dirty="0">
              <a:solidFill>
                <a:srgbClr val="000000"/>
              </a:solidFill>
              <a:effectLst/>
              <a:latin typeface="Work Sans" pitchFamily="2" charset="0"/>
            </a:endParaRPr>
          </a:p>
          <a:p>
            <a:pPr algn="just" fontAlgn="base"/>
            <a:endParaRPr lang="en-US" b="0" i="0" dirty="0">
              <a:solidFill>
                <a:srgbClr val="000000"/>
              </a:solidFill>
              <a:effectLst/>
              <a:latin typeface="Work Sans" pitchFamily="2" charset="0"/>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pic>
        <p:nvPicPr>
          <p:cNvPr id="13" name="Picture 12">
            <a:extLst>
              <a:ext uri="{FF2B5EF4-FFF2-40B4-BE49-F238E27FC236}">
                <a16:creationId xmlns:a16="http://schemas.microsoft.com/office/drawing/2014/main" id="{9F490677-A0D1-AA2D-AF09-4ED64A10B90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49119" y="3326863"/>
            <a:ext cx="1784195" cy="1072983"/>
          </a:xfrm>
          <a:prstGeom prst="rect">
            <a:avLst/>
          </a:prstGeom>
        </p:spPr>
      </p:pic>
      <p:pic>
        <p:nvPicPr>
          <p:cNvPr id="16" name="Picture 15">
            <a:extLst>
              <a:ext uri="{FF2B5EF4-FFF2-40B4-BE49-F238E27FC236}">
                <a16:creationId xmlns:a16="http://schemas.microsoft.com/office/drawing/2014/main" id="{BB79FF53-965B-CC74-901B-27D236EDFA78}"/>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4235993" y="3245377"/>
            <a:ext cx="1613210" cy="1235956"/>
          </a:xfrm>
          <a:prstGeom prst="rect">
            <a:avLst/>
          </a:prstGeom>
        </p:spPr>
      </p:pic>
      <p:sp>
        <p:nvSpPr>
          <p:cNvPr id="18" name="TextBox 17">
            <a:extLst>
              <a:ext uri="{FF2B5EF4-FFF2-40B4-BE49-F238E27FC236}">
                <a16:creationId xmlns:a16="http://schemas.microsoft.com/office/drawing/2014/main" id="{AE669519-6E47-5113-BBED-EE7B864C02DD}"/>
              </a:ext>
            </a:extLst>
          </p:cNvPr>
          <p:cNvSpPr txBox="1"/>
          <p:nvPr/>
        </p:nvSpPr>
        <p:spPr>
          <a:xfrm>
            <a:off x="3001666" y="3204480"/>
            <a:ext cx="795453" cy="1107996"/>
          </a:xfrm>
          <a:prstGeom prst="rect">
            <a:avLst/>
          </a:prstGeom>
          <a:noFill/>
        </p:spPr>
        <p:txBody>
          <a:bodyPr wrap="square" rtlCol="0">
            <a:spAutoFit/>
          </a:bodyPr>
          <a:lstStyle/>
          <a:p>
            <a:r>
              <a:rPr lang="en-IN" sz="6600" dirty="0"/>
              <a:t>+</a:t>
            </a:r>
          </a:p>
        </p:txBody>
      </p:sp>
      <p:sp>
        <p:nvSpPr>
          <p:cNvPr id="19" name="TextBox 18">
            <a:extLst>
              <a:ext uri="{FF2B5EF4-FFF2-40B4-BE49-F238E27FC236}">
                <a16:creationId xmlns:a16="http://schemas.microsoft.com/office/drawing/2014/main" id="{F3C3294E-CC17-9839-AD12-227261B2A0A6}"/>
              </a:ext>
            </a:extLst>
          </p:cNvPr>
          <p:cNvSpPr txBox="1"/>
          <p:nvPr/>
        </p:nvSpPr>
        <p:spPr>
          <a:xfrm>
            <a:off x="1079204" y="4451638"/>
            <a:ext cx="1538868" cy="307777"/>
          </a:xfrm>
          <a:prstGeom prst="rect">
            <a:avLst/>
          </a:prstGeom>
          <a:noFill/>
        </p:spPr>
        <p:txBody>
          <a:bodyPr wrap="square" rtlCol="0">
            <a:spAutoFit/>
          </a:bodyPr>
          <a:lstStyle/>
          <a:p>
            <a:r>
              <a:rPr lang="en-IN" dirty="0"/>
              <a:t>Cheque</a:t>
            </a:r>
          </a:p>
        </p:txBody>
      </p:sp>
      <p:sp>
        <p:nvSpPr>
          <p:cNvPr id="20" name="TextBox 19">
            <a:extLst>
              <a:ext uri="{FF2B5EF4-FFF2-40B4-BE49-F238E27FC236}">
                <a16:creationId xmlns:a16="http://schemas.microsoft.com/office/drawing/2014/main" id="{3F1EC537-032B-1340-A4F9-ADBA1605CACF}"/>
              </a:ext>
            </a:extLst>
          </p:cNvPr>
          <p:cNvSpPr txBox="1"/>
          <p:nvPr/>
        </p:nvSpPr>
        <p:spPr>
          <a:xfrm>
            <a:off x="4571999" y="4538259"/>
            <a:ext cx="1196898" cy="523220"/>
          </a:xfrm>
          <a:prstGeom prst="rect">
            <a:avLst/>
          </a:prstGeom>
          <a:noFill/>
        </p:spPr>
        <p:txBody>
          <a:bodyPr wrap="square" rtlCol="0">
            <a:spAutoFit/>
          </a:bodyPr>
          <a:lstStyle/>
          <a:p>
            <a:r>
              <a:rPr lang="en-IN" dirty="0"/>
              <a:t>AI and ML and OCR</a:t>
            </a:r>
          </a:p>
        </p:txBody>
      </p:sp>
      <p:sp>
        <p:nvSpPr>
          <p:cNvPr id="21" name="TextBox 20">
            <a:extLst>
              <a:ext uri="{FF2B5EF4-FFF2-40B4-BE49-F238E27FC236}">
                <a16:creationId xmlns:a16="http://schemas.microsoft.com/office/drawing/2014/main" id="{D4114CA1-3554-97DB-94E9-FE3594C1113C}"/>
              </a:ext>
            </a:extLst>
          </p:cNvPr>
          <p:cNvSpPr txBox="1"/>
          <p:nvPr/>
        </p:nvSpPr>
        <p:spPr>
          <a:xfrm>
            <a:off x="6580948" y="3204480"/>
            <a:ext cx="912672" cy="1015663"/>
          </a:xfrm>
          <a:prstGeom prst="rect">
            <a:avLst/>
          </a:prstGeom>
          <a:noFill/>
        </p:spPr>
        <p:txBody>
          <a:bodyPr wrap="square" rtlCol="0">
            <a:spAutoFit/>
          </a:bodyPr>
          <a:lstStyle/>
          <a:p>
            <a:r>
              <a:rPr lang="en-IN" sz="6000" dirty="0"/>
              <a:t>=</a:t>
            </a:r>
          </a:p>
        </p:txBody>
      </p:sp>
      <p:sp>
        <p:nvSpPr>
          <p:cNvPr id="22" name="TextBox 21">
            <a:extLst>
              <a:ext uri="{FF2B5EF4-FFF2-40B4-BE49-F238E27FC236}">
                <a16:creationId xmlns:a16="http://schemas.microsoft.com/office/drawing/2014/main" id="{1D92A564-5528-5BBC-0466-DF3AACA0F733}"/>
              </a:ext>
            </a:extLst>
          </p:cNvPr>
          <p:cNvSpPr txBox="1"/>
          <p:nvPr/>
        </p:nvSpPr>
        <p:spPr>
          <a:xfrm>
            <a:off x="7530790" y="3076492"/>
            <a:ext cx="1613210" cy="1107996"/>
          </a:xfrm>
          <a:prstGeom prst="rect">
            <a:avLst/>
          </a:prstGeom>
          <a:noFill/>
        </p:spPr>
        <p:txBody>
          <a:bodyPr wrap="square" rtlCol="0">
            <a:spAutoFit/>
          </a:bodyPr>
          <a:lstStyle/>
          <a:p>
            <a:r>
              <a:rPr lang="en-IN" sz="6600" dirty="0"/>
              <a:t>?</a:t>
            </a:r>
          </a:p>
        </p:txBody>
      </p:sp>
      <p:sp>
        <p:nvSpPr>
          <p:cNvPr id="23" name="TextBox 22">
            <a:extLst>
              <a:ext uri="{FF2B5EF4-FFF2-40B4-BE49-F238E27FC236}">
                <a16:creationId xmlns:a16="http://schemas.microsoft.com/office/drawing/2014/main" id="{C4EAE9EF-8E40-C858-FA76-0EB10ADE0D44}"/>
              </a:ext>
            </a:extLst>
          </p:cNvPr>
          <p:cNvSpPr txBox="1"/>
          <p:nvPr/>
        </p:nvSpPr>
        <p:spPr>
          <a:xfrm>
            <a:off x="6988098" y="4605527"/>
            <a:ext cx="2200507" cy="523220"/>
          </a:xfrm>
          <a:prstGeom prst="rect">
            <a:avLst/>
          </a:prstGeom>
          <a:noFill/>
        </p:spPr>
        <p:txBody>
          <a:bodyPr wrap="square" rtlCol="0">
            <a:spAutoFit/>
          </a:bodyPr>
          <a:lstStyle/>
          <a:p>
            <a:r>
              <a:rPr lang="en-IN" dirty="0"/>
              <a:t>Let’s see what the combo does…………….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9633-314B-3EE6-B6AA-CAC0BE65E6B1}"/>
              </a:ext>
            </a:extLst>
          </p:cNvPr>
          <p:cNvSpPr>
            <a:spLocks noGrp="1"/>
          </p:cNvSpPr>
          <p:nvPr>
            <p:ph type="title"/>
          </p:nvPr>
        </p:nvSpPr>
        <p:spPr/>
        <p:txBody>
          <a:bodyPr/>
          <a:lstStyle/>
          <a:p>
            <a:r>
              <a:rPr lang="en-IN" sz="2400" u="sng" dirty="0"/>
              <a:t>RESOLUTION</a:t>
            </a:r>
          </a:p>
        </p:txBody>
      </p:sp>
      <p:sp>
        <p:nvSpPr>
          <p:cNvPr id="3" name="TextBox 2">
            <a:extLst>
              <a:ext uri="{FF2B5EF4-FFF2-40B4-BE49-F238E27FC236}">
                <a16:creationId xmlns:a16="http://schemas.microsoft.com/office/drawing/2014/main" id="{A8EC03E9-7793-C191-EE27-6C89E305EDB2}"/>
              </a:ext>
            </a:extLst>
          </p:cNvPr>
          <p:cNvSpPr txBox="1"/>
          <p:nvPr/>
        </p:nvSpPr>
        <p:spPr>
          <a:xfrm>
            <a:off x="435144" y="906967"/>
            <a:ext cx="8415453" cy="4216539"/>
          </a:xfrm>
          <a:prstGeom prst="rect">
            <a:avLst/>
          </a:prstGeom>
          <a:noFill/>
        </p:spPr>
        <p:txBody>
          <a:bodyPr wrap="square" rtlCol="0">
            <a:spAutoFit/>
          </a:bodyPr>
          <a:lstStyle/>
          <a:p>
            <a:pPr algn="just"/>
            <a:r>
              <a:rPr lang="en-IN" sz="1600" dirty="0"/>
              <a:t>Our solution uses </a:t>
            </a:r>
            <a:r>
              <a:rPr lang="en-US" sz="1600" b="1" i="0" dirty="0">
                <a:solidFill>
                  <a:srgbClr val="000000"/>
                </a:solidFill>
                <a:effectLst/>
                <a:latin typeface="Work Sans" pitchFamily="2" charset="0"/>
              </a:rPr>
              <a:t>OCR Check Deposit Recognition</a:t>
            </a:r>
            <a:r>
              <a:rPr lang="en-US" sz="1600" b="0" i="0" dirty="0">
                <a:solidFill>
                  <a:srgbClr val="000000"/>
                </a:solidFill>
                <a:effectLst/>
                <a:latin typeface="Work Sans" pitchFamily="2" charset="0"/>
              </a:rPr>
              <a:t> system which is complemented with the ICR technology (Intelligent Character Recognition) through which accurate details from various handwritten characters</a:t>
            </a:r>
            <a:r>
              <a:rPr lang="en-US" sz="1600" b="0" i="1" dirty="0">
                <a:solidFill>
                  <a:srgbClr val="000000"/>
                </a:solidFill>
                <a:effectLst/>
                <a:latin typeface="Work Sans" pitchFamily="2" charset="0"/>
              </a:rPr>
              <a:t> (both front and back side )of the cheque</a:t>
            </a:r>
            <a:r>
              <a:rPr lang="en-US" sz="1600" b="0" i="0" dirty="0">
                <a:solidFill>
                  <a:srgbClr val="000000"/>
                </a:solidFill>
                <a:effectLst/>
                <a:latin typeface="Work Sans" pitchFamily="2" charset="0"/>
              </a:rPr>
              <a:t> can be obtained at ease. It will also validate the value and the amount of words entered in the cheque . For this we will create an API. </a:t>
            </a:r>
          </a:p>
          <a:p>
            <a:endParaRPr lang="en-US" sz="1600" b="0" i="0" dirty="0">
              <a:solidFill>
                <a:srgbClr val="000000"/>
              </a:solidFill>
              <a:effectLst/>
              <a:latin typeface="Work Sans" pitchFamily="2" charset="0"/>
            </a:endParaRPr>
          </a:p>
          <a:p>
            <a:pPr>
              <a:lnSpc>
                <a:spcPct val="100000"/>
              </a:lnSpc>
              <a:buNone/>
              <a:tabLst>
                <a:tab pos="0" algn="l"/>
              </a:tabLst>
            </a:pPr>
            <a:endParaRPr lang="en" sz="1400" b="0" strike="noStrike" spc="-1" dirty="0">
              <a:solidFill>
                <a:srgbClr val="222222"/>
              </a:solidFill>
              <a:highlight>
                <a:srgbClr val="FFFFFF"/>
              </a:highlight>
              <a:latin typeface="Lato"/>
              <a:ea typeface="Lato"/>
            </a:endParaRPr>
          </a:p>
          <a:p>
            <a:pPr>
              <a:lnSpc>
                <a:spcPct val="100000"/>
              </a:lnSpc>
              <a:buNone/>
              <a:tabLst>
                <a:tab pos="0" algn="l"/>
              </a:tabLst>
            </a:pPr>
            <a:r>
              <a:rPr lang="en" sz="1600" b="0" strike="noStrike" spc="-1" dirty="0">
                <a:solidFill>
                  <a:srgbClr val="222222"/>
                </a:solidFill>
                <a:highlight>
                  <a:srgbClr val="FFFFFF"/>
                </a:highlight>
                <a:latin typeface="Lato"/>
                <a:ea typeface="Lato"/>
              </a:rPr>
              <a:t>Our API will be able to automate the cheque clearing process by :</a:t>
            </a:r>
          </a:p>
          <a:p>
            <a:pPr>
              <a:lnSpc>
                <a:spcPct val="100000"/>
              </a:lnSpc>
              <a:buNone/>
              <a:tabLst>
                <a:tab pos="0" algn="l"/>
              </a:tabLst>
            </a:pPr>
            <a:endParaRPr lang="en-US" sz="1600" b="0" strike="noStrike" spc="-1" dirty="0">
              <a:latin typeface="Arial"/>
            </a:endParaRPr>
          </a:p>
          <a:p>
            <a:pPr>
              <a:lnSpc>
                <a:spcPct val="100000"/>
              </a:lnSpc>
              <a:buNone/>
              <a:tabLst>
                <a:tab pos="0" algn="l"/>
              </a:tabLst>
            </a:pPr>
            <a:r>
              <a:rPr lang="en" sz="1600" b="0" strike="noStrike" spc="-1" dirty="0">
                <a:solidFill>
                  <a:srgbClr val="222222"/>
                </a:solidFill>
                <a:highlight>
                  <a:srgbClr val="FFFFFF"/>
                </a:highlight>
                <a:latin typeface="Lato"/>
                <a:ea typeface="Lato"/>
              </a:rPr>
              <a:t>1. Automation of the clearing process using AI/ML/ICR/OCR techniques</a:t>
            </a:r>
            <a:endParaRPr lang="en-US" sz="1600" b="0" strike="noStrike" spc="-1" dirty="0">
              <a:latin typeface="Arial"/>
            </a:endParaRPr>
          </a:p>
          <a:p>
            <a:pPr>
              <a:lnSpc>
                <a:spcPct val="100000"/>
              </a:lnSpc>
              <a:buNone/>
              <a:tabLst>
                <a:tab pos="0" algn="l"/>
              </a:tabLst>
            </a:pPr>
            <a:r>
              <a:rPr lang="en" sz="1600" b="0" strike="noStrike" spc="-1" dirty="0">
                <a:solidFill>
                  <a:srgbClr val="222222"/>
                </a:solidFill>
                <a:highlight>
                  <a:srgbClr val="FFFFFF"/>
                </a:highlight>
                <a:latin typeface="Lato"/>
                <a:ea typeface="Lato"/>
              </a:rPr>
              <a:t>2. Automatic Data Entry &amp; Technical verification</a:t>
            </a:r>
            <a:endParaRPr lang="en-US" sz="1600" b="0" strike="noStrike" spc="-1" dirty="0">
              <a:latin typeface="Arial"/>
            </a:endParaRPr>
          </a:p>
          <a:p>
            <a:pPr>
              <a:lnSpc>
                <a:spcPct val="100000"/>
              </a:lnSpc>
              <a:buNone/>
              <a:tabLst>
                <a:tab pos="0" algn="l"/>
              </a:tabLst>
            </a:pPr>
            <a:r>
              <a:rPr lang="en" sz="1600" b="0" strike="noStrike" spc="-1" dirty="0">
                <a:solidFill>
                  <a:srgbClr val="222222"/>
                </a:solidFill>
                <a:highlight>
                  <a:srgbClr val="FFFFFF"/>
                </a:highlight>
                <a:latin typeface="Lato"/>
                <a:ea typeface="Lato"/>
              </a:rPr>
              <a:t>3. Signature Verification</a:t>
            </a:r>
            <a:endParaRPr lang="en-US" sz="1600" b="0" strike="noStrike" spc="-1" dirty="0">
              <a:latin typeface="Arial"/>
            </a:endParaRPr>
          </a:p>
          <a:p>
            <a:pPr>
              <a:lnSpc>
                <a:spcPct val="100000"/>
              </a:lnSpc>
              <a:buNone/>
              <a:tabLst>
                <a:tab pos="0" algn="l"/>
              </a:tabLst>
            </a:pPr>
            <a:r>
              <a:rPr lang="en" sz="1600" b="0" strike="noStrike" spc="-1" dirty="0">
                <a:solidFill>
                  <a:srgbClr val="222222"/>
                </a:solidFill>
                <a:highlight>
                  <a:srgbClr val="FFFFFF"/>
                </a:highlight>
                <a:latin typeface="Lato"/>
                <a:ea typeface="Lato"/>
              </a:rPr>
              <a:t>4. Support Multilingual</a:t>
            </a:r>
            <a:endParaRPr lang="en-US" sz="1600" b="0" strike="noStrike" spc="-1" dirty="0">
              <a:latin typeface="Arial"/>
            </a:endParaRPr>
          </a:p>
          <a:p>
            <a:pPr>
              <a:lnSpc>
                <a:spcPct val="100000"/>
              </a:lnSpc>
              <a:buNone/>
              <a:tabLst>
                <a:tab pos="0" algn="l"/>
              </a:tabLst>
            </a:pPr>
            <a:r>
              <a:rPr lang="en" sz="1600" b="0" strike="noStrike" spc="-1" dirty="0">
                <a:solidFill>
                  <a:srgbClr val="222222"/>
                </a:solidFill>
                <a:highlight>
                  <a:srgbClr val="FFFFFF"/>
                </a:highlight>
                <a:latin typeface="Lato"/>
                <a:ea typeface="Lato"/>
              </a:rPr>
              <a:t>5. Reduce Human Efforts</a:t>
            </a:r>
            <a:endParaRPr lang="en-US" sz="1600" b="0" strike="noStrike" spc="-1" dirty="0">
              <a:latin typeface="Arial"/>
            </a:endParaRPr>
          </a:p>
          <a:p>
            <a:pPr>
              <a:lnSpc>
                <a:spcPct val="100000"/>
              </a:lnSpc>
              <a:buNone/>
              <a:tabLst>
                <a:tab pos="0" algn="l"/>
              </a:tabLst>
            </a:pPr>
            <a:r>
              <a:rPr lang="en" sz="1600" b="0" strike="noStrike" spc="-1" dirty="0">
                <a:solidFill>
                  <a:srgbClr val="222222"/>
                </a:solidFill>
                <a:highlight>
                  <a:srgbClr val="FFFFFF"/>
                </a:highlight>
                <a:latin typeface="Lato"/>
                <a:ea typeface="Lato"/>
              </a:rPr>
              <a:t>6. Reduce Processing time</a:t>
            </a:r>
            <a:endParaRPr lang="en-US" sz="1600" b="0" strike="noStrike" spc="-1" dirty="0">
              <a:latin typeface="Arial"/>
            </a:endParaRPr>
          </a:p>
          <a:p>
            <a:pPr>
              <a:lnSpc>
                <a:spcPct val="100000"/>
              </a:lnSpc>
              <a:buNone/>
              <a:tabLst>
                <a:tab pos="0" algn="l"/>
              </a:tabLst>
            </a:pPr>
            <a:r>
              <a:rPr lang="en" sz="1600" b="0" strike="noStrike" spc="-1" dirty="0">
                <a:solidFill>
                  <a:srgbClr val="222222"/>
                </a:solidFill>
                <a:highlight>
                  <a:srgbClr val="FFFFFF"/>
                </a:highlight>
                <a:latin typeface="Lato"/>
                <a:ea typeface="Lato"/>
              </a:rPr>
              <a:t>7. Detecting Potential Frauds</a:t>
            </a:r>
            <a:endParaRPr lang="en-US" sz="1600" b="0" strike="noStrike" spc="-1" dirty="0">
              <a:latin typeface="Arial"/>
            </a:endParaRPr>
          </a:p>
          <a:p>
            <a:endParaRPr lang="en-US" b="0" i="0" dirty="0">
              <a:solidFill>
                <a:srgbClr val="000000"/>
              </a:solidFill>
              <a:effectLst/>
              <a:latin typeface="Work Sans" pitchFamily="2" charset="0"/>
            </a:endParaRPr>
          </a:p>
        </p:txBody>
      </p:sp>
    </p:spTree>
    <p:extLst>
      <p:ext uri="{BB962C8B-B14F-4D97-AF65-F5344CB8AC3E}">
        <p14:creationId xmlns:p14="http://schemas.microsoft.com/office/powerpoint/2010/main" val="208522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u="sng" dirty="0">
                <a:solidFill>
                  <a:srgbClr val="222222"/>
                </a:solidFill>
                <a:highlight>
                  <a:srgbClr val="FFFFFF"/>
                </a:highlight>
              </a:rPr>
              <a:t>User Segment &amp; Pain Points</a:t>
            </a:r>
            <a:endParaRPr sz="2000" u="sng" dirty="0"/>
          </a:p>
        </p:txBody>
      </p:sp>
      <p:sp>
        <p:nvSpPr>
          <p:cNvPr id="354" name="Google Shape;354;p3"/>
          <p:cNvSpPr txBox="1"/>
          <p:nvPr/>
        </p:nvSpPr>
        <p:spPr>
          <a:xfrm>
            <a:off x="410771" y="727552"/>
            <a:ext cx="8238600" cy="3874183"/>
          </a:xfrm>
          <a:prstGeom prst="rect">
            <a:avLst/>
          </a:prstGeom>
          <a:noFill/>
          <a:ln>
            <a:noFill/>
          </a:ln>
        </p:spPr>
        <p:txBody>
          <a:bodyPr spcFirstLastPara="1" wrap="square" lIns="91425" tIns="91425" rIns="91425" bIns="91425" anchor="t" anchorCtr="0">
            <a:noAutofit/>
          </a:bodyPr>
          <a:lstStyle/>
          <a:p>
            <a:pPr algn="just">
              <a:lnSpc>
                <a:spcPct val="115000"/>
              </a:lnSpc>
              <a:spcBef>
                <a:spcPts val="1001"/>
              </a:spcBef>
              <a:buNone/>
              <a:tabLst>
                <a:tab pos="0" algn="l"/>
              </a:tabLst>
            </a:pPr>
            <a:r>
              <a:rPr lang="en" sz="1600" b="0" strike="noStrike" spc="-1" dirty="0">
                <a:solidFill>
                  <a:srgbClr val="222222"/>
                </a:solidFill>
                <a:highlight>
                  <a:srgbClr val="FFFFFF"/>
                </a:highlight>
                <a:latin typeface="Lato"/>
                <a:ea typeface="Lato"/>
              </a:rPr>
              <a:t>Any Company/Organization that uses cheques for payments instead of cash can use our API.</a:t>
            </a:r>
            <a:endParaRPr lang="en-US" sz="1600" b="0" strike="noStrike" spc="-1" dirty="0">
              <a:latin typeface="Arial"/>
            </a:endParaRPr>
          </a:p>
          <a:p>
            <a:pPr algn="just">
              <a:lnSpc>
                <a:spcPct val="115000"/>
              </a:lnSpc>
              <a:spcBef>
                <a:spcPts val="1001"/>
              </a:spcBef>
              <a:buNone/>
              <a:tabLst>
                <a:tab pos="0" algn="l"/>
              </a:tabLst>
            </a:pPr>
            <a:r>
              <a:rPr lang="en" sz="1600" b="0" strike="noStrike" spc="-1" dirty="0">
                <a:solidFill>
                  <a:srgbClr val="222222"/>
                </a:solidFill>
                <a:highlight>
                  <a:srgbClr val="FFFFFF"/>
                </a:highlight>
                <a:latin typeface="Lato"/>
                <a:ea typeface="Lato"/>
              </a:rPr>
              <a:t>Using which they will be able to check for fraud /invalid cheques and thus save alot of their time which would have been wasted incase the check would have been invalidated by the bank.</a:t>
            </a:r>
          </a:p>
          <a:p>
            <a:pPr>
              <a:lnSpc>
                <a:spcPct val="115000"/>
              </a:lnSpc>
              <a:spcBef>
                <a:spcPts val="1001"/>
              </a:spcBef>
              <a:buNone/>
              <a:tabLst>
                <a:tab pos="0" algn="l"/>
              </a:tabLst>
            </a:pPr>
            <a:endParaRPr lang="en" sz="1600" b="0" strike="noStrike" spc="-1" dirty="0">
              <a:solidFill>
                <a:srgbClr val="222222"/>
              </a:solidFill>
              <a:highlight>
                <a:srgbClr val="FFFFFF"/>
              </a:highlight>
              <a:latin typeface="Lato"/>
              <a:ea typeface="Lato"/>
            </a:endParaRPr>
          </a:p>
          <a:p>
            <a:pPr marL="285750" indent="-285750" algn="just" fontAlgn="base">
              <a:buFont typeface="Wingdings" panose="05000000000000000000" pitchFamily="2" charset="2"/>
              <a:buChar char="q"/>
            </a:pPr>
            <a:r>
              <a:rPr lang="en-US" sz="1600" i="0" u="sng" dirty="0">
                <a:solidFill>
                  <a:srgbClr val="333333"/>
                </a:solidFill>
                <a:effectLst/>
                <a:latin typeface="inherit"/>
              </a:rPr>
              <a:t>Benefits of our solution</a:t>
            </a:r>
            <a:r>
              <a:rPr lang="en-US" sz="1600" i="0" dirty="0">
                <a:solidFill>
                  <a:srgbClr val="333333"/>
                </a:solidFill>
                <a:effectLst/>
                <a:latin typeface="inherit"/>
              </a:rPr>
              <a:t>….</a:t>
            </a:r>
            <a:endParaRPr lang="en-US" sz="1600" i="0" dirty="0">
              <a:solidFill>
                <a:srgbClr val="333333"/>
              </a:solidFill>
              <a:effectLst/>
              <a:latin typeface="Work Sans" pitchFamily="2" charset="0"/>
            </a:endParaRPr>
          </a:p>
          <a:p>
            <a:pPr algn="just" fontAlgn="base">
              <a:buFont typeface="Arial" panose="020B0604020202020204" pitchFamily="34" charset="0"/>
              <a:buChar char="•"/>
            </a:pPr>
            <a:r>
              <a:rPr lang="en-US" sz="1600" i="0" dirty="0">
                <a:solidFill>
                  <a:srgbClr val="000000"/>
                </a:solidFill>
                <a:effectLst/>
                <a:latin typeface="inherit"/>
              </a:rPr>
              <a:t>Check fraudulent identification  </a:t>
            </a:r>
            <a:r>
              <a:rPr lang="en-US" sz="1600" b="0" i="0" dirty="0">
                <a:solidFill>
                  <a:srgbClr val="000000"/>
                </a:solidFill>
                <a:effectLst/>
                <a:latin typeface="inherit"/>
              </a:rPr>
              <a:t>within a matter of seconds </a:t>
            </a:r>
          </a:p>
          <a:p>
            <a:pPr algn="just" fontAlgn="base">
              <a:buFont typeface="Arial" panose="020B0604020202020204" pitchFamily="34" charset="0"/>
              <a:buChar char="•"/>
            </a:pPr>
            <a:r>
              <a:rPr lang="en-US" sz="1600" b="0" i="0" dirty="0">
                <a:solidFill>
                  <a:srgbClr val="000000"/>
                </a:solidFill>
                <a:effectLst/>
                <a:latin typeface="inherit"/>
              </a:rPr>
              <a:t>Bulk cheque processing can be validated at ease</a:t>
            </a:r>
          </a:p>
          <a:p>
            <a:pPr algn="just" fontAlgn="base">
              <a:buFont typeface="Arial" panose="020B0604020202020204" pitchFamily="34" charset="0"/>
              <a:buChar char="•"/>
            </a:pPr>
            <a:r>
              <a:rPr lang="en-US" sz="1600" b="0" i="0" dirty="0">
                <a:solidFill>
                  <a:srgbClr val="000000"/>
                </a:solidFill>
                <a:effectLst/>
                <a:latin typeface="inherit"/>
              </a:rPr>
              <a:t>Overcome cheque fraudulent at ease</a:t>
            </a:r>
          </a:p>
          <a:p>
            <a:pPr algn="just" fontAlgn="base">
              <a:buFont typeface="Arial" panose="020B0604020202020204" pitchFamily="34" charset="0"/>
              <a:buChar char="•"/>
            </a:pPr>
            <a:r>
              <a:rPr lang="en-US" sz="1600" b="0" i="0" dirty="0">
                <a:solidFill>
                  <a:srgbClr val="000000"/>
                </a:solidFill>
                <a:effectLst/>
                <a:latin typeface="inherit"/>
              </a:rPr>
              <a:t>Provide instant feedback to your customers</a:t>
            </a:r>
          </a:p>
          <a:p>
            <a:pPr algn="just" fontAlgn="base">
              <a:buFont typeface="Arial" panose="020B0604020202020204" pitchFamily="34" charset="0"/>
              <a:buChar char="•"/>
            </a:pPr>
            <a:r>
              <a:rPr lang="en-US" sz="1600" b="0" i="0" dirty="0">
                <a:solidFill>
                  <a:srgbClr val="000000"/>
                </a:solidFill>
                <a:effectLst/>
                <a:latin typeface="inherit"/>
              </a:rPr>
              <a:t>Avoid traditional wait times for deposit availability </a:t>
            </a:r>
          </a:p>
          <a:p>
            <a:pPr>
              <a:lnSpc>
                <a:spcPct val="115000"/>
              </a:lnSpc>
              <a:spcBef>
                <a:spcPts val="1001"/>
              </a:spcBef>
              <a:buNone/>
              <a:tabLst>
                <a:tab pos="0" algn="l"/>
              </a:tabLst>
            </a:pPr>
            <a:endParaRPr lang="en-US" sz="1600" b="0" strike="noStrike" spc="-1" dirty="0">
              <a:latin typeface="Arial"/>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383629" y="1444886"/>
            <a:ext cx="8238600" cy="3414300"/>
          </a:xfrm>
          <a:prstGeom prst="rect">
            <a:avLst/>
          </a:prstGeom>
          <a:noFill/>
          <a:ln>
            <a:noFill/>
          </a:ln>
        </p:spPr>
        <p:txBody>
          <a:bodyPr spcFirstLastPara="1" wrap="square" lIns="91425" tIns="91425" rIns="91425" bIns="91425" anchor="t" anchorCtr="0">
            <a:noAutofit/>
          </a:bodyPr>
          <a:lstStyle/>
          <a:p>
            <a:pPr>
              <a:lnSpc>
                <a:spcPct val="115000"/>
              </a:lnSpc>
              <a:spcBef>
                <a:spcPts val="1000"/>
              </a:spcBef>
              <a:spcAft>
                <a:spcPts val="1000"/>
              </a:spcAft>
              <a:buSzPts val="1400"/>
            </a:pPr>
            <a:r>
              <a:rPr lang="en" sz="1800" b="0" strike="noStrike" spc="-1" dirty="0">
                <a:solidFill>
                  <a:srgbClr val="222222"/>
                </a:solidFill>
                <a:highlight>
                  <a:srgbClr val="FFFFFF"/>
                </a:highlight>
                <a:latin typeface="Lato"/>
                <a:ea typeface="Lato"/>
              </a:rPr>
              <a:t>Most product’s currently available in the market use older signature verification techniques which are not only  prone to wrong output but also are not able to process large amount of signature verifications at the same time.</a:t>
            </a:r>
          </a:p>
          <a:p>
            <a:pPr>
              <a:lnSpc>
                <a:spcPct val="115000"/>
              </a:lnSpc>
              <a:spcBef>
                <a:spcPts val="1000"/>
              </a:spcBef>
              <a:spcAft>
                <a:spcPts val="1000"/>
              </a:spcAft>
              <a:buSzPts val="1400"/>
            </a:pPr>
            <a:r>
              <a:rPr lang="en" sz="1800" spc="-1" dirty="0">
                <a:solidFill>
                  <a:srgbClr val="222222"/>
                </a:solidFill>
                <a:highlight>
                  <a:srgbClr val="FFFFFF"/>
                </a:highlight>
                <a:latin typeface="Lato"/>
                <a:ea typeface="Lato"/>
              </a:rPr>
              <a:t>Most of the banks are using manual methods which take a lot of time to process and also during depositon of money into one’s account.</a:t>
            </a:r>
          </a:p>
          <a:p>
            <a:pPr>
              <a:lnSpc>
                <a:spcPct val="115000"/>
              </a:lnSpc>
              <a:spcBef>
                <a:spcPts val="1000"/>
              </a:spcBef>
              <a:spcAft>
                <a:spcPts val="1000"/>
              </a:spcAft>
              <a:buSzPts val="1400"/>
            </a:pPr>
            <a:endParaRPr lang="en-US" sz="1800" b="0" strike="noStrike" spc="-1" dirty="0">
              <a:latin typeface="Arial"/>
            </a:endParaRPr>
          </a:p>
          <a:p>
            <a:pPr marL="0" marR="0" lvl="0" indent="0" algn="l" rtl="0">
              <a:lnSpc>
                <a:spcPct val="115000"/>
              </a:lnSpc>
              <a:spcBef>
                <a:spcPts val="1000"/>
              </a:spcBef>
              <a:spcAft>
                <a:spcPts val="100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83629" y="630994"/>
            <a:ext cx="82386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4000" u="sng" dirty="0"/>
              <a:t>Pre-Requisite</a:t>
            </a:r>
            <a:endParaRPr sz="4000" u="sng"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u="sng" dirty="0">
                <a:solidFill>
                  <a:srgbClr val="4A4548"/>
                </a:solidFill>
                <a:highlight>
                  <a:srgbClr val="FFFFFF"/>
                </a:highlight>
              </a:rPr>
              <a:t>Azure tools or resources</a:t>
            </a:r>
            <a:endParaRPr sz="3600" u="sng" dirty="0"/>
          </a:p>
        </p:txBody>
      </p:sp>
      <p:sp>
        <p:nvSpPr>
          <p:cNvPr id="366" name="Google Shape;366;p5"/>
          <p:cNvSpPr txBox="1">
            <a:spLocks noGrp="1"/>
          </p:cNvSpPr>
          <p:nvPr>
            <p:ph type="title"/>
          </p:nvPr>
        </p:nvSpPr>
        <p:spPr>
          <a:xfrm>
            <a:off x="4" y="2019825"/>
            <a:ext cx="8280000" cy="576000"/>
          </a:xfrm>
          <a:prstGeom prst="rect">
            <a:avLst/>
          </a:prstGeom>
          <a:noFill/>
          <a:ln>
            <a:noFill/>
          </a:ln>
        </p:spPr>
        <p:txBody>
          <a:bodyPr spcFirstLastPara="1" wrap="square" lIns="91425" tIns="91425" rIns="91425" bIns="91425" anchor="t" anchorCtr="0">
            <a:noAutofit/>
          </a:bodyPr>
          <a:lstStyle/>
          <a:p>
            <a:r>
              <a:rPr lang="en-US" sz="2400" b="0" strike="noStrike" spc="-1" dirty="0">
                <a:solidFill>
                  <a:srgbClr val="4A4548"/>
                </a:solidFill>
                <a:highlight>
                  <a:srgbClr val="FFFFFF"/>
                </a:highlight>
                <a:latin typeface="Lato"/>
                <a:ea typeface="Lato"/>
              </a:rPr>
              <a:t>We will be using :</a:t>
            </a:r>
            <a:br>
              <a:rPr lang="en-US" sz="2400" b="0" dirty="0"/>
            </a:br>
            <a:br>
              <a:rPr lang="en-US" sz="2400" b="0" dirty="0"/>
            </a:br>
            <a:r>
              <a:rPr lang="en-US" sz="2400" b="0" strike="noStrike" spc="-1" dirty="0">
                <a:solidFill>
                  <a:srgbClr val="4A4548"/>
                </a:solidFill>
                <a:highlight>
                  <a:srgbClr val="FFFFFF"/>
                </a:highlight>
                <a:latin typeface="Lato"/>
                <a:ea typeface="Lato"/>
              </a:rPr>
              <a:t>Azure cloud storage </a:t>
            </a:r>
            <a:br>
              <a:rPr lang="en-US" sz="2400" b="0" dirty="0"/>
            </a:br>
            <a:r>
              <a:rPr lang="en-US" sz="2400" b="0" strike="noStrike" spc="-1" dirty="0">
                <a:solidFill>
                  <a:srgbClr val="4A4548"/>
                </a:solidFill>
                <a:highlight>
                  <a:srgbClr val="FFFFFF"/>
                </a:highlight>
                <a:latin typeface="Lato"/>
                <a:ea typeface="Lato"/>
              </a:rPr>
              <a:t>1. To store database of user signatures</a:t>
            </a:r>
            <a:br>
              <a:rPr lang="en-US" sz="2400" b="0" dirty="0"/>
            </a:br>
            <a:r>
              <a:rPr lang="en-US" sz="2400" b="0" strike="noStrike" spc="-1" dirty="0">
                <a:solidFill>
                  <a:srgbClr val="4A4548"/>
                </a:solidFill>
                <a:highlight>
                  <a:srgbClr val="FFFFFF"/>
                </a:highlight>
                <a:latin typeface="Lato"/>
                <a:ea typeface="Lato"/>
              </a:rPr>
              <a:t>2. To store the data fields (</a:t>
            </a:r>
            <a:r>
              <a:rPr lang="en-US" sz="2400" b="0" spc="-1" dirty="0">
                <a:solidFill>
                  <a:srgbClr val="4A4548"/>
                </a:solidFill>
                <a:highlight>
                  <a:srgbClr val="FFFFFF"/>
                </a:highlight>
              </a:rPr>
              <a:t>like name , account number…)</a:t>
            </a:r>
            <a:r>
              <a:rPr lang="en-US" sz="2400" b="0" strike="noStrike" spc="-1" dirty="0">
                <a:solidFill>
                  <a:srgbClr val="4A4548"/>
                </a:solidFill>
                <a:highlight>
                  <a:srgbClr val="FFFFFF"/>
                </a:highlight>
                <a:latin typeface="Lato"/>
                <a:ea typeface="Lato"/>
              </a:rPr>
              <a:t>scanned from the cheque.</a:t>
            </a:r>
            <a:br>
              <a:rPr lang="en-US" sz="2400" b="0" dirty="0"/>
            </a:br>
            <a:r>
              <a:rPr lang="en-US" sz="1400" b="0" strike="noStrike" spc="-1" dirty="0">
                <a:solidFill>
                  <a:srgbClr val="4A4548"/>
                </a:solidFill>
                <a:highlight>
                  <a:srgbClr val="FFFFFF"/>
                </a:highlight>
                <a:latin typeface="Lato"/>
                <a:ea typeface="Lato"/>
              </a:rPr>
              <a:t> </a:t>
            </a:r>
            <a:br>
              <a:rPr lang="en-US" sz="1400" b="0" strike="noStrike" spc="-1" dirty="0">
                <a:latin typeface="Arial"/>
              </a:rPr>
            </a:br>
            <a:endParaRPr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308776" y="2899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4000" u="sng" dirty="0"/>
              <a:t>Methodology</a:t>
            </a:r>
            <a:endParaRPr sz="4000" u="sng" dirty="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2" name="Picture 1">
            <a:extLst>
              <a:ext uri="{FF2B5EF4-FFF2-40B4-BE49-F238E27FC236}">
                <a16:creationId xmlns:a16="http://schemas.microsoft.com/office/drawing/2014/main" id="{8A516935-8C09-9460-638E-770BB8F5DA16}"/>
              </a:ext>
            </a:extLst>
          </p:cNvPr>
          <p:cNvPicPr>
            <a:picLocks noChangeAspect="1"/>
          </p:cNvPicPr>
          <p:nvPr/>
        </p:nvPicPr>
        <p:blipFill>
          <a:blip r:embed="rId3"/>
          <a:stretch>
            <a:fillRect/>
          </a:stretch>
        </p:blipFill>
        <p:spPr>
          <a:xfrm>
            <a:off x="512375" y="1601624"/>
            <a:ext cx="7265497" cy="2513651"/>
          </a:xfrm>
          <a:prstGeom prst="rect">
            <a:avLst/>
          </a:prstGeom>
        </p:spPr>
      </p:pic>
      <p:sp>
        <p:nvSpPr>
          <p:cNvPr id="3" name="TextBox 2">
            <a:extLst>
              <a:ext uri="{FF2B5EF4-FFF2-40B4-BE49-F238E27FC236}">
                <a16:creationId xmlns:a16="http://schemas.microsoft.com/office/drawing/2014/main" id="{4592F1DE-FAD0-C7EE-3932-412A490FC960}"/>
              </a:ext>
            </a:extLst>
          </p:cNvPr>
          <p:cNvSpPr txBox="1"/>
          <p:nvPr/>
        </p:nvSpPr>
        <p:spPr>
          <a:xfrm>
            <a:off x="4698379" y="3877455"/>
            <a:ext cx="1159728" cy="523220"/>
          </a:xfrm>
          <a:prstGeom prst="rect">
            <a:avLst/>
          </a:prstGeom>
          <a:noFill/>
        </p:spPr>
        <p:txBody>
          <a:bodyPr wrap="square" rtlCol="0">
            <a:spAutoFit/>
          </a:bodyPr>
          <a:lstStyle/>
          <a:p>
            <a:r>
              <a:rPr lang="en-IN" sz="2800" b="1" dirty="0"/>
              <a:t>&amp;ICR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EE645-CC90-B5D8-B228-39AC9E8CA84E}"/>
              </a:ext>
            </a:extLst>
          </p:cNvPr>
          <p:cNvSpPr>
            <a:spLocks noGrp="1"/>
          </p:cNvSpPr>
          <p:nvPr>
            <p:ph type="title"/>
          </p:nvPr>
        </p:nvSpPr>
        <p:spPr/>
        <p:txBody>
          <a:bodyPr/>
          <a:lstStyle/>
          <a:p>
            <a:r>
              <a:rPr lang="en-IN" sz="3600" u="sng" dirty="0"/>
              <a:t>Functional Documents</a:t>
            </a:r>
          </a:p>
        </p:txBody>
      </p:sp>
      <p:sp>
        <p:nvSpPr>
          <p:cNvPr id="3" name="TextBox 2">
            <a:extLst>
              <a:ext uri="{FF2B5EF4-FFF2-40B4-BE49-F238E27FC236}">
                <a16:creationId xmlns:a16="http://schemas.microsoft.com/office/drawing/2014/main" id="{F4FEAA19-C79B-4964-7A77-2A8D89A0E358}"/>
              </a:ext>
            </a:extLst>
          </p:cNvPr>
          <p:cNvSpPr txBox="1"/>
          <p:nvPr/>
        </p:nvSpPr>
        <p:spPr>
          <a:xfrm>
            <a:off x="327102" y="1375317"/>
            <a:ext cx="7880195" cy="3262432"/>
          </a:xfrm>
          <a:prstGeom prst="rect">
            <a:avLst/>
          </a:prstGeom>
          <a:noFill/>
        </p:spPr>
        <p:txBody>
          <a:bodyPr wrap="square" rtlCol="0">
            <a:spAutoFit/>
          </a:bodyPr>
          <a:lstStyle/>
          <a:p>
            <a:r>
              <a:rPr lang="en" sz="3200" b="0" strike="noStrike" spc="-1" dirty="0">
                <a:solidFill>
                  <a:srgbClr val="222222"/>
                </a:solidFill>
                <a:highlight>
                  <a:srgbClr val="FFFFFF"/>
                </a:highlight>
                <a:latin typeface="Lato"/>
                <a:ea typeface="Lato"/>
                <a:hlinkClick r:id="rId2"/>
              </a:rPr>
              <a:t>https://cedar.buffalo.edu/~srihari/papers/ICGVIP2006-sig.pdf</a:t>
            </a:r>
            <a:endParaRPr lang="en" sz="3200" b="0" strike="noStrike" spc="-1" dirty="0">
              <a:solidFill>
                <a:srgbClr val="222222"/>
              </a:solidFill>
              <a:highlight>
                <a:srgbClr val="FFFFFF"/>
              </a:highlight>
              <a:latin typeface="Lato"/>
              <a:ea typeface="Lato"/>
            </a:endParaRPr>
          </a:p>
          <a:p>
            <a:endParaRPr lang="en" sz="3200" spc="-1" dirty="0">
              <a:solidFill>
                <a:srgbClr val="222222"/>
              </a:solidFill>
              <a:highlight>
                <a:srgbClr val="FFFFFF"/>
              </a:highlight>
              <a:latin typeface="Lato"/>
              <a:ea typeface="Lato"/>
            </a:endParaRPr>
          </a:p>
          <a:p>
            <a:endParaRPr lang="en" sz="3200" b="0" strike="noStrike" spc="-1" dirty="0">
              <a:solidFill>
                <a:srgbClr val="222222"/>
              </a:solidFill>
              <a:highlight>
                <a:srgbClr val="FFFFFF"/>
              </a:highlight>
              <a:latin typeface="Lato"/>
              <a:ea typeface="Lato"/>
            </a:endParaRPr>
          </a:p>
          <a:p>
            <a:r>
              <a:rPr lang="en-US" sz="3200" b="0" u="sng" strike="noStrike" spc="-1" dirty="0">
                <a:latin typeface="Arial"/>
              </a:rPr>
              <a:t>https://www.impira.com/blog/acronyms-explained-ai-rpa-icr-ml-and-automl</a:t>
            </a:r>
          </a:p>
          <a:p>
            <a:endParaRPr lang="en-IN" dirty="0"/>
          </a:p>
        </p:txBody>
      </p:sp>
    </p:spTree>
    <p:extLst>
      <p:ext uri="{BB962C8B-B14F-4D97-AF65-F5344CB8AC3E}">
        <p14:creationId xmlns:p14="http://schemas.microsoft.com/office/powerpoint/2010/main" val="2715338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0FB86-0A8C-E3CA-21F4-4BB5347517A4}"/>
              </a:ext>
            </a:extLst>
          </p:cNvPr>
          <p:cNvSpPr>
            <a:spLocks noGrp="1"/>
          </p:cNvSpPr>
          <p:nvPr>
            <p:ph type="title"/>
          </p:nvPr>
        </p:nvSpPr>
        <p:spPr/>
        <p:txBody>
          <a:bodyPr/>
          <a:lstStyle/>
          <a:p>
            <a:r>
              <a:rPr lang="en-IN" sz="3600" u="sng" dirty="0"/>
              <a:t>Scalability</a:t>
            </a:r>
          </a:p>
        </p:txBody>
      </p:sp>
      <p:sp>
        <p:nvSpPr>
          <p:cNvPr id="3" name="Text Placeholder 2">
            <a:extLst>
              <a:ext uri="{FF2B5EF4-FFF2-40B4-BE49-F238E27FC236}">
                <a16:creationId xmlns:a16="http://schemas.microsoft.com/office/drawing/2014/main" id="{3DC4588B-82F3-E8FA-E722-32A66ED80DF4}"/>
              </a:ext>
            </a:extLst>
          </p:cNvPr>
          <p:cNvSpPr>
            <a:spLocks noGrp="1"/>
          </p:cNvSpPr>
          <p:nvPr>
            <p:ph type="body" idx="1"/>
          </p:nvPr>
        </p:nvSpPr>
        <p:spPr>
          <a:xfrm>
            <a:off x="494617" y="1682357"/>
            <a:ext cx="8002500" cy="2666619"/>
          </a:xfrm>
        </p:spPr>
        <p:txBody>
          <a:bodyPr/>
          <a:lstStyle/>
          <a:p>
            <a:pPr marL="139700" indent="0">
              <a:buNone/>
            </a:pPr>
            <a:r>
              <a:rPr lang="en-IN" sz="2800" dirty="0"/>
              <a:t>By using our API we can solve more than 10 cheques within the cheques.</a:t>
            </a:r>
          </a:p>
        </p:txBody>
      </p:sp>
    </p:spTree>
    <p:extLst>
      <p:ext uri="{BB962C8B-B14F-4D97-AF65-F5344CB8AC3E}">
        <p14:creationId xmlns:p14="http://schemas.microsoft.com/office/powerpoint/2010/main" val="3188848997"/>
      </p:ext>
    </p:extLst>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706</Words>
  <Application>Microsoft Office PowerPoint</Application>
  <PresentationFormat>On-screen Show (16:9)</PresentationFormat>
  <Paragraphs>61</Paragraphs>
  <Slides>13</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inherit</vt:lpstr>
      <vt:lpstr>Lato</vt:lpstr>
      <vt:lpstr>Wingdings</vt:lpstr>
      <vt:lpstr>Work Sans</vt:lpstr>
      <vt:lpstr>Lato Black</vt:lpstr>
      <vt:lpstr>Trebuchet MS</vt:lpstr>
      <vt:lpstr>Tahoma</vt:lpstr>
      <vt:lpstr>Arial</vt:lpstr>
      <vt:lpstr>TI Template</vt:lpstr>
      <vt:lpstr>TI Template</vt:lpstr>
      <vt:lpstr>Bank of Baroda Hackathon - 2022                       </vt:lpstr>
      <vt:lpstr>PROBLEM STATEMENT  Automated Cheque Processing</vt:lpstr>
      <vt:lpstr>RESOLUTION</vt:lpstr>
      <vt:lpstr>User Segment &amp; Pain Points</vt:lpstr>
      <vt:lpstr>Pre-Requisite</vt:lpstr>
      <vt:lpstr>Azure tools or resources</vt:lpstr>
      <vt:lpstr>Methodology</vt:lpstr>
      <vt:lpstr>Functional Documents</vt:lpstr>
      <vt:lpstr>Scalability</vt:lpstr>
      <vt:lpstr>Key Differentiators &amp; Adoption Plan</vt:lpstr>
      <vt:lpstr>PowerPoint Presentation</vt:lpstr>
      <vt:lpstr>GITHUB</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Madupu srilekha</dc:creator>
  <cp:lastModifiedBy>Madupu Srilekha</cp:lastModifiedBy>
  <cp:revision>2</cp:revision>
  <dcterms:modified xsi:type="dcterms:W3CDTF">2022-09-20T18:19:02Z</dcterms:modified>
</cp:coreProperties>
</file>