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4"/>
  </p:notesMasterIdLst>
  <p:handoutMasterIdLst>
    <p:handoutMasterId r:id="rId25"/>
  </p:handoutMasterIdLst>
  <p:sldIdLst>
    <p:sldId id="2144327889" r:id="rId5"/>
    <p:sldId id="2144327890" r:id="rId6"/>
    <p:sldId id="2144327891" r:id="rId7"/>
    <p:sldId id="2144327896" r:id="rId8"/>
    <p:sldId id="2144327897" r:id="rId9"/>
    <p:sldId id="2144327898" r:id="rId10"/>
    <p:sldId id="2144327899" r:id="rId11"/>
    <p:sldId id="2144327893" r:id="rId12"/>
    <p:sldId id="2144327900" r:id="rId13"/>
    <p:sldId id="2144327894" r:id="rId14"/>
    <p:sldId id="2144327905" r:id="rId15"/>
    <p:sldId id="2144327901" r:id="rId16"/>
    <p:sldId id="2144327902" r:id="rId17"/>
    <p:sldId id="2144327904" r:id="rId18"/>
    <p:sldId id="2144327903" r:id="rId19"/>
    <p:sldId id="2144327895" r:id="rId20"/>
    <p:sldId id="2144327906" r:id="rId21"/>
    <p:sldId id="2144327907" r:id="rId22"/>
    <p:sldId id="2103813491"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58DE636E-7582-49BD-BA4B-0EFE84258ED5}">
          <p14:sldIdLst>
            <p14:sldId id="2144327889"/>
            <p14:sldId id="2144327890"/>
            <p14:sldId id="2144327891"/>
            <p14:sldId id="2144327896"/>
            <p14:sldId id="2144327897"/>
            <p14:sldId id="2144327898"/>
            <p14:sldId id="2144327899"/>
            <p14:sldId id="2144327893"/>
            <p14:sldId id="2144327900"/>
            <p14:sldId id="2144327894"/>
            <p14:sldId id="2144327905"/>
            <p14:sldId id="2144327901"/>
            <p14:sldId id="2144327902"/>
            <p14:sldId id="2144327904"/>
            <p14:sldId id="2144327903"/>
            <p14:sldId id="2144327895"/>
            <p14:sldId id="2144327906"/>
            <p14:sldId id="2144327907"/>
            <p14:sldId id="2103813491"/>
          </p14:sldIdLst>
        </p14:section>
      </p14:sectionLst>
    </p:ex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6"/>
    <a:srgbClr val="2872C5"/>
    <a:srgbClr val="525252"/>
    <a:srgbClr val="FFFFFF"/>
    <a:srgbClr val="00C7FD"/>
    <a:srgbClr val="0068B5"/>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18CC5-24ED-4973-9778-CCA9A3D12088}" v="10" dt="2023-05-06T11:04:50.41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2" autoAdjust="0"/>
    <p:restoredTop sz="69724" autoAdjust="0"/>
  </p:normalViewPr>
  <p:slideViewPr>
    <p:cSldViewPr snapToGrid="0" snapToObjects="1">
      <p:cViewPr varScale="1">
        <p:scale>
          <a:sx n="67" d="100"/>
          <a:sy n="67" d="100"/>
        </p:scale>
        <p:origin x="1051" y="58"/>
      </p:cViewPr>
      <p:guideLst>
        <p:guide orient="horz" pos="4032"/>
        <p:guide pos="7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60"/>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5/6/2023</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10:07:11.960"/>
    </inkml:context>
    <inkml:brush xml:id="br0">
      <inkml:brushProperty name="width" value="0.1" units="cm"/>
      <inkml:brushProperty name="height" value="0.1" units="cm"/>
      <inkml:brushProperty name="color" value="#AE198D"/>
      <inkml:brushProperty name="inkEffects" value="galaxy"/>
      <inkml:brushProperty name="anchorX" value="4123.22656"/>
      <inkml:brushProperty name="anchorY" value="1269.50269"/>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10:07:13.826"/>
    </inkml:context>
    <inkml:brush xml:id="br0">
      <inkml:brushProperty name="width" value="0.1" units="cm"/>
      <inkml:brushProperty name="height" value="0.1" units="cm"/>
      <inkml:brushProperty name="color" value="#AE198D"/>
      <inkml:brushProperty name="inkEffects" value="galaxy"/>
      <inkml:brushProperty name="anchorX" value="3107.22632"/>
      <inkml:brushProperty name="anchorY" value="253.50261"/>
      <inkml:brushProperty name="scaleFactor" value="0.5"/>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6T10:07:18.856"/>
    </inkml:context>
    <inkml:brush xml:id="br0">
      <inkml:brushProperty name="width" value="0.1" units="cm"/>
      <inkml:brushProperty name="height" value="0.1" units="cm"/>
      <inkml:brushProperty name="color" value="#AE198D"/>
      <inkml:brushProperty name="inkEffects" value="galaxy"/>
      <inkml:brushProperty name="anchorX" value="2091.22632"/>
      <inkml:brushProperty name="anchorY" value="-762.49744"/>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14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19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0615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763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5687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8735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194558" cy="231410"/>
          </a:xfrm>
          <a:prstGeom prst="rect">
            <a:avLst/>
          </a:prstGeom>
        </p:spPr>
        <p:txBody>
          <a:bodyPr wrap="none">
            <a:spAutoFit/>
          </a:bodyPr>
          <a:lstStyle/>
          <a:p>
            <a:pPr algn="l"/>
            <a:r>
              <a:rPr lang="en-US" sz="1000" dirty="0">
                <a:solidFill>
                  <a:schemeClr val="bg1"/>
                </a:solidFill>
              </a:rPr>
              <a:t>DPC++ Essentials</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194558" cy="231410"/>
          </a:xfrm>
          <a:prstGeom prst="rect">
            <a:avLst/>
          </a:prstGeom>
        </p:spPr>
        <p:txBody>
          <a:bodyPr wrap="none">
            <a:spAutoFit/>
          </a:bodyPr>
          <a:lstStyle/>
          <a:p>
            <a:pPr algn="l"/>
            <a:r>
              <a:rPr lang="en-US" sz="1000" dirty="0">
                <a:solidFill>
                  <a:schemeClr val="bg1"/>
                </a:solidFill>
              </a:rPr>
              <a:t>DPC++ Essentials</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194558" cy="231410"/>
          </a:xfrm>
          <a:prstGeom prst="rect">
            <a:avLst/>
          </a:prstGeom>
        </p:spPr>
        <p:txBody>
          <a:bodyPr wrap="none">
            <a:spAutoFit/>
          </a:bodyPr>
          <a:lstStyle/>
          <a:p>
            <a:pPr algn="l"/>
            <a:r>
              <a:rPr lang="en-US" sz="1000" dirty="0">
                <a:solidFill>
                  <a:schemeClr val="bg2"/>
                </a:solidFill>
              </a:rPr>
              <a:t>DPC++ Essentials</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BtQ2CqMnJE9AkgwbigQ7fisVxpWaocH0/view?usp=share_link"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rilekha-09/mhealth"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drive.google.com/file/d/1Qx8rxTClMSAqpThGjPPUnpoSOwv-fLnk/view?usp=share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319413-5CA4-6ABE-20AD-A7AE02B8965A}"/>
              </a:ext>
            </a:extLst>
          </p:cNvPr>
          <p:cNvPicPr>
            <a:picLocks noChangeAspect="1"/>
          </p:cNvPicPr>
          <p:nvPr/>
        </p:nvPicPr>
        <p:blipFill>
          <a:blip r:embed="rId3"/>
          <a:stretch>
            <a:fillRect/>
          </a:stretch>
        </p:blipFill>
        <p:spPr>
          <a:xfrm>
            <a:off x="6462849" y="3783139"/>
            <a:ext cx="5288525" cy="2802918"/>
          </a:xfrm>
          <a:prstGeom prst="rect">
            <a:avLst/>
          </a:prstGeom>
          <a:noFill/>
        </p:spPr>
      </p:pic>
      <p:sp>
        <p:nvSpPr>
          <p:cNvPr id="5" name="Text Placeholder 8">
            <a:extLst>
              <a:ext uri="{FF2B5EF4-FFF2-40B4-BE49-F238E27FC236}">
                <a16:creationId xmlns:a16="http://schemas.microsoft.com/office/drawing/2014/main" id="{66965DC7-8C27-465C-B6A9-ED8DBCA7FB34}"/>
              </a:ext>
            </a:extLst>
          </p:cNvPr>
          <p:cNvSpPr txBox="1">
            <a:spLocks/>
          </p:cNvSpPr>
          <p:nvPr/>
        </p:nvSpPr>
        <p:spPr>
          <a:xfrm>
            <a:off x="5292090" y="514350"/>
            <a:ext cx="6638245" cy="366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lnSpcReduction="10000"/>
          </a:bodyPr>
          <a:lstStyle>
            <a:lvl1pPr marL="0" marR="0" indent="0" algn="l" defTabSz="609600" latinLnBrk="0">
              <a:lnSpc>
                <a:spcPct val="100000"/>
              </a:lnSpc>
              <a:spcBef>
                <a:spcPts val="1200"/>
              </a:spcBef>
              <a:spcAft>
                <a:spcPts val="0"/>
              </a:spcAft>
              <a:buClrTx/>
              <a:buSzTx/>
              <a:buFont typeface="Wingdings" pitchFamily="2" charset="2"/>
              <a:buNone/>
              <a:tabLst/>
              <a:defRPr sz="1800" b="0" i="0" u="none" strike="noStrike" cap="none" spc="0" baseline="0">
                <a:solidFill>
                  <a:schemeClr val="bg1"/>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hangingPunct="1"/>
            <a:r>
              <a:rPr lang="en-US" sz="2800" dirty="0">
                <a:solidFill>
                  <a:schemeClr val="bg2"/>
                </a:solidFill>
                <a:latin typeface="Intel Clear Light" panose="020B0404020203020204" pitchFamily="34" charset="0"/>
              </a:rPr>
              <a:t>Theme: </a:t>
            </a:r>
          </a:p>
          <a:p>
            <a:pPr hangingPunct="1"/>
            <a:r>
              <a:rPr lang="en-US" sz="2800" dirty="0">
                <a:solidFill>
                  <a:schemeClr val="bg2"/>
                </a:solidFill>
                <a:latin typeface="Intel Clear Light" panose="020B0404020203020204" pitchFamily="34" charset="0"/>
              </a:rPr>
              <a:t>               Healthcare for underserved communities</a:t>
            </a:r>
          </a:p>
          <a:p>
            <a:pPr hangingPunct="1"/>
            <a:r>
              <a:rPr lang="en-US" sz="2800" dirty="0">
                <a:solidFill>
                  <a:schemeClr val="bg2"/>
                </a:solidFill>
                <a:latin typeface="Intel Clear Light" panose="020B0404020203020204" pitchFamily="34" charset="0"/>
              </a:rPr>
              <a:t>Team Name:</a:t>
            </a:r>
          </a:p>
          <a:p>
            <a:pPr hangingPunct="1"/>
            <a:r>
              <a:rPr lang="en-US" sz="2800" dirty="0">
                <a:solidFill>
                  <a:schemeClr val="bg2"/>
                </a:solidFill>
                <a:latin typeface="Intel Clear Light" panose="020B0404020203020204" pitchFamily="34" charset="0"/>
              </a:rPr>
              <a:t>               Tech squads</a:t>
            </a:r>
          </a:p>
          <a:p>
            <a:pPr hangingPunct="1"/>
            <a:r>
              <a:rPr lang="en-US" sz="2800" dirty="0">
                <a:solidFill>
                  <a:schemeClr val="bg2"/>
                </a:solidFill>
                <a:latin typeface="Intel Clear Light" panose="020B0404020203020204" pitchFamily="34" charset="0"/>
              </a:rPr>
              <a:t>Team Members:</a:t>
            </a:r>
          </a:p>
          <a:p>
            <a:pPr hangingPunct="1"/>
            <a:r>
              <a:rPr lang="en-US" sz="2800" dirty="0">
                <a:solidFill>
                  <a:schemeClr val="bg2"/>
                </a:solidFill>
                <a:latin typeface="Intel Clear Light" panose="020B0404020203020204" pitchFamily="34" charset="0"/>
              </a:rPr>
              <a:t>               Madupu Srilekha</a:t>
            </a:r>
          </a:p>
          <a:p>
            <a:pPr hangingPunct="1"/>
            <a:r>
              <a:rPr lang="en-US" sz="2800" dirty="0">
                <a:solidFill>
                  <a:schemeClr val="bg2"/>
                </a:solidFill>
                <a:latin typeface="Intel Clear Light" panose="020B0404020203020204" pitchFamily="34" charset="0"/>
              </a:rPr>
              <a:t>                   </a:t>
            </a:r>
          </a:p>
        </p:txBody>
      </p:sp>
      <p:pic>
        <p:nvPicPr>
          <p:cNvPr id="2050" name="Picture 2">
            <a:extLst>
              <a:ext uri="{FF2B5EF4-FFF2-40B4-BE49-F238E27FC236}">
                <a16:creationId xmlns:a16="http://schemas.microsoft.com/office/drawing/2014/main" id="{22274332-94EC-8134-63FC-2AE7DB6115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59" y="91440"/>
            <a:ext cx="3954781" cy="522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07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Innovation Quotient and Scalability </a:t>
            </a:r>
          </a:p>
        </p:txBody>
      </p:sp>
      <p:sp>
        <p:nvSpPr>
          <p:cNvPr id="3" name="TextBox 2">
            <a:extLst>
              <a:ext uri="{FF2B5EF4-FFF2-40B4-BE49-F238E27FC236}">
                <a16:creationId xmlns:a16="http://schemas.microsoft.com/office/drawing/2014/main" id="{75F5FAF2-D518-11B9-8E23-9CFE5F39AF74}"/>
              </a:ext>
            </a:extLst>
          </p:cNvPr>
          <p:cNvSpPr txBox="1"/>
          <p:nvPr/>
        </p:nvSpPr>
        <p:spPr>
          <a:xfrm>
            <a:off x="765174" y="968503"/>
            <a:ext cx="10972801" cy="4154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Innovation quotient and scalability are essential factors for the success of a technology-based product like the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a:t>
            </a:r>
          </a:p>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err="1">
                <a:solidFill>
                  <a:schemeClr val="accent1">
                    <a:lumMod val="75000"/>
                  </a:schemeClr>
                </a:solidFill>
                <a:effectLst/>
              </a:rPr>
              <a:t>OneAPI</a:t>
            </a:r>
            <a:r>
              <a:rPr lang="en-US" sz="2000" b="0" i="0" dirty="0">
                <a:solidFill>
                  <a:schemeClr val="accent1">
                    <a:lumMod val="75000"/>
                  </a:schemeClr>
                </a:solidFill>
                <a:effectLst/>
              </a:rPr>
              <a:t> can enhance the innovation quotient of the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by introducing novel features and functionalities that differentiate it from other health applications. </a:t>
            </a:r>
          </a:p>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Additionally, </a:t>
            </a:r>
            <a:r>
              <a:rPr lang="en-US" sz="2000" b="0" i="0" dirty="0" err="1">
                <a:solidFill>
                  <a:schemeClr val="accent1">
                    <a:lumMod val="75000"/>
                  </a:schemeClr>
                </a:solidFill>
                <a:effectLst/>
              </a:rPr>
              <a:t>oneAPI's</a:t>
            </a:r>
            <a:r>
              <a:rPr lang="en-US" sz="2000" b="0" i="0" dirty="0">
                <a:solidFill>
                  <a:schemeClr val="accent1">
                    <a:lumMod val="75000"/>
                  </a:schemeClr>
                </a:solidFill>
                <a:effectLst/>
              </a:rPr>
              <a:t> scalability can enable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to handle increased user demand, data volumes, and processing requirements as the user base grows. </a:t>
            </a:r>
          </a:p>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This scalability can ensure a seamless user experience even as the user base and data volumes increase. Overall, by leveraging </a:t>
            </a:r>
            <a:r>
              <a:rPr lang="en-US" sz="2000" b="0" i="0" dirty="0" err="1">
                <a:solidFill>
                  <a:schemeClr val="accent1">
                    <a:lumMod val="75000"/>
                  </a:schemeClr>
                </a:solidFill>
                <a:effectLst/>
              </a:rPr>
              <a:t>oneAPI</a:t>
            </a:r>
            <a:r>
              <a:rPr lang="en-US" sz="2000" b="0" i="0" dirty="0">
                <a:solidFill>
                  <a:schemeClr val="accent1">
                    <a:lumMod val="75000"/>
                  </a:schemeClr>
                </a:solidFill>
                <a:effectLst/>
              </a:rPr>
              <a:t>,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can improve its innovation quotient and scalability, ensuring its success in the competitive health technology market.</a:t>
            </a:r>
            <a:endParaRPr kumimoji="0" lang="en-IN" sz="2000" b="0" i="0" u="none" strike="noStrike" cap="none" spc="0" normalizeH="0" baseline="0" dirty="0" err="1">
              <a:ln>
                <a:noFill/>
              </a:ln>
              <a:solidFill>
                <a:schemeClr val="accent1">
                  <a:lumMod val="75000"/>
                </a:schemeClr>
              </a:solidFill>
              <a:effectLst/>
              <a:uFillTx/>
              <a:ea typeface="+mn-ea"/>
              <a:cs typeface="+mn-cs"/>
              <a:sym typeface="Helvetica Neue"/>
            </a:endParaRPr>
          </a:p>
        </p:txBody>
      </p:sp>
    </p:spTree>
    <p:extLst>
      <p:ext uri="{BB962C8B-B14F-4D97-AF65-F5344CB8AC3E}">
        <p14:creationId xmlns:p14="http://schemas.microsoft.com/office/powerpoint/2010/main" val="42372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588EEC-8173-BE88-9964-A7873FD13BB4}"/>
              </a:ext>
            </a:extLst>
          </p:cNvPr>
          <p:cNvPicPr>
            <a:picLocks noChangeAspect="1"/>
          </p:cNvPicPr>
          <p:nvPr/>
        </p:nvPicPr>
        <p:blipFill>
          <a:blip r:embed="rId2"/>
          <a:stretch>
            <a:fillRect/>
          </a:stretch>
        </p:blipFill>
        <p:spPr>
          <a:xfrm>
            <a:off x="944451" y="652140"/>
            <a:ext cx="9891617" cy="5204911"/>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7" name="Ink 6">
                <a:extLst>
                  <a:ext uri="{FF2B5EF4-FFF2-40B4-BE49-F238E27FC236}">
                    <a16:creationId xmlns:a16="http://schemas.microsoft.com/office/drawing/2014/main" id="{FA607E05-FE6D-8111-D360-F8CE7BBAC580}"/>
                  </a:ext>
                </a:extLst>
              </p14:cNvPr>
              <p14:cNvContentPartPr/>
              <p14:nvPr/>
            </p14:nvContentPartPr>
            <p14:xfrm>
              <a:off x="7029630" y="822780"/>
              <a:ext cx="360" cy="360"/>
            </p14:xfrm>
          </p:contentPart>
        </mc:Choice>
        <mc:Fallback>
          <p:pic>
            <p:nvPicPr>
              <p:cNvPr id="7" name="Ink 6">
                <a:extLst>
                  <a:ext uri="{FF2B5EF4-FFF2-40B4-BE49-F238E27FC236}">
                    <a16:creationId xmlns:a16="http://schemas.microsoft.com/office/drawing/2014/main" id="{FA607E05-FE6D-8111-D360-F8CE7BBAC580}"/>
                  </a:ext>
                </a:extLst>
              </p:cNvPr>
              <p:cNvPicPr/>
              <p:nvPr/>
            </p:nvPicPr>
            <p:blipFill>
              <a:blip r:embed="rId4"/>
              <a:stretch>
                <a:fillRect/>
              </a:stretch>
            </p:blipFill>
            <p:spPr>
              <a:xfrm>
                <a:off x="7011630" y="804780"/>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8" name="Ink 7">
                <a:extLst>
                  <a:ext uri="{FF2B5EF4-FFF2-40B4-BE49-F238E27FC236}">
                    <a16:creationId xmlns:a16="http://schemas.microsoft.com/office/drawing/2014/main" id="{7F23C941-283A-EA33-A7B7-CF8C33E8F60B}"/>
                  </a:ext>
                </a:extLst>
              </p14:cNvPr>
              <p14:cNvContentPartPr/>
              <p14:nvPr/>
            </p14:nvContentPartPr>
            <p14:xfrm>
              <a:off x="5372190" y="583020"/>
              <a:ext cx="360" cy="360"/>
            </p14:xfrm>
          </p:contentPart>
        </mc:Choice>
        <mc:Fallback>
          <p:pic>
            <p:nvPicPr>
              <p:cNvPr id="8" name="Ink 7">
                <a:extLst>
                  <a:ext uri="{FF2B5EF4-FFF2-40B4-BE49-F238E27FC236}">
                    <a16:creationId xmlns:a16="http://schemas.microsoft.com/office/drawing/2014/main" id="{7F23C941-283A-EA33-A7B7-CF8C33E8F60B}"/>
                  </a:ext>
                </a:extLst>
              </p:cNvPr>
              <p:cNvPicPr/>
              <p:nvPr/>
            </p:nvPicPr>
            <p:blipFill>
              <a:blip r:embed="rId6"/>
              <a:stretch>
                <a:fillRect/>
              </a:stretch>
            </p:blipFill>
            <p:spPr>
              <a:xfrm>
                <a:off x="5354550" y="565020"/>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9" name="Ink 8">
                <a:extLst>
                  <a:ext uri="{FF2B5EF4-FFF2-40B4-BE49-F238E27FC236}">
                    <a16:creationId xmlns:a16="http://schemas.microsoft.com/office/drawing/2014/main" id="{4AF23837-42B1-EE07-A031-06DC480607E4}"/>
                  </a:ext>
                </a:extLst>
              </p14:cNvPr>
              <p14:cNvContentPartPr/>
              <p14:nvPr/>
            </p14:nvContentPartPr>
            <p14:xfrm>
              <a:off x="-582930" y="2514780"/>
              <a:ext cx="360" cy="360"/>
            </p14:xfrm>
          </p:contentPart>
        </mc:Choice>
        <mc:Fallback>
          <p:pic>
            <p:nvPicPr>
              <p:cNvPr id="9" name="Ink 8">
                <a:extLst>
                  <a:ext uri="{FF2B5EF4-FFF2-40B4-BE49-F238E27FC236}">
                    <a16:creationId xmlns:a16="http://schemas.microsoft.com/office/drawing/2014/main" id="{4AF23837-42B1-EE07-A031-06DC480607E4}"/>
                  </a:ext>
                </a:extLst>
              </p:cNvPr>
              <p:cNvPicPr/>
              <p:nvPr/>
            </p:nvPicPr>
            <p:blipFill>
              <a:blip r:embed="rId8"/>
              <a:stretch>
                <a:fillRect/>
              </a:stretch>
            </p:blipFill>
            <p:spPr>
              <a:xfrm>
                <a:off x="-600930" y="2496780"/>
                <a:ext cx="36000" cy="36000"/>
              </a:xfrm>
              <a:prstGeom prst="rect">
                <a:avLst/>
              </a:prstGeom>
            </p:spPr>
          </p:pic>
        </mc:Fallback>
      </mc:AlternateContent>
    </p:spTree>
    <p:extLst>
      <p:ext uri="{BB962C8B-B14F-4D97-AF65-F5344CB8AC3E}">
        <p14:creationId xmlns:p14="http://schemas.microsoft.com/office/powerpoint/2010/main" val="355005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90D7FF-4177-01EB-75A1-EF48D608DA14}"/>
              </a:ext>
            </a:extLst>
          </p:cNvPr>
          <p:cNvSpPr>
            <a:spLocks noGrp="1"/>
          </p:cNvSpPr>
          <p:nvPr>
            <p:ph type="title"/>
          </p:nvPr>
        </p:nvSpPr>
        <p:spPr>
          <a:xfrm>
            <a:off x="205230" y="274320"/>
            <a:ext cx="11010899" cy="876300"/>
          </a:xfrm>
        </p:spPr>
        <p:txBody>
          <a:bodyPr/>
          <a:lstStyle/>
          <a:p>
            <a:r>
              <a:rPr lang="en-IN" dirty="0"/>
              <a:t>Stages of development</a:t>
            </a:r>
          </a:p>
        </p:txBody>
      </p:sp>
      <p:pic>
        <p:nvPicPr>
          <p:cNvPr id="5" name="Picture 4">
            <a:extLst>
              <a:ext uri="{FF2B5EF4-FFF2-40B4-BE49-F238E27FC236}">
                <a16:creationId xmlns:a16="http://schemas.microsoft.com/office/drawing/2014/main" id="{E924ABD9-C878-935A-5504-CEE5E1CA460A}"/>
              </a:ext>
            </a:extLst>
          </p:cNvPr>
          <p:cNvPicPr>
            <a:picLocks noChangeAspect="1"/>
          </p:cNvPicPr>
          <p:nvPr/>
        </p:nvPicPr>
        <p:blipFill>
          <a:blip r:embed="rId2"/>
          <a:stretch>
            <a:fillRect/>
          </a:stretch>
        </p:blipFill>
        <p:spPr>
          <a:xfrm>
            <a:off x="205230" y="1047750"/>
            <a:ext cx="11743438" cy="5006774"/>
          </a:xfrm>
          <a:prstGeom prst="rect">
            <a:avLst/>
          </a:prstGeom>
        </p:spPr>
      </p:pic>
    </p:spTree>
    <p:extLst>
      <p:ext uri="{BB962C8B-B14F-4D97-AF65-F5344CB8AC3E}">
        <p14:creationId xmlns:p14="http://schemas.microsoft.com/office/powerpoint/2010/main" val="345589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AF5AF2-E915-CA9E-E223-7542746B000B}"/>
              </a:ext>
            </a:extLst>
          </p:cNvPr>
          <p:cNvSpPr>
            <a:spLocks noGrp="1"/>
          </p:cNvSpPr>
          <p:nvPr>
            <p:ph type="title"/>
          </p:nvPr>
        </p:nvSpPr>
        <p:spPr>
          <a:xfrm>
            <a:off x="571500" y="548640"/>
            <a:ext cx="11010899" cy="876300"/>
          </a:xfrm>
        </p:spPr>
        <p:txBody>
          <a:bodyPr/>
          <a:lstStyle/>
          <a:p>
            <a:r>
              <a:rPr lang="en-IN" dirty="0"/>
              <a:t>Project timeline</a:t>
            </a:r>
          </a:p>
        </p:txBody>
      </p:sp>
      <p:pic>
        <p:nvPicPr>
          <p:cNvPr id="8" name="Picture 7">
            <a:extLst>
              <a:ext uri="{FF2B5EF4-FFF2-40B4-BE49-F238E27FC236}">
                <a16:creationId xmlns:a16="http://schemas.microsoft.com/office/drawing/2014/main" id="{6AD94EDF-9F26-B5FE-9D3E-FAF0AB9CC803}"/>
              </a:ext>
            </a:extLst>
          </p:cNvPr>
          <p:cNvPicPr>
            <a:picLocks noChangeAspect="1"/>
          </p:cNvPicPr>
          <p:nvPr/>
        </p:nvPicPr>
        <p:blipFill>
          <a:blip r:embed="rId2"/>
          <a:stretch>
            <a:fillRect/>
          </a:stretch>
        </p:blipFill>
        <p:spPr>
          <a:xfrm>
            <a:off x="1154033" y="1623060"/>
            <a:ext cx="9152413" cy="3901778"/>
          </a:xfrm>
          <a:prstGeom prst="rect">
            <a:avLst/>
          </a:prstGeom>
        </p:spPr>
      </p:pic>
      <p:sp>
        <p:nvSpPr>
          <p:cNvPr id="9" name="Rectangle 8">
            <a:extLst>
              <a:ext uri="{FF2B5EF4-FFF2-40B4-BE49-F238E27FC236}">
                <a16:creationId xmlns:a16="http://schemas.microsoft.com/office/drawing/2014/main" id="{1C2FECDD-991E-2DF1-123B-9CE65971A45D}"/>
              </a:ext>
            </a:extLst>
          </p:cNvPr>
          <p:cNvSpPr/>
          <p:nvPr/>
        </p:nvSpPr>
        <p:spPr>
          <a:xfrm>
            <a:off x="7612380" y="1623060"/>
            <a:ext cx="1440180" cy="20574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092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6F84F0-9087-360E-46B5-367F09BA33FB}"/>
              </a:ext>
            </a:extLst>
          </p:cNvPr>
          <p:cNvSpPr>
            <a:spLocks noGrp="1"/>
          </p:cNvSpPr>
          <p:nvPr>
            <p:ph type="title"/>
          </p:nvPr>
        </p:nvSpPr>
        <p:spPr/>
        <p:txBody>
          <a:bodyPr/>
          <a:lstStyle/>
          <a:p>
            <a:r>
              <a:rPr lang="en-IN" dirty="0"/>
              <a:t>Project performance</a:t>
            </a:r>
          </a:p>
        </p:txBody>
      </p:sp>
      <p:pic>
        <p:nvPicPr>
          <p:cNvPr id="7" name="Picture 6">
            <a:extLst>
              <a:ext uri="{FF2B5EF4-FFF2-40B4-BE49-F238E27FC236}">
                <a16:creationId xmlns:a16="http://schemas.microsoft.com/office/drawing/2014/main" id="{F591F1CB-58CA-5A15-A984-6E4C1EB7C57A}"/>
              </a:ext>
            </a:extLst>
          </p:cNvPr>
          <p:cNvPicPr>
            <a:picLocks noChangeAspect="1"/>
          </p:cNvPicPr>
          <p:nvPr/>
        </p:nvPicPr>
        <p:blipFill>
          <a:blip r:embed="rId2"/>
          <a:stretch>
            <a:fillRect/>
          </a:stretch>
        </p:blipFill>
        <p:spPr>
          <a:xfrm>
            <a:off x="929509" y="2202054"/>
            <a:ext cx="3017782" cy="2911092"/>
          </a:xfrm>
          <a:prstGeom prst="rect">
            <a:avLst/>
          </a:prstGeom>
        </p:spPr>
      </p:pic>
      <p:pic>
        <p:nvPicPr>
          <p:cNvPr id="11" name="Picture 10">
            <a:extLst>
              <a:ext uri="{FF2B5EF4-FFF2-40B4-BE49-F238E27FC236}">
                <a16:creationId xmlns:a16="http://schemas.microsoft.com/office/drawing/2014/main" id="{937E1C99-0F7D-14CB-3E1C-ACEDC3E58FCA}"/>
              </a:ext>
            </a:extLst>
          </p:cNvPr>
          <p:cNvPicPr>
            <a:picLocks noChangeAspect="1"/>
          </p:cNvPicPr>
          <p:nvPr/>
        </p:nvPicPr>
        <p:blipFill>
          <a:blip r:embed="rId3"/>
          <a:stretch>
            <a:fillRect/>
          </a:stretch>
        </p:blipFill>
        <p:spPr>
          <a:xfrm>
            <a:off x="5604641" y="1569559"/>
            <a:ext cx="4453759" cy="3718882"/>
          </a:xfrm>
          <a:prstGeom prst="rect">
            <a:avLst/>
          </a:prstGeom>
        </p:spPr>
      </p:pic>
      <p:sp>
        <p:nvSpPr>
          <p:cNvPr id="12" name="Arrow: Right 11">
            <a:extLst>
              <a:ext uri="{FF2B5EF4-FFF2-40B4-BE49-F238E27FC236}">
                <a16:creationId xmlns:a16="http://schemas.microsoft.com/office/drawing/2014/main" id="{A1AC4781-08A9-B026-E71C-801B9488F09A}"/>
              </a:ext>
            </a:extLst>
          </p:cNvPr>
          <p:cNvSpPr/>
          <p:nvPr/>
        </p:nvSpPr>
        <p:spPr>
          <a:xfrm>
            <a:off x="4069080" y="3108960"/>
            <a:ext cx="1417320" cy="548640"/>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150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79569-B172-E303-065E-D6EDEA77882F}"/>
              </a:ext>
            </a:extLst>
          </p:cNvPr>
          <p:cNvSpPr>
            <a:spLocks noGrp="1"/>
          </p:cNvSpPr>
          <p:nvPr>
            <p:ph type="title"/>
          </p:nvPr>
        </p:nvSpPr>
        <p:spPr/>
        <p:txBody>
          <a:bodyPr/>
          <a:lstStyle/>
          <a:p>
            <a:r>
              <a:rPr lang="en-IN" dirty="0"/>
              <a:t>Market </a:t>
            </a:r>
            <a:r>
              <a:rPr lang="en-IN" dirty="0" err="1"/>
              <a:t>outrearch</a:t>
            </a:r>
            <a:endParaRPr lang="en-IN" dirty="0"/>
          </a:p>
        </p:txBody>
      </p:sp>
      <p:pic>
        <p:nvPicPr>
          <p:cNvPr id="1578" name="Picture 1577">
            <a:extLst>
              <a:ext uri="{FF2B5EF4-FFF2-40B4-BE49-F238E27FC236}">
                <a16:creationId xmlns:a16="http://schemas.microsoft.com/office/drawing/2014/main" id="{BD24CF44-444A-E23A-815B-7BE90BBC6326}"/>
              </a:ext>
            </a:extLst>
          </p:cNvPr>
          <p:cNvPicPr>
            <a:picLocks noChangeAspect="1"/>
          </p:cNvPicPr>
          <p:nvPr/>
        </p:nvPicPr>
        <p:blipFill>
          <a:blip r:embed="rId2"/>
          <a:stretch>
            <a:fillRect/>
          </a:stretch>
        </p:blipFill>
        <p:spPr>
          <a:xfrm>
            <a:off x="1295004" y="1862919"/>
            <a:ext cx="9144792" cy="3932261"/>
          </a:xfrm>
          <a:prstGeom prst="rect">
            <a:avLst/>
          </a:prstGeom>
        </p:spPr>
      </p:pic>
    </p:spTree>
    <p:extLst>
      <p:ext uri="{BB962C8B-B14F-4D97-AF65-F5344CB8AC3E}">
        <p14:creationId xmlns:p14="http://schemas.microsoft.com/office/powerpoint/2010/main" val="299907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Quick Summary</a:t>
            </a:r>
          </a:p>
        </p:txBody>
      </p:sp>
      <p:sp>
        <p:nvSpPr>
          <p:cNvPr id="3" name="TextBox 2">
            <a:extLst>
              <a:ext uri="{FF2B5EF4-FFF2-40B4-BE49-F238E27FC236}">
                <a16:creationId xmlns:a16="http://schemas.microsoft.com/office/drawing/2014/main" id="{DD8BA6D8-320D-107E-2D70-F084F7D82F7D}"/>
              </a:ext>
            </a:extLst>
          </p:cNvPr>
          <p:cNvSpPr txBox="1"/>
          <p:nvPr/>
        </p:nvSpPr>
        <p:spPr>
          <a:xfrm>
            <a:off x="765175" y="891540"/>
            <a:ext cx="10229850"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342900" marR="0" indent="-342900" algn="just"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The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with smart belt proposed tech architecture aims to develop a mobile health application that can process and analyze large amounts of health data, provide personalized recommendations and insights to users, and ensure a seamless user experience.</a:t>
            </a:r>
          </a:p>
          <a:p>
            <a:pPr marL="342900" marR="0" indent="-342900" algn="just"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 To achieve these goals, the architecture will leverage </a:t>
            </a:r>
            <a:r>
              <a:rPr lang="en-US" sz="2000" b="0" i="0" dirty="0" err="1">
                <a:solidFill>
                  <a:schemeClr val="accent1">
                    <a:lumMod val="75000"/>
                  </a:schemeClr>
                </a:solidFill>
                <a:effectLst/>
              </a:rPr>
              <a:t>oneAPI</a:t>
            </a:r>
            <a:r>
              <a:rPr lang="en-US" sz="2000" b="0" i="0" dirty="0">
                <a:solidFill>
                  <a:schemeClr val="accent1">
                    <a:lumMod val="75000"/>
                  </a:schemeClr>
                </a:solidFill>
                <a:effectLst/>
              </a:rPr>
              <a:t> to accelerate performance, implement advanced features, ensure cross-platform compatibility, and enable scalability as the user base grows. By utilizing </a:t>
            </a:r>
            <a:r>
              <a:rPr lang="en-US" sz="2000" b="0" i="0" dirty="0" err="1">
                <a:solidFill>
                  <a:schemeClr val="accent1">
                    <a:lumMod val="75000"/>
                  </a:schemeClr>
                </a:solidFill>
                <a:effectLst/>
              </a:rPr>
              <a:t>oneAPI's</a:t>
            </a:r>
            <a:r>
              <a:rPr lang="en-US" sz="2000" b="0" i="0" dirty="0">
                <a:solidFill>
                  <a:schemeClr val="accent1">
                    <a:lumMod val="75000"/>
                  </a:schemeClr>
                </a:solidFill>
                <a:effectLst/>
              </a:rPr>
              <a:t> optimized libraries for machine learning, deep learning, and data analytics, the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can differentiate itself from other health applications in the market and enhance its innovation quotient. Ultimately, the </a:t>
            </a:r>
            <a:r>
              <a:rPr lang="en-US" sz="2000" b="0" i="0" dirty="0" err="1">
                <a:solidFill>
                  <a:schemeClr val="accent1">
                    <a:lumMod val="75000"/>
                  </a:schemeClr>
                </a:solidFill>
                <a:effectLst/>
              </a:rPr>
              <a:t>oneAPI</a:t>
            </a:r>
            <a:r>
              <a:rPr lang="en-US" sz="2000" b="0" i="0" dirty="0">
                <a:solidFill>
                  <a:schemeClr val="accent1">
                    <a:lumMod val="75000"/>
                  </a:schemeClr>
                </a:solidFill>
                <a:effectLst/>
              </a:rPr>
              <a:t>-based tech design for the mHealth app can guarantee the application's success in the cutthroat health technology market.</a:t>
            </a:r>
          </a:p>
        </p:txBody>
      </p:sp>
    </p:spTree>
    <p:extLst>
      <p:ext uri="{BB962C8B-B14F-4D97-AF65-F5344CB8AC3E}">
        <p14:creationId xmlns:p14="http://schemas.microsoft.com/office/powerpoint/2010/main" val="119127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442790-62BE-3931-F3D7-16CEE9E2F022}"/>
              </a:ext>
            </a:extLst>
          </p:cNvPr>
          <p:cNvSpPr>
            <a:spLocks noGrp="1"/>
          </p:cNvSpPr>
          <p:nvPr>
            <p:ph type="title"/>
          </p:nvPr>
        </p:nvSpPr>
        <p:spPr/>
        <p:txBody>
          <a:bodyPr>
            <a:normAutofit fontScale="90000"/>
          </a:bodyPr>
          <a:lstStyle/>
          <a:p>
            <a:r>
              <a:rPr lang="en-IN" sz="4900" dirty="0"/>
              <a:t>Solution </a:t>
            </a:r>
            <a:r>
              <a:rPr lang="en-IN" dirty="0"/>
              <a:t> </a:t>
            </a:r>
            <a:br>
              <a:rPr lang="en-IN" dirty="0"/>
            </a:br>
            <a:br>
              <a:rPr lang="en-IN" dirty="0"/>
            </a:br>
            <a:r>
              <a:rPr lang="en-IN" sz="2700" dirty="0">
                <a:hlinkClick r:id="rId3"/>
              </a:rPr>
              <a:t>https://drive.google.com/file/d/1BtQ2CqMnJE9AkgwbigQ7fisVxpWaocH0/view?usp=share_link</a:t>
            </a:r>
            <a:br>
              <a:rPr lang="en-IN" sz="2700" dirty="0"/>
            </a:br>
            <a:br>
              <a:rPr lang="en-IN" sz="2700" dirty="0"/>
            </a:br>
            <a:r>
              <a:rPr lang="en-IN" dirty="0"/>
              <a:t>Code file</a:t>
            </a:r>
            <a:br>
              <a:rPr lang="en-IN" dirty="0"/>
            </a:br>
            <a:br>
              <a:rPr lang="en-IN" dirty="0"/>
            </a:br>
            <a:r>
              <a:rPr lang="en-IN" sz="2200" dirty="0"/>
              <a:t>https://drive.google.com/file/d/15DWnc3bQpV39MhbVK8w1N3-RUOQi_eud/view?usp=sharing, https://drive.google.com/file/d/17MqRDnfnh9OoSkhUWIoiI3kG8eH-ZJ8x/view?usp=sharing, https://drive.google.com/file/d/1BtQ2CqMnJE9AkgwbigQ7fisVxpWaocH0/view?usp=sharing, https://drive.google.com/file/d/1TaE50H_v85o9UJV32HEEUohPN2mF6qP-/view?usp=sharing, https://drive.google.com/file/d/1X_P2Z8yBUuvpTaB37mRA3Ys4PCvyTg-7/view?usp=sharing, https://drive.google.com/file/d/1ikg1f7s1LF1UiYecPbXszr6RFWkBrhrp/view?usp=sharing, https://drive.google.com/file/d/1vC19XU4uvqW3uc1JI-CfIrgsbC8egJPJ/view?usp=sharing</a:t>
            </a:r>
          </a:p>
        </p:txBody>
      </p:sp>
    </p:spTree>
    <p:extLst>
      <p:ext uri="{BB962C8B-B14F-4D97-AF65-F5344CB8AC3E}">
        <p14:creationId xmlns:p14="http://schemas.microsoft.com/office/powerpoint/2010/main" val="236686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EF62A8-A5FE-7B4B-0082-4DFDFD9D27F2}"/>
              </a:ext>
            </a:extLst>
          </p:cNvPr>
          <p:cNvSpPr>
            <a:spLocks noGrp="1"/>
          </p:cNvSpPr>
          <p:nvPr>
            <p:ph type="title"/>
          </p:nvPr>
        </p:nvSpPr>
        <p:spPr/>
        <p:txBody>
          <a:bodyPr>
            <a:normAutofit fontScale="90000"/>
          </a:bodyPr>
          <a:lstStyle/>
          <a:p>
            <a:r>
              <a:rPr lang="en-IN" sz="4400" dirty="0" err="1"/>
              <a:t>Github</a:t>
            </a:r>
            <a:br>
              <a:rPr lang="en-IN" dirty="0"/>
            </a:br>
            <a:br>
              <a:rPr lang="en-IN" dirty="0"/>
            </a:br>
            <a:r>
              <a:rPr lang="en-IN" dirty="0">
                <a:hlinkClick r:id="rId3"/>
              </a:rPr>
              <a:t>https://github.com/Srilekha-09/mhealth</a:t>
            </a:r>
            <a:br>
              <a:rPr lang="en-IN" dirty="0"/>
            </a:br>
            <a:br>
              <a:rPr lang="en-IN" dirty="0"/>
            </a:br>
            <a:br>
              <a:rPr lang="en-IN" dirty="0"/>
            </a:br>
            <a:r>
              <a:rPr lang="en-IN" sz="4400" dirty="0"/>
              <a:t>Demo video</a:t>
            </a:r>
            <a:br>
              <a:rPr lang="en-IN" dirty="0"/>
            </a:br>
            <a:br>
              <a:rPr lang="en-IN" dirty="0"/>
            </a:br>
            <a:r>
              <a:rPr lang="en-IN" dirty="0">
                <a:hlinkClick r:id="rId4"/>
              </a:rPr>
              <a:t>https://drive.google.com/file/d/1Qx8rxTClMSAqpThGjPPUnpoSOwv-fLnk/view?usp=share_link</a:t>
            </a:r>
            <a:br>
              <a:rPr lang="en-IN" dirty="0"/>
            </a:br>
            <a:endParaRPr lang="en-IN" dirty="0"/>
          </a:p>
        </p:txBody>
      </p:sp>
    </p:spTree>
    <p:extLst>
      <p:ext uri="{BB962C8B-B14F-4D97-AF65-F5344CB8AC3E}">
        <p14:creationId xmlns:p14="http://schemas.microsoft.com/office/powerpoint/2010/main" val="403691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86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966F00-9831-4C5D-BD75-6E3747083595}"/>
              </a:ext>
            </a:extLst>
          </p:cNvPr>
          <p:cNvSpPr>
            <a:spLocks noGrp="1"/>
          </p:cNvSpPr>
          <p:nvPr>
            <p:ph type="title"/>
          </p:nvPr>
        </p:nvSpPr>
        <p:spPr>
          <a:xfrm>
            <a:off x="609599" y="334079"/>
            <a:ext cx="10972801" cy="1091827"/>
          </a:xfrm>
        </p:spPr>
        <p:txBody>
          <a:bodyPr>
            <a:normAutofit/>
          </a:bodyPr>
          <a:lstStyle/>
          <a:p>
            <a:r>
              <a:rPr lang="en-US" sz="6900" dirty="0"/>
              <a:t>Theme Chosen and Motivation</a:t>
            </a:r>
          </a:p>
        </p:txBody>
      </p:sp>
      <p:sp>
        <p:nvSpPr>
          <p:cNvPr id="2" name="TextBox 1">
            <a:extLst>
              <a:ext uri="{FF2B5EF4-FFF2-40B4-BE49-F238E27FC236}">
                <a16:creationId xmlns:a16="http://schemas.microsoft.com/office/drawing/2014/main" id="{EEE2AB0E-B1FC-AB2F-9CDF-8E386B73578A}"/>
              </a:ext>
            </a:extLst>
          </p:cNvPr>
          <p:cNvSpPr txBox="1"/>
          <p:nvPr/>
        </p:nvSpPr>
        <p:spPr>
          <a:xfrm>
            <a:off x="609599" y="1505916"/>
            <a:ext cx="10751821" cy="33855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just" defTabSz="2438338" rtl="0" fontAlgn="auto" latinLnBrk="0" hangingPunct="0">
              <a:lnSpc>
                <a:spcPct val="100000"/>
              </a:lnSpc>
              <a:spcBef>
                <a:spcPts val="0"/>
              </a:spcBef>
              <a:spcAft>
                <a:spcPts val="0"/>
              </a:spcAft>
              <a:buClrTx/>
              <a:buSzTx/>
              <a:buFontTx/>
              <a:buNone/>
              <a:tabLst/>
            </a:pPr>
            <a:r>
              <a:rPr lang="en-US" sz="2000" b="0" i="0" dirty="0">
                <a:solidFill>
                  <a:schemeClr val="accent1">
                    <a:lumMod val="75000"/>
                  </a:schemeClr>
                </a:solidFill>
                <a:effectLst/>
              </a:rPr>
              <a:t>The theme of the project is to address the healthcare disparities faced by underserved communities. The project aims to develop a healthcare platform that can provide personalized care to patients in underserved communities. The platform will leverage the power of Intel® One API AI Analytics Toolkit and Libraries and SYCL/DPC++ Libraries to identify health risks and develop customized treatment plans for patients. The goal is to improve the health outcomes of underserved communities by providing access to advanced healthcare services. Ultimately, the project aims to help underserved communities lead healthier lives.</a:t>
            </a:r>
          </a:p>
          <a:p>
            <a:pPr marL="0" marR="0" indent="0" algn="just" defTabSz="2438338" rtl="0" fontAlgn="auto" latinLnBrk="0" hangingPunct="0">
              <a:lnSpc>
                <a:spcPct val="100000"/>
              </a:lnSpc>
              <a:spcBef>
                <a:spcPts val="0"/>
              </a:spcBef>
              <a:spcAft>
                <a:spcPts val="0"/>
              </a:spcAft>
              <a:buClrTx/>
              <a:buSzTx/>
              <a:buFontTx/>
              <a:buNone/>
              <a:tabLst/>
            </a:pPr>
            <a:r>
              <a:rPr kumimoji="0" lang="en-US" sz="2000" u="none" strike="noStrike" cap="none" spc="0" normalizeH="0" baseline="0" dirty="0">
                <a:ln>
                  <a:noFill/>
                </a:ln>
                <a:solidFill>
                  <a:schemeClr val="accent1">
                    <a:lumMod val="75000"/>
                  </a:schemeClr>
                </a:solidFill>
                <a:uFillTx/>
                <a:ea typeface="+mn-ea"/>
                <a:cs typeface="+mn-cs"/>
                <a:sym typeface="Helvetica Neue"/>
              </a:rPr>
              <a:t>                             This project aims to bridge the healthcare gap </a:t>
            </a:r>
            <a:r>
              <a:rPr lang="en-US" sz="2000" b="0" i="0" dirty="0">
                <a:solidFill>
                  <a:schemeClr val="accent1">
                    <a:lumMod val="75000"/>
                  </a:schemeClr>
                </a:solidFill>
                <a:effectLst/>
              </a:rPr>
              <a:t>for underserved communities and provide them with the tools they need to lead healthier lives. By leveraging technology and collaboration with healthcare providers, we can make a meaningful impact in improving the health outcomes of underserved communities.</a:t>
            </a:r>
            <a:endParaRPr kumimoji="0" lang="en-IN" sz="2000" b="0" i="0" u="none" strike="noStrike" cap="none" spc="0" normalizeH="0" baseline="0" dirty="0" err="1">
              <a:ln>
                <a:noFill/>
              </a:ln>
              <a:solidFill>
                <a:schemeClr val="accent1">
                  <a:lumMod val="75000"/>
                </a:schemeClr>
              </a:solidFill>
              <a:effectLst/>
              <a:uFillTx/>
              <a:ea typeface="+mn-ea"/>
              <a:cs typeface="+mn-cs"/>
              <a:sym typeface="Helvetica Neue"/>
            </a:endParaRPr>
          </a:p>
        </p:txBody>
      </p:sp>
      <p:pic>
        <p:nvPicPr>
          <p:cNvPr id="3" name="Picture 2">
            <a:extLst>
              <a:ext uri="{FF2B5EF4-FFF2-40B4-BE49-F238E27FC236}">
                <a16:creationId xmlns:a16="http://schemas.microsoft.com/office/drawing/2014/main" id="{0241854C-9F38-EDDD-B832-D36A8E82AF6A}"/>
              </a:ext>
            </a:extLst>
          </p:cNvPr>
          <p:cNvPicPr>
            <a:picLocks noChangeAspect="1"/>
          </p:cNvPicPr>
          <p:nvPr/>
        </p:nvPicPr>
        <p:blipFill>
          <a:blip r:embed="rId3">
            <a:duotone>
              <a:prstClr val="black"/>
              <a:srgbClr val="351AA9">
                <a:tint val="45000"/>
                <a:satMod val="400000"/>
              </a:srgbClr>
            </a:duotone>
            <a:extLst>
              <a:ext uri="{BEBA8EAE-BF5A-486C-A8C5-ECC9F3942E4B}">
                <a14:imgProps xmlns:a14="http://schemas.microsoft.com/office/drawing/2010/main">
                  <a14:imgLayer r:embed="rId4">
                    <a14:imgEffect>
                      <a14:backgroundRemoval t="5719" b="98366" l="9356" r="89813">
                        <a14:foregroundMark x1="53846" y1="13235" x2="53846" y2="13235"/>
                        <a14:foregroundMark x1="52183" y1="5882" x2="52183" y2="5882"/>
                        <a14:foregroundMark x1="33888" y1="92484" x2="33888" y2="92484"/>
                        <a14:foregroundMark x1="19127" y1="96895" x2="19127" y2="96895"/>
                        <a14:foregroundMark x1="39085" y1="98366" x2="39085" y2="98366"/>
                        <a14:foregroundMark x1="83576" y1="50654" x2="83576" y2="50654"/>
                      </a14:backgroundRemoval>
                    </a14:imgEffect>
                  </a14:imgLayer>
                </a14:imgProps>
              </a:ext>
            </a:extLst>
          </a:blip>
          <a:stretch>
            <a:fillRect/>
          </a:stretch>
        </p:blipFill>
        <p:spPr>
          <a:xfrm>
            <a:off x="10289410" y="4666671"/>
            <a:ext cx="1595380" cy="1676856"/>
          </a:xfrm>
          <a:prstGeom prst="rect">
            <a:avLst/>
          </a:prstGeom>
          <a:effectLst>
            <a:outerShdw blurRad="38100" dist="50800" dir="5400000" sx="1000" sy="1000" algn="ctr" rotWithShape="0">
              <a:srgbClr val="000000"/>
            </a:outerShdw>
            <a:reflection stA="84000" endPos="33000" dir="5400000" sy="-100000" algn="bl" rotWithShape="0"/>
          </a:effectLst>
        </p:spPr>
      </p:pic>
    </p:spTree>
    <p:extLst>
      <p:ext uri="{BB962C8B-B14F-4D97-AF65-F5344CB8AC3E}">
        <p14:creationId xmlns:p14="http://schemas.microsoft.com/office/powerpoint/2010/main" val="34906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857249" y="192923"/>
            <a:ext cx="10972801" cy="625441"/>
          </a:xfrm>
        </p:spPr>
        <p:txBody>
          <a:bodyPr/>
          <a:lstStyle/>
          <a:p>
            <a:r>
              <a:rPr lang="en-US" sz="4800" dirty="0"/>
              <a:t>Proposed Tech Architecture</a:t>
            </a:r>
            <a:br>
              <a:rPr lang="en-US" sz="4800" dirty="0"/>
            </a:br>
            <a:endParaRPr lang="en-US" sz="4800" dirty="0"/>
          </a:p>
        </p:txBody>
      </p:sp>
      <p:sp>
        <p:nvSpPr>
          <p:cNvPr id="6" name="TextBox 5">
            <a:extLst>
              <a:ext uri="{FF2B5EF4-FFF2-40B4-BE49-F238E27FC236}">
                <a16:creationId xmlns:a16="http://schemas.microsoft.com/office/drawing/2014/main" id="{03F1DA3C-67D0-6F94-FCF5-CB1101CE9552}"/>
              </a:ext>
            </a:extLst>
          </p:cNvPr>
          <p:cNvSpPr txBox="1"/>
          <p:nvPr/>
        </p:nvSpPr>
        <p:spPr>
          <a:xfrm>
            <a:off x="857249" y="1237368"/>
            <a:ext cx="10725151"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The </a:t>
            </a:r>
            <a:r>
              <a:rPr lang="en-US" sz="2000" b="0" i="0" dirty="0" err="1">
                <a:solidFill>
                  <a:schemeClr val="accent1">
                    <a:lumMod val="75000"/>
                  </a:schemeClr>
                </a:solidFill>
                <a:effectLst/>
              </a:rPr>
              <a:t>mHealthApp</a:t>
            </a:r>
            <a:r>
              <a:rPr lang="en-US" sz="2000" b="0" i="0" dirty="0">
                <a:solidFill>
                  <a:schemeClr val="accent1">
                    <a:lumMod val="75000"/>
                  </a:schemeClr>
                </a:solidFill>
                <a:effectLst/>
              </a:rPr>
              <a:t> architecture is designed to address the healthcare needs of underserved communities. The app collects health data from sensors and other sources, which is preprocessed and partitioned using the Intel </a:t>
            </a:r>
            <a:r>
              <a:rPr lang="en-US" sz="2000" b="0" i="0" dirty="0" err="1">
                <a:solidFill>
                  <a:schemeClr val="accent1">
                    <a:lumMod val="75000"/>
                  </a:schemeClr>
                </a:solidFill>
                <a:effectLst/>
              </a:rPr>
              <a:t>oneAPI</a:t>
            </a:r>
            <a:r>
              <a:rPr lang="en-US" sz="2000" b="0" i="0" dirty="0">
                <a:solidFill>
                  <a:schemeClr val="accent1">
                    <a:lumMod val="75000"/>
                  </a:schemeClr>
                </a:solidFill>
                <a:effectLst/>
              </a:rPr>
              <a:t> MKL(</a:t>
            </a:r>
            <a:r>
              <a:rPr lang="en-US" sz="2000" b="0" i="0" dirty="0" err="1">
                <a:solidFill>
                  <a:schemeClr val="accent1">
                    <a:lumMod val="75000"/>
                  </a:schemeClr>
                </a:solidFill>
                <a:effectLst/>
              </a:rPr>
              <a:t>oneDAL</a:t>
            </a:r>
            <a:r>
              <a:rPr lang="en-US" sz="2000" b="0" i="0" dirty="0">
                <a:solidFill>
                  <a:schemeClr val="accent1">
                    <a:lumMod val="75000"/>
                  </a:schemeClr>
                </a:solidFill>
                <a:effectLst/>
              </a:rPr>
              <a:t>).</a:t>
            </a:r>
          </a:p>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 The processed data is then used to train machine learning models using the Intel </a:t>
            </a:r>
            <a:r>
              <a:rPr lang="en-US" sz="2000" b="0" i="0" dirty="0" err="1">
                <a:solidFill>
                  <a:schemeClr val="accent1">
                    <a:lumMod val="75000"/>
                  </a:schemeClr>
                </a:solidFill>
                <a:effectLst/>
              </a:rPr>
              <a:t>oneAPI</a:t>
            </a:r>
            <a:r>
              <a:rPr lang="en-US" sz="2000" b="0" i="0" dirty="0">
                <a:solidFill>
                  <a:schemeClr val="accent1">
                    <a:lumMod val="75000"/>
                  </a:schemeClr>
                </a:solidFill>
                <a:effectLst/>
              </a:rPr>
              <a:t> AI Analytics Toolkit, including the Intel Optimized Frameworks and the Intel </a:t>
            </a:r>
            <a:r>
              <a:rPr lang="en-US" sz="2000" b="0" i="0" dirty="0" err="1">
                <a:solidFill>
                  <a:schemeClr val="accent1">
                    <a:lumMod val="75000"/>
                  </a:schemeClr>
                </a:solidFill>
                <a:effectLst/>
              </a:rPr>
              <a:t>oneAPI</a:t>
            </a:r>
            <a:r>
              <a:rPr lang="en-US" sz="2000" b="0" i="0" dirty="0">
                <a:solidFill>
                  <a:schemeClr val="accent1">
                    <a:lumMod val="75000"/>
                  </a:schemeClr>
                </a:solidFill>
                <a:effectLst/>
              </a:rPr>
              <a:t> AI Analytics Toolkit and Libraries. The app also includes features to remove language barriers using NLP libraries. </a:t>
            </a:r>
          </a:p>
          <a:p>
            <a:pPr marL="342900" marR="0" indent="-342900" algn="l"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The final product is a user-friendly dashboard that provides users with personalized healthcare recommendations and insights.</a:t>
            </a:r>
            <a:endParaRPr kumimoji="0" lang="en-IN" sz="2000" b="0" i="0" u="none" strike="noStrike" cap="none" spc="0" normalizeH="0" baseline="0" dirty="0" err="1">
              <a:ln>
                <a:noFill/>
              </a:ln>
              <a:solidFill>
                <a:schemeClr val="accent1">
                  <a:lumMod val="75000"/>
                </a:schemeClr>
              </a:solidFill>
              <a:effectLst/>
              <a:uFillTx/>
              <a:ea typeface="+mn-ea"/>
              <a:cs typeface="+mn-cs"/>
              <a:sym typeface="Helvetica Neue"/>
            </a:endParaRPr>
          </a:p>
        </p:txBody>
      </p:sp>
    </p:spTree>
    <p:extLst>
      <p:ext uri="{BB962C8B-B14F-4D97-AF65-F5344CB8AC3E}">
        <p14:creationId xmlns:p14="http://schemas.microsoft.com/office/powerpoint/2010/main" val="17716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FA84C1-10BD-78E3-A277-EA3F10256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 y="708660"/>
            <a:ext cx="9909810" cy="5714999"/>
          </a:xfrm>
          <a:prstGeom prst="rect">
            <a:avLst/>
          </a:prstGeom>
        </p:spPr>
      </p:pic>
      <p:sp>
        <p:nvSpPr>
          <p:cNvPr id="7" name="Rectangle 6">
            <a:extLst>
              <a:ext uri="{FF2B5EF4-FFF2-40B4-BE49-F238E27FC236}">
                <a16:creationId xmlns:a16="http://schemas.microsoft.com/office/drawing/2014/main" id="{6427DD1B-8F2F-2902-C5AD-1BAF60AB6623}"/>
              </a:ext>
            </a:extLst>
          </p:cNvPr>
          <p:cNvSpPr/>
          <p:nvPr/>
        </p:nvSpPr>
        <p:spPr>
          <a:xfrm>
            <a:off x="2263140" y="5795010"/>
            <a:ext cx="1165860" cy="35433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TextBox 7">
            <a:extLst>
              <a:ext uri="{FF2B5EF4-FFF2-40B4-BE49-F238E27FC236}">
                <a16:creationId xmlns:a16="http://schemas.microsoft.com/office/drawing/2014/main" id="{9C34CF72-5C95-3B1B-8D94-A89CFEEB342F}"/>
              </a:ext>
            </a:extLst>
          </p:cNvPr>
          <p:cNvSpPr txBox="1"/>
          <p:nvPr/>
        </p:nvSpPr>
        <p:spPr>
          <a:xfrm>
            <a:off x="628650" y="468630"/>
            <a:ext cx="385191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IN" dirty="0">
                <a:solidFill>
                  <a:schemeClr val="tx2"/>
                </a:solidFill>
              </a:rPr>
              <a:t>ARCHITECTURAL FLOW-</a:t>
            </a:r>
            <a:endParaRPr kumimoji="0" lang="en-IN" b="0" i="0" u="none" strike="noStrike" cap="none" spc="0" normalizeH="0" baseline="0" dirty="0">
              <a:ln>
                <a:noFill/>
              </a:ln>
              <a:solidFill>
                <a:schemeClr val="tx2"/>
              </a:solidFill>
              <a:effectLst/>
              <a:uFillTx/>
              <a:latin typeface="+mn-lt"/>
              <a:ea typeface="+mn-ea"/>
              <a:cs typeface="+mn-cs"/>
              <a:sym typeface="Helvetica Neue"/>
            </a:endParaRPr>
          </a:p>
        </p:txBody>
      </p:sp>
      <p:sp>
        <p:nvSpPr>
          <p:cNvPr id="9" name="Rectangle 8">
            <a:extLst>
              <a:ext uri="{FF2B5EF4-FFF2-40B4-BE49-F238E27FC236}">
                <a16:creationId xmlns:a16="http://schemas.microsoft.com/office/drawing/2014/main" id="{195ECD29-832C-B200-DDB3-E3AAF8DE2F4B}"/>
              </a:ext>
            </a:extLst>
          </p:cNvPr>
          <p:cNvSpPr/>
          <p:nvPr/>
        </p:nvSpPr>
        <p:spPr>
          <a:xfrm>
            <a:off x="5589270" y="2217420"/>
            <a:ext cx="1828800" cy="66294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extBox 9">
            <a:extLst>
              <a:ext uri="{FF2B5EF4-FFF2-40B4-BE49-F238E27FC236}">
                <a16:creationId xmlns:a16="http://schemas.microsoft.com/office/drawing/2014/main" id="{18CDFB96-1EA1-0D72-D36A-7396174897AB}"/>
              </a:ext>
            </a:extLst>
          </p:cNvPr>
          <p:cNvSpPr txBox="1"/>
          <p:nvPr/>
        </p:nvSpPr>
        <p:spPr>
          <a:xfrm>
            <a:off x="5680710" y="2179558"/>
            <a:ext cx="14173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400" b="0" i="0" dirty="0">
                <a:solidFill>
                  <a:srgbClr val="374151"/>
                </a:solidFill>
                <a:effectLst/>
                <a:latin typeface="Söhne"/>
              </a:rPr>
              <a:t>Intel </a:t>
            </a:r>
            <a:r>
              <a:rPr lang="en-US" sz="1400" b="0" i="0" dirty="0" err="1">
                <a:solidFill>
                  <a:srgbClr val="374151"/>
                </a:solidFill>
                <a:effectLst/>
                <a:latin typeface="Söhne"/>
              </a:rPr>
              <a:t>oneAPI</a:t>
            </a:r>
            <a:r>
              <a:rPr lang="en-US" sz="1400" b="0" i="0" dirty="0">
                <a:solidFill>
                  <a:srgbClr val="374151"/>
                </a:solidFill>
                <a:effectLst/>
                <a:latin typeface="Söhne"/>
              </a:rPr>
              <a:t> Data Analytics Library (</a:t>
            </a:r>
            <a:r>
              <a:rPr lang="en-US" sz="1400" b="0" i="0" dirty="0" err="1">
                <a:solidFill>
                  <a:srgbClr val="374151"/>
                </a:solidFill>
                <a:effectLst/>
                <a:latin typeface="Söhne"/>
              </a:rPr>
              <a:t>oneDAL</a:t>
            </a:r>
            <a:r>
              <a:rPr lang="en-US" sz="1400" b="0" i="0" dirty="0">
                <a:solidFill>
                  <a:srgbClr val="374151"/>
                </a:solidFill>
                <a:effectLst/>
                <a:latin typeface="Söhne"/>
              </a:rPr>
              <a:t>)</a:t>
            </a:r>
            <a:endParaRPr kumimoji="0" lang="en-IN" sz="1400" b="0" i="0" u="none" strike="noStrike" cap="none" spc="0" normalizeH="0" baseline="0" dirty="0">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13828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AF104-1CA9-B6BB-CB4A-CA31E328CE95}"/>
              </a:ext>
            </a:extLst>
          </p:cNvPr>
          <p:cNvSpPr>
            <a:spLocks noGrp="1"/>
          </p:cNvSpPr>
          <p:nvPr>
            <p:ph type="title"/>
          </p:nvPr>
        </p:nvSpPr>
        <p:spPr>
          <a:xfrm>
            <a:off x="571500" y="1108710"/>
            <a:ext cx="11010899" cy="876300"/>
          </a:xfrm>
        </p:spPr>
        <p:txBody>
          <a:bodyPr>
            <a:normAutofit fontScale="90000"/>
          </a:bodyPr>
          <a:lstStyle/>
          <a:p>
            <a:pPr marL="342900" indent="-342900">
              <a:lnSpc>
                <a:spcPct val="150000"/>
              </a:lnSpc>
              <a:buFont typeface="Wingdings" panose="05000000000000000000" pitchFamily="2" charset="2"/>
              <a:buChar char="ü"/>
            </a:pPr>
            <a:r>
              <a:rPr lang="en-US" sz="2200" dirty="0"/>
              <a:t>We have developed a solution using machine learning algorithms, IOT and AI </a:t>
            </a:r>
            <a:r>
              <a:rPr lang="en-US" sz="2200" i="1" dirty="0"/>
              <a:t>via</a:t>
            </a:r>
            <a:r>
              <a:rPr lang="en-US" sz="2200" dirty="0"/>
              <a:t> </a:t>
            </a:r>
            <a:r>
              <a:rPr lang="en-US" sz="2200" u="sng" dirty="0"/>
              <a:t>Intel ONEAPI</a:t>
            </a:r>
            <a:r>
              <a:rPr lang="en-US" sz="2200" dirty="0"/>
              <a:t> </a:t>
            </a:r>
            <a:br>
              <a:rPr lang="en-US" sz="2200" dirty="0"/>
            </a:br>
            <a:r>
              <a:rPr lang="en-US" sz="2200" dirty="0"/>
              <a:t> We have developed a </a:t>
            </a:r>
            <a:r>
              <a:rPr lang="en-US" sz="2200" i="1" u="sng" dirty="0"/>
              <a:t>wearable belt</a:t>
            </a:r>
            <a:r>
              <a:rPr lang="en-US" sz="2200" dirty="0"/>
              <a:t> that will enable </a:t>
            </a:r>
            <a:r>
              <a:rPr lang="en-US" sz="2200" i="1" u="sng" dirty="0"/>
              <a:t>real-time monitoring</a:t>
            </a:r>
            <a:r>
              <a:rPr lang="en-US" sz="2200" dirty="0"/>
              <a:t> of the </a:t>
            </a:r>
            <a:r>
              <a:rPr lang="en-US" sz="2200" i="1" u="sng" dirty="0"/>
              <a:t>patient's spinal activity</a:t>
            </a:r>
            <a:r>
              <a:rPr lang="en-US" sz="2200" dirty="0"/>
              <a:t>, including his movements. This information will be </a:t>
            </a:r>
            <a:r>
              <a:rPr lang="en-US" sz="2200" i="1" u="sng" dirty="0"/>
              <a:t>collected, </a:t>
            </a:r>
            <a:r>
              <a:rPr lang="en-US" sz="2200" i="1" u="sng" dirty="0" err="1"/>
              <a:t>analysed</a:t>
            </a:r>
            <a:r>
              <a:rPr lang="en-US" sz="2200" i="1" u="sng" dirty="0"/>
              <a:t>,</a:t>
            </a:r>
            <a:r>
              <a:rPr lang="en-US" sz="2200" dirty="0"/>
              <a:t> and sent to the doctor, the patient, and any family members via an </a:t>
            </a:r>
            <a:r>
              <a:rPr lang="en-US" sz="2200" i="1" u="sng" dirty="0"/>
              <a:t>Android or iOS app</a:t>
            </a:r>
            <a:r>
              <a:rPr lang="en-US" sz="2200" dirty="0"/>
              <a:t>, It shows information of the </a:t>
            </a:r>
            <a:r>
              <a:rPr lang="en-US" sz="2200" i="1" u="sng" dirty="0"/>
              <a:t>bend</a:t>
            </a:r>
            <a:r>
              <a:rPr lang="en-US" sz="2200" dirty="0"/>
              <a:t> </a:t>
            </a:r>
            <a:r>
              <a:rPr lang="en-US" sz="2200" i="1" u="sng" dirty="0" err="1"/>
              <a:t>angle</a:t>
            </a:r>
            <a:r>
              <a:rPr lang="en-US" sz="2200" dirty="0" err="1"/>
              <a:t>,</a:t>
            </a:r>
            <a:r>
              <a:rPr lang="en-US" sz="2200" i="1" u="sng" dirty="0" err="1"/>
              <a:t>strain,and</a:t>
            </a:r>
            <a:r>
              <a:rPr lang="en-US" sz="2200" i="1" u="sng" dirty="0"/>
              <a:t> pressure</a:t>
            </a:r>
            <a:r>
              <a:rPr lang="en-US" sz="2200" dirty="0"/>
              <a:t> </a:t>
            </a:r>
            <a:r>
              <a:rPr lang="en-US" sz="2200" i="1" u="sng" dirty="0"/>
              <a:t>exerted</a:t>
            </a:r>
            <a:r>
              <a:rPr lang="en-US" sz="2200" dirty="0"/>
              <a:t>. suggest particular </a:t>
            </a:r>
            <a:r>
              <a:rPr lang="en-US" sz="2200" i="1" u="sng" dirty="0"/>
              <a:t>workouts</a:t>
            </a:r>
            <a:r>
              <a:rPr lang="en-US" sz="2200" dirty="0"/>
              <a:t> and </a:t>
            </a:r>
            <a:r>
              <a:rPr lang="en-US" sz="2200" i="1" u="sng" dirty="0"/>
              <a:t>stretching</a:t>
            </a:r>
            <a:r>
              <a:rPr lang="en-US" sz="2200" dirty="0"/>
              <a:t> regimens to help and </a:t>
            </a:r>
            <a:r>
              <a:rPr lang="en-US" sz="2200" i="1" u="sng" dirty="0"/>
              <a:t>treat</a:t>
            </a:r>
            <a:r>
              <a:rPr lang="en-US" sz="2200" dirty="0"/>
              <a:t> their </a:t>
            </a:r>
            <a:r>
              <a:rPr lang="en-US" sz="2200" i="1" u="sng" dirty="0"/>
              <a:t>condition</a:t>
            </a:r>
            <a:r>
              <a:rPr lang="en-US" sz="2200" dirty="0"/>
              <a:t>. By </a:t>
            </a:r>
            <a:r>
              <a:rPr lang="en-US" sz="2200" i="1" u="sng" dirty="0"/>
              <a:t>continually</a:t>
            </a:r>
            <a:r>
              <a:rPr lang="en-US" sz="2200" dirty="0"/>
              <a:t> </a:t>
            </a:r>
            <a:r>
              <a:rPr lang="en-US" sz="2200" i="1" u="sng" dirty="0"/>
              <a:t>monitoring</a:t>
            </a:r>
            <a:r>
              <a:rPr lang="en-US" sz="2200" dirty="0"/>
              <a:t> and providing </a:t>
            </a:r>
            <a:r>
              <a:rPr lang="en-US" sz="2200" i="1" u="sng" dirty="0"/>
              <a:t>feedback</a:t>
            </a:r>
            <a:r>
              <a:rPr lang="en-US" sz="2200" dirty="0"/>
              <a:t> which can </a:t>
            </a:r>
            <a:r>
              <a:rPr lang="en-US" sz="2200" i="1" u="sng" dirty="0"/>
              <a:t>assist</a:t>
            </a:r>
            <a:r>
              <a:rPr lang="en-US" sz="2200" dirty="0"/>
              <a:t> in preventing </a:t>
            </a:r>
            <a:r>
              <a:rPr lang="en-US" sz="2200" i="1" u="sng" dirty="0"/>
              <a:t>further</a:t>
            </a:r>
            <a:r>
              <a:rPr lang="en-US" sz="2200" dirty="0"/>
              <a:t> </a:t>
            </a:r>
            <a:r>
              <a:rPr lang="en-US" sz="2200" i="1" u="sng" dirty="0"/>
              <a:t>damage</a:t>
            </a:r>
            <a:r>
              <a:rPr lang="en-US" sz="2200" dirty="0"/>
              <a:t> to the spine and supporting healing and recovery.</a:t>
            </a:r>
            <a:br>
              <a:rPr lang="en-US" sz="2200" dirty="0"/>
            </a:br>
            <a:r>
              <a:rPr lang="en-US" sz="2200" dirty="0"/>
              <a:t>       The </a:t>
            </a:r>
            <a:r>
              <a:rPr lang="en-US" sz="2200" i="1" u="sng" dirty="0"/>
              <a:t>vibrations</a:t>
            </a:r>
            <a:r>
              <a:rPr lang="en-US" sz="2200" dirty="0"/>
              <a:t> or </a:t>
            </a:r>
            <a:r>
              <a:rPr lang="en-US" sz="2200" i="1" u="sng" dirty="0"/>
              <a:t>electric</a:t>
            </a:r>
            <a:r>
              <a:rPr lang="en-US" sz="2200" dirty="0"/>
              <a:t> </a:t>
            </a:r>
            <a:r>
              <a:rPr lang="en-US" sz="2200" i="1" u="sng" dirty="0"/>
              <a:t>impulses</a:t>
            </a:r>
            <a:r>
              <a:rPr lang="en-US" sz="2200" dirty="0"/>
              <a:t> transmitted to the spines by </a:t>
            </a:r>
            <a:r>
              <a:rPr lang="en-US" sz="2200" i="1" u="sng" dirty="0"/>
              <a:t>devices</a:t>
            </a:r>
            <a:r>
              <a:rPr lang="en-US" sz="2200" dirty="0"/>
              <a:t> placed into the </a:t>
            </a:r>
            <a:r>
              <a:rPr lang="en-US" sz="2200" i="1" u="sng" dirty="0"/>
              <a:t>belt</a:t>
            </a:r>
            <a:r>
              <a:rPr lang="en-US" sz="2200" dirty="0"/>
              <a:t> can be used if the patient has been experiencing severe pain and movement imbalances. Which</a:t>
            </a:r>
            <a:r>
              <a:rPr lang="en-US" sz="2200" i="1" u="sng" dirty="0"/>
              <a:t> acts like a therapy.</a:t>
            </a:r>
            <a:br>
              <a:rPr lang="en-IN" i="1" u="sng" dirty="0"/>
            </a:br>
            <a:endParaRPr lang="en-IN" dirty="0"/>
          </a:p>
        </p:txBody>
      </p:sp>
      <p:sp>
        <p:nvSpPr>
          <p:cNvPr id="4" name="TextBox 3">
            <a:extLst>
              <a:ext uri="{FF2B5EF4-FFF2-40B4-BE49-F238E27FC236}">
                <a16:creationId xmlns:a16="http://schemas.microsoft.com/office/drawing/2014/main" id="{05DAC7D9-2B3A-2178-E1F1-083C7CBB4C59}"/>
              </a:ext>
            </a:extLst>
          </p:cNvPr>
          <p:cNvSpPr txBox="1"/>
          <p:nvPr/>
        </p:nvSpPr>
        <p:spPr>
          <a:xfrm>
            <a:off x="571500" y="342900"/>
            <a:ext cx="408051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IN" sz="3200" b="0" i="0" u="none" strike="noStrike" cap="none" spc="0" normalizeH="0" baseline="0" dirty="0">
                <a:ln>
                  <a:noFill/>
                </a:ln>
                <a:solidFill>
                  <a:schemeClr val="tx1"/>
                </a:solidFill>
                <a:effectLst/>
                <a:uFillTx/>
                <a:latin typeface="+mn-lt"/>
                <a:ea typeface="+mn-ea"/>
                <a:cs typeface="+mn-cs"/>
                <a:sym typeface="Helvetica Neue"/>
              </a:rPr>
              <a:t>Product Development</a:t>
            </a:r>
          </a:p>
        </p:txBody>
      </p:sp>
    </p:spTree>
    <p:extLst>
      <p:ext uri="{BB962C8B-B14F-4D97-AF65-F5344CB8AC3E}">
        <p14:creationId xmlns:p14="http://schemas.microsoft.com/office/powerpoint/2010/main" val="275755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488EE0-F8A9-03B7-241A-EA5DB639AEEB}"/>
              </a:ext>
            </a:extLst>
          </p:cNvPr>
          <p:cNvSpPr>
            <a:spLocks noGrp="1"/>
          </p:cNvSpPr>
          <p:nvPr>
            <p:ph type="title"/>
          </p:nvPr>
        </p:nvSpPr>
        <p:spPr/>
        <p:txBody>
          <a:bodyPr/>
          <a:lstStyle/>
          <a:p>
            <a:r>
              <a:rPr lang="en-IN" dirty="0"/>
              <a:t>Process flow</a:t>
            </a:r>
          </a:p>
        </p:txBody>
      </p:sp>
      <p:pic>
        <p:nvPicPr>
          <p:cNvPr id="5" name="Picture 4">
            <a:extLst>
              <a:ext uri="{FF2B5EF4-FFF2-40B4-BE49-F238E27FC236}">
                <a16:creationId xmlns:a16="http://schemas.microsoft.com/office/drawing/2014/main" id="{1B1E591D-FB6D-3C79-C169-379B633E433A}"/>
              </a:ext>
            </a:extLst>
          </p:cNvPr>
          <p:cNvPicPr>
            <a:picLocks noChangeAspect="1"/>
          </p:cNvPicPr>
          <p:nvPr/>
        </p:nvPicPr>
        <p:blipFill>
          <a:blip r:embed="rId2"/>
          <a:stretch>
            <a:fillRect/>
          </a:stretch>
        </p:blipFill>
        <p:spPr>
          <a:xfrm>
            <a:off x="1636394" y="2045970"/>
            <a:ext cx="8881110" cy="3760470"/>
          </a:xfrm>
          <a:prstGeom prst="rect">
            <a:avLst/>
          </a:prstGeom>
        </p:spPr>
      </p:pic>
    </p:spTree>
    <p:extLst>
      <p:ext uri="{BB962C8B-B14F-4D97-AF65-F5344CB8AC3E}">
        <p14:creationId xmlns:p14="http://schemas.microsoft.com/office/powerpoint/2010/main" val="142230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C3A6B4-D642-1FF7-87F8-87A84F831159}"/>
              </a:ext>
            </a:extLst>
          </p:cNvPr>
          <p:cNvSpPr>
            <a:spLocks noGrp="1"/>
          </p:cNvSpPr>
          <p:nvPr>
            <p:ph type="title"/>
          </p:nvPr>
        </p:nvSpPr>
        <p:spPr>
          <a:xfrm>
            <a:off x="297180" y="251013"/>
            <a:ext cx="11010899" cy="876300"/>
          </a:xfrm>
        </p:spPr>
        <p:txBody>
          <a:bodyPr/>
          <a:lstStyle/>
          <a:p>
            <a:r>
              <a:rPr lang="en-IN" dirty="0"/>
              <a:t>Intel </a:t>
            </a:r>
            <a:r>
              <a:rPr lang="en-IN" dirty="0" err="1"/>
              <a:t>oneApi</a:t>
            </a:r>
            <a:r>
              <a:rPr lang="en-IN" dirty="0"/>
              <a:t> Concepts used</a:t>
            </a:r>
          </a:p>
        </p:txBody>
      </p:sp>
      <p:pic>
        <p:nvPicPr>
          <p:cNvPr id="7" name="Picture 6">
            <a:extLst>
              <a:ext uri="{FF2B5EF4-FFF2-40B4-BE49-F238E27FC236}">
                <a16:creationId xmlns:a16="http://schemas.microsoft.com/office/drawing/2014/main" id="{CEB1F498-E7F9-EE78-031A-8E98D7AA4103}"/>
              </a:ext>
            </a:extLst>
          </p:cNvPr>
          <p:cNvPicPr>
            <a:picLocks noChangeAspect="1"/>
          </p:cNvPicPr>
          <p:nvPr/>
        </p:nvPicPr>
        <p:blipFill>
          <a:blip r:embed="rId2"/>
          <a:stretch>
            <a:fillRect/>
          </a:stretch>
        </p:blipFill>
        <p:spPr>
          <a:xfrm>
            <a:off x="2967719" y="1127313"/>
            <a:ext cx="6218459" cy="5159187"/>
          </a:xfrm>
          <a:prstGeom prst="rect">
            <a:avLst/>
          </a:prstGeom>
        </p:spPr>
      </p:pic>
    </p:spTree>
    <p:extLst>
      <p:ext uri="{BB962C8B-B14F-4D97-AF65-F5344CB8AC3E}">
        <p14:creationId xmlns:p14="http://schemas.microsoft.com/office/powerpoint/2010/main" val="148369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203627"/>
            <a:ext cx="10972801" cy="1091827"/>
          </a:xfrm>
        </p:spPr>
        <p:txBody>
          <a:bodyPr/>
          <a:lstStyle/>
          <a:p>
            <a:r>
              <a:rPr lang="en-US" sz="4800" dirty="0"/>
              <a:t>Impact of inclusion of oneAPI </a:t>
            </a:r>
          </a:p>
        </p:txBody>
      </p:sp>
      <p:sp>
        <p:nvSpPr>
          <p:cNvPr id="3" name="TextBox 2">
            <a:extLst>
              <a:ext uri="{FF2B5EF4-FFF2-40B4-BE49-F238E27FC236}">
                <a16:creationId xmlns:a16="http://schemas.microsoft.com/office/drawing/2014/main" id="{8AEC10E6-213C-5A20-7E26-3A44D26FBE31}"/>
              </a:ext>
            </a:extLst>
          </p:cNvPr>
          <p:cNvSpPr txBox="1"/>
          <p:nvPr/>
        </p:nvSpPr>
        <p:spPr>
          <a:xfrm>
            <a:off x="765175" y="1062990"/>
            <a:ext cx="10138410" cy="4154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342900" marR="0" indent="-342900" algn="just"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The inclusion of </a:t>
            </a:r>
            <a:r>
              <a:rPr lang="en-US" sz="2000" b="0" i="0" dirty="0" err="1">
                <a:solidFill>
                  <a:schemeClr val="accent1">
                    <a:lumMod val="75000"/>
                  </a:schemeClr>
                </a:solidFill>
                <a:effectLst/>
              </a:rPr>
              <a:t>oneAPI</a:t>
            </a:r>
            <a:r>
              <a:rPr lang="en-US" sz="2000" b="0" i="0" dirty="0">
                <a:solidFill>
                  <a:schemeClr val="accent1">
                    <a:lumMod val="75000"/>
                  </a:schemeClr>
                </a:solidFill>
                <a:effectLst/>
              </a:rPr>
              <a:t> in the </a:t>
            </a:r>
            <a:r>
              <a:rPr lang="en-US" sz="2000" b="0" i="0" dirty="0" err="1">
                <a:solidFill>
                  <a:schemeClr val="accent1">
                    <a:lumMod val="75000"/>
                  </a:schemeClr>
                </a:solidFill>
                <a:effectLst/>
              </a:rPr>
              <a:t>mhealth</a:t>
            </a:r>
            <a:r>
              <a:rPr lang="en-US" sz="2000" b="0" i="0" dirty="0">
                <a:solidFill>
                  <a:schemeClr val="accent1">
                    <a:lumMod val="75000"/>
                  </a:schemeClr>
                </a:solidFill>
                <a:effectLst/>
              </a:rPr>
              <a:t> app proposed tech architecture can lead to significant improvements in performance, scalability, and functionality. </a:t>
            </a:r>
            <a:r>
              <a:rPr lang="en-US" sz="2000" b="0" i="0" dirty="0" err="1">
                <a:solidFill>
                  <a:schemeClr val="accent1">
                    <a:lumMod val="75000"/>
                  </a:schemeClr>
                </a:solidFill>
                <a:effectLst/>
              </a:rPr>
              <a:t>OneAPI's</a:t>
            </a:r>
            <a:r>
              <a:rPr lang="en-US" sz="2000" b="0" i="0" dirty="0">
                <a:solidFill>
                  <a:schemeClr val="accent1">
                    <a:lumMod val="75000"/>
                  </a:schemeClr>
                </a:solidFill>
                <a:effectLst/>
              </a:rPr>
              <a:t> optimized libraries for machine learning, deep learning, and data analytics can help the application process and analyze large amounts of health data. </a:t>
            </a:r>
          </a:p>
          <a:p>
            <a:pPr marL="342900" marR="0" indent="-342900" algn="just"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The parallel processing capabilities of modern CPUs and GPUs can accelerate computationally intensive tasks, resulting in faster processing and analysis of health data. </a:t>
            </a:r>
            <a:r>
              <a:rPr lang="en-US" sz="2000" b="0" i="0" dirty="0" err="1">
                <a:solidFill>
                  <a:schemeClr val="accent1">
                    <a:lumMod val="75000"/>
                  </a:schemeClr>
                </a:solidFill>
                <a:effectLst/>
              </a:rPr>
              <a:t>OneAPI's</a:t>
            </a:r>
            <a:r>
              <a:rPr lang="en-US" sz="2000" b="0" i="0" dirty="0">
                <a:solidFill>
                  <a:schemeClr val="accent1">
                    <a:lumMod val="75000"/>
                  </a:schemeClr>
                </a:solidFill>
                <a:effectLst/>
              </a:rPr>
              <a:t> cross-platform capabilities can increase the potential user base and reach of the application. </a:t>
            </a:r>
          </a:p>
          <a:p>
            <a:pPr marL="342900" marR="0" indent="-342900" algn="just" defTabSz="2438338" rtl="0" fontAlgn="auto" latinLnBrk="0" hangingPunct="0">
              <a:lnSpc>
                <a:spcPct val="150000"/>
              </a:lnSpc>
              <a:spcBef>
                <a:spcPts val="0"/>
              </a:spcBef>
              <a:spcAft>
                <a:spcPts val="0"/>
              </a:spcAft>
              <a:buClrTx/>
              <a:buSzTx/>
              <a:buFont typeface="Wingdings" panose="05000000000000000000" pitchFamily="2" charset="2"/>
              <a:buChar char="q"/>
              <a:tabLst/>
            </a:pPr>
            <a:r>
              <a:rPr lang="en-US" sz="2000" b="0" i="0" dirty="0">
                <a:solidFill>
                  <a:schemeClr val="accent1">
                    <a:lumMod val="75000"/>
                  </a:schemeClr>
                </a:solidFill>
                <a:effectLst/>
              </a:rPr>
              <a:t>Finally, the scalability of </a:t>
            </a:r>
            <a:r>
              <a:rPr lang="en-US" sz="2000" b="0" i="0" dirty="0" err="1">
                <a:solidFill>
                  <a:schemeClr val="accent1">
                    <a:lumMod val="75000"/>
                  </a:schemeClr>
                </a:solidFill>
                <a:effectLst/>
              </a:rPr>
              <a:t>oneAPI</a:t>
            </a:r>
            <a:r>
              <a:rPr lang="en-US" sz="2000" b="0" i="0" dirty="0">
                <a:solidFill>
                  <a:schemeClr val="accent1">
                    <a:lumMod val="75000"/>
                  </a:schemeClr>
                </a:solidFill>
                <a:effectLst/>
              </a:rPr>
              <a:t> can ensure a seamless user experience as the user base and data volumes grow.</a:t>
            </a:r>
            <a:endParaRPr kumimoji="0" lang="en-IN" sz="2000" b="0" i="0" u="none" strike="noStrike" cap="none" spc="0" normalizeH="0" baseline="0" dirty="0" err="1">
              <a:ln>
                <a:noFill/>
              </a:ln>
              <a:solidFill>
                <a:schemeClr val="accent1">
                  <a:lumMod val="75000"/>
                </a:schemeClr>
              </a:solidFill>
              <a:effectLst/>
              <a:uFillTx/>
              <a:ea typeface="+mn-ea"/>
              <a:cs typeface="+mn-cs"/>
              <a:sym typeface="Helvetica Neue"/>
            </a:endParaRPr>
          </a:p>
        </p:txBody>
      </p:sp>
    </p:spTree>
    <p:extLst>
      <p:ext uri="{BB962C8B-B14F-4D97-AF65-F5344CB8AC3E}">
        <p14:creationId xmlns:p14="http://schemas.microsoft.com/office/powerpoint/2010/main" val="172622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2CA857-3F77-5F07-77EA-83A60AF23390}"/>
              </a:ext>
            </a:extLst>
          </p:cNvPr>
          <p:cNvSpPr>
            <a:spLocks noGrp="1"/>
          </p:cNvSpPr>
          <p:nvPr>
            <p:ph type="title"/>
          </p:nvPr>
        </p:nvSpPr>
        <p:spPr/>
        <p:txBody>
          <a:bodyPr/>
          <a:lstStyle/>
          <a:p>
            <a:r>
              <a:rPr lang="en-IN" dirty="0"/>
              <a:t>Features</a:t>
            </a:r>
          </a:p>
        </p:txBody>
      </p:sp>
      <p:pic>
        <p:nvPicPr>
          <p:cNvPr id="5" name="Picture 4">
            <a:extLst>
              <a:ext uri="{FF2B5EF4-FFF2-40B4-BE49-F238E27FC236}">
                <a16:creationId xmlns:a16="http://schemas.microsoft.com/office/drawing/2014/main" id="{C02D92A8-3ABA-DCE7-48E2-110F30243ADF}"/>
              </a:ext>
            </a:extLst>
          </p:cNvPr>
          <p:cNvPicPr>
            <a:picLocks noChangeAspect="1"/>
          </p:cNvPicPr>
          <p:nvPr/>
        </p:nvPicPr>
        <p:blipFill>
          <a:blip r:embed="rId2"/>
          <a:stretch>
            <a:fillRect/>
          </a:stretch>
        </p:blipFill>
        <p:spPr>
          <a:xfrm>
            <a:off x="1074026" y="1813386"/>
            <a:ext cx="9083827" cy="4008467"/>
          </a:xfrm>
          <a:prstGeom prst="rect">
            <a:avLst/>
          </a:prstGeom>
        </p:spPr>
      </p:pic>
    </p:spTree>
    <p:extLst>
      <p:ext uri="{BB962C8B-B14F-4D97-AF65-F5344CB8AC3E}">
        <p14:creationId xmlns:p14="http://schemas.microsoft.com/office/powerpoint/2010/main" val="231845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49381EF7ED814697C92BCFEAA35F07" ma:contentTypeVersion="12" ma:contentTypeDescription="Create a new document." ma:contentTypeScope="" ma:versionID="7f6908479696606fd65977b8483fd885">
  <xsd:schema xmlns:xsd="http://www.w3.org/2001/XMLSchema" xmlns:xs="http://www.w3.org/2001/XMLSchema" xmlns:p="http://schemas.microsoft.com/office/2006/metadata/properties" xmlns:ns2="8dea9555-952f-4fac-bd73-fe2c71265448" xmlns:ns3="16dba942-3054-4780-b322-0c3c90aecc0e" targetNamespace="http://schemas.microsoft.com/office/2006/metadata/properties" ma:root="true" ma:fieldsID="cf1a123f252a7295269f51d52bd0a257" ns2:_="" ns3:_="">
    <xsd:import namespace="8dea9555-952f-4fac-bd73-fe2c71265448"/>
    <xsd:import namespace="16dba942-3054-4780-b322-0c3c90aecc0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9555-952f-4fac-bd73-fe2c712654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ba942-3054-4780-b322-0c3c90aecc0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B8A99-8161-4D52-8DFD-478F5C1B31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C4082D-26E3-47F1-9430-31E4120AB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9555-952f-4fac-bd73-fe2c71265448"/>
    <ds:schemaRef ds:uri="16dba942-3054-4780-b322-0c3c90aecc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1C66F3-FBD8-4B0F-98D9-445FE3649D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4813</TotalTime>
  <Words>1046</Words>
  <Application>Microsoft Office PowerPoint</Application>
  <PresentationFormat>Widescreen</PresentationFormat>
  <Paragraphs>39</Paragraphs>
  <Slides>19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Helvetica</vt:lpstr>
      <vt:lpstr>Helvetica Neue</vt:lpstr>
      <vt:lpstr>Helvetica Neue Medium</vt:lpstr>
      <vt:lpstr>Intel Clear</vt:lpstr>
      <vt:lpstr>Intel Clear Light</vt:lpstr>
      <vt:lpstr>Söhne</vt:lpstr>
      <vt:lpstr>Wingdings</vt:lpstr>
      <vt:lpstr>21_BasicWhite</vt:lpstr>
      <vt:lpstr>PowerPoint Presentation</vt:lpstr>
      <vt:lpstr>Theme Chosen and Motivation</vt:lpstr>
      <vt:lpstr>Proposed Tech Architecture </vt:lpstr>
      <vt:lpstr>PowerPoint Presentation</vt:lpstr>
      <vt:lpstr>We have developed a solution using machine learning algorithms, IOT and AI via Intel ONEAPI   We have developed a wearable belt that will enable real-time monitoring of the patient's spinal activity, including his movements. This information will be collected, analysed, and sent to the doctor, the patient, and any family members via an Android or iOS app, It shows information of the bend angle,strain,and pressure exerted. suggest particular workouts and stretching regimens to help and treat their condition. By continually monitoring and providing feedback which can assist in preventing further damage to the spine and supporting healing and recovery.        The vibrations or electric impulses transmitted to the spines by devices placed into the belt can be used if the patient has been experiencing severe pain and movement imbalances. Which acts like a therapy. </vt:lpstr>
      <vt:lpstr>Process flow</vt:lpstr>
      <vt:lpstr>Intel oneApi Concepts used</vt:lpstr>
      <vt:lpstr>Impact of inclusion of oneAPI </vt:lpstr>
      <vt:lpstr>Features</vt:lpstr>
      <vt:lpstr>Innovation Quotient and Scalability </vt:lpstr>
      <vt:lpstr>PowerPoint Presentation</vt:lpstr>
      <vt:lpstr>Stages of development</vt:lpstr>
      <vt:lpstr>Project timeline</vt:lpstr>
      <vt:lpstr>Project performance</vt:lpstr>
      <vt:lpstr>Market outrearch</vt:lpstr>
      <vt:lpstr>Quick Summary</vt:lpstr>
      <vt:lpstr>Solution    https://drive.google.com/file/d/1BtQ2CqMnJE9AkgwbigQ7fisVxpWaocH0/view?usp=share_link  Code file  https://drive.google.com/file/d/15DWnc3bQpV39MhbVK8w1N3-RUOQi_eud/view?usp=sharing, https://drive.google.com/file/d/17MqRDnfnh9OoSkhUWIoiI3kG8eH-ZJ8x/view?usp=sharing, https://drive.google.com/file/d/1BtQ2CqMnJE9AkgwbigQ7fisVxpWaocH0/view?usp=sharing, https://drive.google.com/file/d/1TaE50H_v85o9UJV32HEEUohPN2mF6qP-/view?usp=sharing, https://drive.google.com/file/d/1X_P2Z8yBUuvpTaB37mRA3Ys4PCvyTg-7/view?usp=sharing, https://drive.google.com/file/d/1ikg1f7s1LF1UiYecPbXszr6RFWkBrhrp/view?usp=sharing, https://drive.google.com/file/d/1vC19XU4uvqW3uc1JI-CfIrgsbC8egJPJ/view?usp=sharing</vt:lpstr>
      <vt:lpstr>Github  https://github.com/Srilekha-09/mhealth   Demo video  https://drive.google.com/file/d/1Qx8rxTClMSAqpThGjPPUnpoSOwv-fLnk/view?usp=share_link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lastModifiedBy>Madupu Srilekha</cp:lastModifiedBy>
  <cp:revision>271</cp:revision>
  <dcterms:modified xsi:type="dcterms:W3CDTF">2023-05-06T11:07:23Z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0x010100FC49381EF7ED814697C92BCFEAA35F07</vt:lpwstr>
  </property>
</Properties>
</file>