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8" r:id="rId2"/>
  </p:sldMasterIdLst>
  <p:notesMasterIdLst>
    <p:notesMasterId r:id="rId41"/>
  </p:notesMasterIdLst>
  <p:handoutMasterIdLst>
    <p:handoutMasterId r:id="rId42"/>
  </p:handoutMasterIdLst>
  <p:sldIdLst>
    <p:sldId id="261" r:id="rId3"/>
    <p:sldId id="290" r:id="rId4"/>
    <p:sldId id="291" r:id="rId5"/>
    <p:sldId id="292" r:id="rId6"/>
    <p:sldId id="279" r:id="rId7"/>
    <p:sldId id="281" r:id="rId8"/>
    <p:sldId id="282" r:id="rId9"/>
    <p:sldId id="293" r:id="rId10"/>
    <p:sldId id="294" r:id="rId11"/>
    <p:sldId id="295" r:id="rId12"/>
    <p:sldId id="296" r:id="rId13"/>
    <p:sldId id="297" r:id="rId14"/>
    <p:sldId id="298"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285" r:id="rId38"/>
    <p:sldId id="288" r:id="rId39"/>
    <p:sldId id="32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3">
          <p15:clr>
            <a:srgbClr val="A4A3A4"/>
          </p15:clr>
        </p15:guide>
        <p15:guide id="2" pos="2880">
          <p15:clr>
            <a:srgbClr val="A4A3A4"/>
          </p15:clr>
        </p15:guide>
      </p15:sldGuideLst>
    </p:ext>
    <p:ext uri="{2D200454-40CA-4A62-9FC3-DE9A4176ACB9}">
      <p15:notesGuideLst xmlns:p15="http://schemas.microsoft.com/office/powerpoint/2012/main">
        <p15:guide id="1" orient="horz" pos="288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590" autoAdjust="0"/>
  </p:normalViewPr>
  <p:slideViewPr>
    <p:cSldViewPr>
      <p:cViewPr varScale="1">
        <p:scale>
          <a:sx n="59" d="100"/>
          <a:sy n="59" d="100"/>
        </p:scale>
        <p:origin x="1520" y="52"/>
      </p:cViewPr>
      <p:guideLst>
        <p:guide orient="horz" pos="2163"/>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4"/>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t>5/28/2023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t>5/28/2023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t>28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t>28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t>28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6EC765-4EEE-40D6-8764-C358A9B0EA2D}" type="datetime3">
              <a:rPr lang="en-US" smtClean="0"/>
              <a:t>28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extLst>
      <p:ext uri="{BB962C8B-B14F-4D97-AF65-F5344CB8AC3E}">
        <p14:creationId xmlns:p14="http://schemas.microsoft.com/office/powerpoint/2010/main" val="3529023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14E9F-A237-4082-B37B-D926ADB268EE}" type="datetime3">
              <a:rPr lang="en-US" smtClean="0"/>
              <a:t>28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extLst>
      <p:ext uri="{BB962C8B-B14F-4D97-AF65-F5344CB8AC3E}">
        <p14:creationId xmlns:p14="http://schemas.microsoft.com/office/powerpoint/2010/main" val="1144118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t>28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extLst>
      <p:ext uri="{BB962C8B-B14F-4D97-AF65-F5344CB8AC3E}">
        <p14:creationId xmlns:p14="http://schemas.microsoft.com/office/powerpoint/2010/main" val="1871762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EAEA68-FEEF-400D-AE97-0743E2B01B36}" type="datetime3">
              <a:rPr lang="en-US" smtClean="0"/>
              <a:t>28 May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extLst>
      <p:ext uri="{BB962C8B-B14F-4D97-AF65-F5344CB8AC3E}">
        <p14:creationId xmlns:p14="http://schemas.microsoft.com/office/powerpoint/2010/main" val="3631747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4555E2-DE6E-4EB6-8DFA-DC17E6D6B29D}" type="datetime3">
              <a:rPr lang="en-US" smtClean="0"/>
              <a:t>28 May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t>‹#›</a:t>
            </a:fld>
            <a:endParaRPr lang="en-US"/>
          </a:p>
        </p:txBody>
      </p:sp>
    </p:spTree>
    <p:extLst>
      <p:ext uri="{BB962C8B-B14F-4D97-AF65-F5344CB8AC3E}">
        <p14:creationId xmlns:p14="http://schemas.microsoft.com/office/powerpoint/2010/main" val="46830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9C9DA3-207B-4128-A780-0899C9C276AD}" type="datetime3">
              <a:rPr lang="en-US" smtClean="0"/>
              <a:t>28 May 2023</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extLst>
      <p:ext uri="{BB962C8B-B14F-4D97-AF65-F5344CB8AC3E}">
        <p14:creationId xmlns:p14="http://schemas.microsoft.com/office/powerpoint/2010/main" val="3783421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t>28 May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t>‹#›</a:t>
            </a:fld>
            <a:endParaRPr lang="en-US"/>
          </a:p>
        </p:txBody>
      </p:sp>
    </p:spTree>
    <p:extLst>
      <p:ext uri="{BB962C8B-B14F-4D97-AF65-F5344CB8AC3E}">
        <p14:creationId xmlns:p14="http://schemas.microsoft.com/office/powerpoint/2010/main" val="3172314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t>28 May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extLst>
      <p:ext uri="{BB962C8B-B14F-4D97-AF65-F5344CB8AC3E}">
        <p14:creationId xmlns:p14="http://schemas.microsoft.com/office/powerpoint/2010/main" val="31629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t>28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t>28 May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extLst>
      <p:ext uri="{BB962C8B-B14F-4D97-AF65-F5344CB8AC3E}">
        <p14:creationId xmlns:p14="http://schemas.microsoft.com/office/powerpoint/2010/main" val="312618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2E2D50-3CC8-4828-A0F7-4352819C0BDB}" type="datetime3">
              <a:rPr lang="en-US" smtClean="0"/>
              <a:t>28 May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extLst>
      <p:ext uri="{BB962C8B-B14F-4D97-AF65-F5344CB8AC3E}">
        <p14:creationId xmlns:p14="http://schemas.microsoft.com/office/powerpoint/2010/main" val="1651957602"/>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2E2D50-3CC8-4828-A0F7-4352819C0BDB}" type="datetime3">
              <a:rPr lang="en-US" smtClean="0"/>
              <a:t>28 May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extLst>
      <p:ext uri="{BB962C8B-B14F-4D97-AF65-F5344CB8AC3E}">
        <p14:creationId xmlns:p14="http://schemas.microsoft.com/office/powerpoint/2010/main" val="4180699508"/>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2E2D50-3CC8-4828-A0F7-4352819C0BDB}" type="datetime3">
              <a:rPr lang="en-US" smtClean="0"/>
              <a:t>28 May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64835719"/>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2E2D50-3CC8-4828-A0F7-4352819C0BDB}" type="datetime3">
              <a:rPr lang="en-US" smtClean="0"/>
              <a:t>28 May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extLst>
      <p:ext uri="{BB962C8B-B14F-4D97-AF65-F5344CB8AC3E}">
        <p14:creationId xmlns:p14="http://schemas.microsoft.com/office/powerpoint/2010/main" val="3862322004"/>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2E2D50-3CC8-4828-A0F7-4352819C0BDB}" type="datetime3">
              <a:rPr lang="en-US" smtClean="0"/>
              <a:t>28 May 2023</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extLst>
      <p:ext uri="{BB962C8B-B14F-4D97-AF65-F5344CB8AC3E}">
        <p14:creationId xmlns:p14="http://schemas.microsoft.com/office/powerpoint/2010/main" val="210977047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2E2D50-3CC8-4828-A0F7-4352819C0BDB}" type="datetime3">
              <a:rPr lang="en-US" smtClean="0"/>
              <a:t>28 May 2023</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extLst>
      <p:ext uri="{BB962C8B-B14F-4D97-AF65-F5344CB8AC3E}">
        <p14:creationId xmlns:p14="http://schemas.microsoft.com/office/powerpoint/2010/main" val="1226210942"/>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A40CD3-6E5F-40AF-B983-BCBC5BE7EFA8}" type="datetime3">
              <a:rPr lang="en-US" smtClean="0"/>
              <a:t>28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extLst>
      <p:ext uri="{BB962C8B-B14F-4D97-AF65-F5344CB8AC3E}">
        <p14:creationId xmlns:p14="http://schemas.microsoft.com/office/powerpoint/2010/main" val="26829506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4D0355-2878-40EF-BB47-0AEFF38312E9}" type="datetime3">
              <a:rPr lang="en-US" smtClean="0"/>
              <a:t>28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extLst>
      <p:ext uri="{BB962C8B-B14F-4D97-AF65-F5344CB8AC3E}">
        <p14:creationId xmlns:p14="http://schemas.microsoft.com/office/powerpoint/2010/main" val="266703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t>28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t>28 May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t>28 May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t>28 May 2023</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t>28 May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t>28 May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t>28 May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t>28 May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A2E2D50-3CC8-4828-A0F7-4352819C0BDB}" type="datetime3">
              <a:rPr lang="en-US" smtClean="0"/>
              <a:t>28 May 2023</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B28076C-CE04-4A00-BFAA-A90EA8355859}" type="slidenum">
              <a:rPr lang="en-US" smtClean="0"/>
              <a:t>‹#›</a:t>
            </a:fld>
            <a:endParaRPr lang="en-US"/>
          </a:p>
        </p:txBody>
      </p:sp>
      <p:sp>
        <p:nvSpPr>
          <p:cNvPr id="7" name="Rectangle 6">
            <a:extLst>
              <a:ext uri="{FF2B5EF4-FFF2-40B4-BE49-F238E27FC236}">
                <a16:creationId xmlns:a16="http://schemas.microsoft.com/office/drawing/2014/main" id="{D34F3D86-9DB2-376B-BDEC-72B33BCB9915}"/>
              </a:ext>
            </a:extLst>
          </p:cNvPr>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A2F747A-B19F-46DF-04AF-D466AB1CFE9B}"/>
              </a:ext>
            </a:extLst>
          </p:cNvPr>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32222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s://www.sciencedirect.com/topics/engineering/pavement-design" TargetMode="External"/><Relationship Id="rId2" Type="http://schemas.openxmlformats.org/officeDocument/2006/relationships/hyperlink" Target="https://www.sciencedirect.com/topics/engineering/countermeasure" TargetMode="External"/><Relationship Id="rId1" Type="http://schemas.openxmlformats.org/officeDocument/2006/relationships/slideLayout" Target="../slideLayouts/slideLayout13.xml"/><Relationship Id="rId4" Type="http://schemas.openxmlformats.org/officeDocument/2006/relationships/hyperlink" Target="https://www.sciencedirect.com/topics/engineering/annual-average-daily-traffic"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mdpi.com/20711050/12/1/142/pdf" TargetMode="External"/><Relationship Id="rId2" Type="http://schemas.openxmlformats.org/officeDocument/2006/relationships/hyperlink" Target="https://smartinternz.com/Student/guided_projects/" TargetMode="External"/><Relationship Id="rId1" Type="http://schemas.openxmlformats.org/officeDocument/2006/relationships/slideLayout" Target="../slideLayouts/slideLayout13.xml"/><Relationship Id="rId5" Type="http://schemas.openxmlformats.org/officeDocument/2006/relationships/hyperlink" Target="https://www.tandfonline.com/doi/full/10.1080/23742917.2017.1321891" TargetMode="External"/><Relationship Id="rId4" Type="http://schemas.openxmlformats.org/officeDocument/2006/relationships/hyperlink" Target="https://www.researchgate.net/figure/Comparison-of-the-traffic-volume-prediction-using-RMSE-with-the-AMC-short-term-NN-and_fig3_268511858"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022" y="1808182"/>
            <a:ext cx="8229600" cy="4622781"/>
          </a:xfrm>
        </p:spPr>
        <p:txBody>
          <a:bodyPr/>
          <a:lstStyle/>
          <a:p>
            <a:pPr>
              <a:buNone/>
            </a:pPr>
            <a:endParaRPr lang="en-US" dirty="0">
              <a:solidFill>
                <a:schemeClr val="accent5">
                  <a:lumMod val="60000"/>
                  <a:lumOff val="40000"/>
                </a:schemeClr>
              </a:solidFill>
            </a:endParaRPr>
          </a:p>
          <a:p>
            <a:pPr>
              <a:buNone/>
            </a:pPr>
            <a:endParaRPr lang="en-US" dirty="0">
              <a:solidFill>
                <a:schemeClr val="accent5">
                  <a:lumMod val="60000"/>
                  <a:lumOff val="40000"/>
                </a:schemeClr>
              </a:solidFill>
            </a:endParaRPr>
          </a:p>
        </p:txBody>
      </p:sp>
      <p:sp>
        <p:nvSpPr>
          <p:cNvPr id="7" name="Rectangle 6"/>
          <p:cNvSpPr/>
          <p:nvPr/>
        </p:nvSpPr>
        <p:spPr>
          <a:xfrm>
            <a:off x="228600" y="1905000"/>
            <a:ext cx="8741229" cy="1077218"/>
          </a:xfrm>
          <a:prstGeom prst="rect">
            <a:avLst/>
          </a:prstGeom>
        </p:spPr>
        <p:txBody>
          <a:bodyPr wrap="square">
            <a:spAutoFit/>
          </a:bodyPr>
          <a:lstStyle/>
          <a:p>
            <a:pPr algn="ctr"/>
            <a:r>
              <a:rPr lang="en-US" sz="3200" b="1" dirty="0">
                <a:solidFill>
                  <a:schemeClr val="accent3">
                    <a:lumMod val="60000"/>
                    <a:lumOff val="40000"/>
                  </a:schemeClr>
                </a:solidFill>
                <a:latin typeface="Arial Black" panose="020B0A04020102020204" pitchFamily="34" charset="0"/>
                <a:cs typeface="Arial" panose="020B0604020202020204" pitchFamily="34" charset="0"/>
              </a:rPr>
              <a:t>TRAFFIC VOLUME ESTIMATION USING MACHINE LEARNING</a:t>
            </a:r>
            <a:endParaRPr lang="en-US" sz="3200" b="1" dirty="0">
              <a:solidFill>
                <a:schemeClr val="accent3">
                  <a:lumMod val="60000"/>
                  <a:lumOff val="40000"/>
                </a:schemeClr>
              </a:solidFill>
              <a:latin typeface="Arial Black" panose="020B0A04020102020204" pitchFamily="34" charset="0"/>
            </a:endParaRPr>
          </a:p>
        </p:txBody>
      </p:sp>
      <p:sp>
        <p:nvSpPr>
          <p:cNvPr id="8" name="Rectangle 7"/>
          <p:cNvSpPr/>
          <p:nvPr/>
        </p:nvSpPr>
        <p:spPr>
          <a:xfrm>
            <a:off x="1219200" y="3776008"/>
            <a:ext cx="6400800" cy="1938992"/>
          </a:xfrm>
          <a:prstGeom prst="rect">
            <a:avLst/>
          </a:prstGeom>
        </p:spPr>
        <p:txBody>
          <a:bodyPr wrap="square">
            <a:spAutoFit/>
          </a:bodyPr>
          <a:lstStyle/>
          <a:p>
            <a:endParaRPr lang="en-US" sz="2400" b="1" dirty="0">
              <a:latin typeface="Aharoni" panose="02010803020104030203" pitchFamily="2" charset="-79"/>
              <a:cs typeface="Aharoni" panose="02010803020104030203" pitchFamily="2" charset="-79"/>
            </a:endParaRPr>
          </a:p>
          <a:p>
            <a:r>
              <a:rPr lang="en-US" sz="2400" b="1" dirty="0">
                <a:latin typeface="Aharoni" panose="02010803020104030203" pitchFamily="2" charset="-79"/>
                <a:cs typeface="Aharoni" panose="02010803020104030203" pitchFamily="2" charset="-79"/>
              </a:rPr>
              <a:t>TEAM MEMBERS</a:t>
            </a:r>
          </a:p>
          <a:p>
            <a:endParaRPr lang="en-US" sz="2400" b="1" dirty="0">
              <a:latin typeface="Aharoni" panose="02010803020104030203" pitchFamily="2" charset="-79"/>
              <a:cs typeface="Aharoni" panose="02010803020104030203" pitchFamily="2" charset="-79"/>
            </a:endParaRPr>
          </a:p>
          <a:p>
            <a:r>
              <a:rPr lang="en-US" sz="2400" b="1" dirty="0">
                <a:latin typeface="Aharoni" panose="02010803020104030203" pitchFamily="2" charset="-79"/>
                <a:cs typeface="Aharoni" panose="02010803020104030203" pitchFamily="2" charset="-79"/>
              </a:rPr>
              <a:t>ASHIKA.S</a:t>
            </a:r>
          </a:p>
          <a:p>
            <a:r>
              <a:rPr lang="en-US" sz="2400" b="1" dirty="0">
                <a:latin typeface="Aharoni" panose="02010803020104030203" pitchFamily="2" charset="-79"/>
                <a:cs typeface="Aharoni" panose="02010803020104030203" pitchFamily="2" charset="-79"/>
              </a:rPr>
              <a:t>SRILEKHA.A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5329" y="1163484"/>
            <a:ext cx="11577234" cy="6185728"/>
          </a:xfrm>
        </p:spPr>
        <p:txBody>
          <a:bodyPr/>
          <a:lstStyle/>
          <a:p>
            <a:pPr marL="0" indent="0">
              <a:buNone/>
            </a:pPr>
            <a:br>
              <a:rPr kumimoji="0" lang="en-US" altLang="en-US" sz="3200" b="0" i="0" u="none" strike="noStrike" cap="none" normalizeH="0" baseline="0" dirty="0">
                <a:ln>
                  <a:noFill/>
                </a:ln>
                <a:solidFill>
                  <a:schemeClr val="tx1"/>
                </a:solidFill>
                <a:effectLst/>
              </a:rPr>
            </a:br>
            <a:endParaRPr lang="en-US" altLang="en-US" b="1" dirty="0">
              <a:solidFill>
                <a:srgbClr val="35475C"/>
              </a:solidFill>
              <a:latin typeface="Open Sans" panose="020B0606030504020204" pitchFamily="34" charset="0"/>
              <a:cs typeface="Open Sans" panose="020B0606030504020204" pitchFamily="34" charset="0"/>
            </a:endParaRP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600200"/>
            <a:ext cx="8001000" cy="480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1" y="838200"/>
            <a:ext cx="7810499" cy="3962400"/>
          </a:xfrm>
        </p:spPr>
        <p:txBody>
          <a:bodyPr>
            <a:normAutofit/>
          </a:bodyPr>
          <a:lstStyle/>
          <a:p>
            <a:pPr marL="0" indent="0" algn="ctr">
              <a:buNone/>
            </a:pPr>
            <a:r>
              <a:rPr lang="en-US" b="1" dirty="0">
                <a:solidFill>
                  <a:schemeClr val="accent3">
                    <a:lumMod val="40000"/>
                    <a:lumOff val="60000"/>
                  </a:schemeClr>
                </a:solidFill>
                <a:latin typeface="Arial" panose="020B0604020202020204" pitchFamily="34" charset="0"/>
                <a:cs typeface="Arial" panose="020B0604020202020204" pitchFamily="34" charset="0"/>
              </a:rPr>
              <a:t>     </a:t>
            </a:r>
            <a:r>
              <a:rPr lang="en-US" b="1" dirty="0">
                <a:solidFill>
                  <a:schemeClr val="accent1">
                    <a:lumMod val="40000"/>
                    <a:lumOff val="60000"/>
                  </a:schemeClr>
                </a:solidFill>
                <a:latin typeface="Arial" panose="020B0604020202020204" pitchFamily="34" charset="0"/>
                <a:cs typeface="Arial" panose="020B0604020202020204" pitchFamily="34" charset="0"/>
              </a:rPr>
              <a:t>IMPORTING THE DATASET:</a:t>
            </a:r>
          </a:p>
          <a:p>
            <a:endParaRPr lang="en-US" sz="1800" b="1" dirty="0">
              <a:solidFill>
                <a:schemeClr val="accent3">
                  <a:lumMod val="40000"/>
                  <a:lumOff val="60000"/>
                </a:schemeClr>
              </a:solidFill>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900" b="0" i="0" dirty="0">
                <a:solidFill>
                  <a:schemeClr val="accent3">
                    <a:lumMod val="40000"/>
                    <a:lumOff val="60000"/>
                  </a:schemeClr>
                </a:solidFill>
                <a:effectLst/>
                <a:latin typeface="Arial" panose="020B0604020202020204" pitchFamily="34" charset="0"/>
                <a:cs typeface="Arial" panose="020B0604020202020204" pitchFamily="34" charset="0"/>
              </a:rPr>
              <a:t>Let’s load a .csv data file into pandas </a:t>
            </a:r>
            <a:r>
              <a:rPr lang="en-US" sz="1900" b="0" i="0" dirty="0" err="1">
                <a:solidFill>
                  <a:schemeClr val="accent3">
                    <a:lumMod val="40000"/>
                    <a:lumOff val="60000"/>
                  </a:schemeClr>
                </a:solidFill>
                <a:effectLst/>
                <a:latin typeface="Arial" panose="020B0604020202020204" pitchFamily="34" charset="0"/>
                <a:cs typeface="Arial" panose="020B0604020202020204" pitchFamily="34" charset="0"/>
              </a:rPr>
              <a:t>usingread_csv</a:t>
            </a:r>
            <a:r>
              <a:rPr lang="en-US" sz="1900" b="0" i="0" dirty="0">
                <a:solidFill>
                  <a:schemeClr val="accent3">
                    <a:lumMod val="40000"/>
                    <a:lumOff val="60000"/>
                  </a:schemeClr>
                </a:solidFill>
                <a:effectLst/>
                <a:latin typeface="Arial" panose="020B0604020202020204" pitchFamily="34" charset="0"/>
                <a:cs typeface="Arial" panose="020B0604020202020204" pitchFamily="34" charset="0"/>
              </a:rPr>
              <a:t>() </a:t>
            </a:r>
            <a:r>
              <a:rPr lang="en-US" sz="1900" b="0" i="0" dirty="0" err="1">
                <a:solidFill>
                  <a:schemeClr val="accent3">
                    <a:lumMod val="40000"/>
                    <a:lumOff val="60000"/>
                  </a:schemeClr>
                </a:solidFill>
                <a:effectLst/>
                <a:latin typeface="Arial" panose="020B0604020202020204" pitchFamily="34" charset="0"/>
                <a:cs typeface="Arial" panose="020B0604020202020204" pitchFamily="34" charset="0"/>
              </a:rPr>
              <a:t>function.We</a:t>
            </a:r>
            <a:r>
              <a:rPr lang="en-US" sz="1900" b="0" i="0" dirty="0">
                <a:solidFill>
                  <a:schemeClr val="accent3">
                    <a:lumMod val="40000"/>
                    <a:lumOff val="60000"/>
                  </a:schemeClr>
                </a:solidFill>
                <a:effectLst/>
                <a:latin typeface="Arial" panose="020B0604020202020204" pitchFamily="34" charset="0"/>
                <a:cs typeface="Arial" panose="020B0604020202020204" pitchFamily="34" charset="0"/>
              </a:rPr>
              <a:t> will need to locate the directory of the CSV file at first (it’s more efficient to keep the dataset in the same directory as your program).</a:t>
            </a:r>
          </a:p>
          <a:p>
            <a:pPr algn="just">
              <a:buFont typeface="Arial" panose="020B0604020202020204" pitchFamily="34" charset="0"/>
              <a:buChar char="•"/>
            </a:pPr>
            <a:r>
              <a:rPr lang="en-US" sz="1900" b="0" i="0" dirty="0">
                <a:solidFill>
                  <a:schemeClr val="accent3">
                    <a:lumMod val="40000"/>
                    <a:lumOff val="60000"/>
                  </a:schemeClr>
                </a:solidFill>
                <a:effectLst/>
                <a:latin typeface="Arial" panose="020B0604020202020204" pitchFamily="34" charset="0"/>
                <a:cs typeface="Arial" panose="020B0604020202020204" pitchFamily="34" charset="0"/>
              </a:rPr>
              <a:t>If your dataset is in some other location, Then</a:t>
            </a:r>
          </a:p>
          <a:p>
            <a:pPr algn="just">
              <a:buFont typeface="Arial" panose="020B0604020202020204" pitchFamily="34" charset="0"/>
              <a:buChar char="•"/>
            </a:pPr>
            <a:r>
              <a:rPr lang="en-US" sz="1900" b="1" i="0" dirty="0">
                <a:solidFill>
                  <a:schemeClr val="accent3">
                    <a:lumMod val="40000"/>
                    <a:lumOff val="60000"/>
                  </a:schemeClr>
                </a:solidFill>
                <a:effectLst/>
                <a:latin typeface="Arial" panose="020B0604020202020204" pitchFamily="34" charset="0"/>
                <a:cs typeface="Arial" panose="020B0604020202020204" pitchFamily="34" charset="0"/>
              </a:rPr>
              <a:t>Data=</a:t>
            </a:r>
            <a:r>
              <a:rPr lang="en-US" sz="1900" b="1" i="0" dirty="0" err="1">
                <a:solidFill>
                  <a:schemeClr val="accent3">
                    <a:lumMod val="40000"/>
                    <a:lumOff val="60000"/>
                  </a:schemeClr>
                </a:solidFill>
                <a:effectLst/>
                <a:latin typeface="Arial" panose="020B0604020202020204" pitchFamily="34" charset="0"/>
                <a:cs typeface="Arial" panose="020B0604020202020204" pitchFamily="34" charset="0"/>
              </a:rPr>
              <a:t>pd.read_csv</a:t>
            </a:r>
            <a:r>
              <a:rPr lang="en-US" sz="1900" b="1" i="0" dirty="0">
                <a:solidFill>
                  <a:schemeClr val="accent3">
                    <a:lumMod val="40000"/>
                    <a:lumOff val="60000"/>
                  </a:schemeClr>
                </a:solidFill>
                <a:effectLst/>
                <a:latin typeface="Arial" panose="020B0604020202020204" pitchFamily="34" charset="0"/>
                <a:cs typeface="Arial" panose="020B0604020202020204" pitchFamily="34" charset="0"/>
              </a:rPr>
              <a:t>(</a:t>
            </a:r>
            <a:r>
              <a:rPr lang="en-US" sz="1900" b="1" i="0" dirty="0" err="1">
                <a:solidFill>
                  <a:schemeClr val="accent3">
                    <a:lumMod val="40000"/>
                    <a:lumOff val="60000"/>
                  </a:schemeClr>
                </a:solidFill>
                <a:effectLst/>
                <a:latin typeface="Arial" panose="020B0604020202020204" pitchFamily="34" charset="0"/>
                <a:cs typeface="Arial" panose="020B0604020202020204" pitchFamily="34" charset="0"/>
              </a:rPr>
              <a:t>r”File_location</a:t>
            </a:r>
            <a:r>
              <a:rPr lang="en-US" sz="1900" b="1" i="0" dirty="0">
                <a:solidFill>
                  <a:schemeClr val="accent3">
                    <a:lumMod val="40000"/>
                    <a:lumOff val="60000"/>
                  </a:schemeClr>
                </a:solidFill>
                <a:effectLst/>
                <a:latin typeface="Arial" panose="020B0604020202020204" pitchFamily="34" charset="0"/>
                <a:cs typeface="Arial" panose="020B0604020202020204" pitchFamily="34" charset="0"/>
              </a:rPr>
              <a:t>/datasetname.csv”)      </a:t>
            </a:r>
            <a:endParaRPr lang="en-US" sz="1900" b="0" i="0" dirty="0">
              <a:solidFill>
                <a:schemeClr val="accent3">
                  <a:lumMod val="40000"/>
                  <a:lumOff val="60000"/>
                </a:schemeClr>
              </a:solidFill>
              <a:effectLst/>
              <a:latin typeface="Arial" panose="020B0604020202020204" pitchFamily="34" charset="0"/>
              <a:cs typeface="Arial" panose="020B0604020202020204" pitchFamily="34" charset="0"/>
            </a:endParaRPr>
          </a:p>
          <a:p>
            <a:endParaRPr lang="en-IN" dirty="0">
              <a:solidFill>
                <a:schemeClr val="accent3">
                  <a:lumMod val="40000"/>
                  <a:lumOff val="60000"/>
                </a:scheme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257800"/>
            <a:ext cx="8229600" cy="8951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txBox="1">
            <a:spLocks noGrp="1"/>
          </p:cNvSpPr>
          <p:nvPr>
            <p:ph idx="1"/>
          </p:nvPr>
        </p:nvSpPr>
        <p:spPr>
          <a:xfrm>
            <a:off x="381000" y="1219200"/>
            <a:ext cx="8534400" cy="4155240"/>
          </a:xfrm>
          <a:prstGeom prst="rect">
            <a:avLst/>
          </a:prstGeom>
          <a:noFill/>
        </p:spPr>
        <p:txBody>
          <a:bodyPr wrap="square">
            <a:spAutoFit/>
          </a:bodyPr>
          <a:lstStyle/>
          <a:p>
            <a:pPr algn="just">
              <a:buFont typeface="Arial" panose="020B0604020202020204" pitchFamily="34" charset="0"/>
              <a:buChar char="•"/>
            </a:pPr>
            <a:r>
              <a:rPr lang="en-US" sz="1800" b="0" i="0" dirty="0">
                <a:solidFill>
                  <a:schemeClr val="bg2">
                    <a:lumMod val="20000"/>
                    <a:lumOff val="80000"/>
                  </a:schemeClr>
                </a:solidFill>
                <a:effectLst/>
                <a:latin typeface="Arial" panose="020B0604020202020204" pitchFamily="34" charset="0"/>
                <a:cs typeface="Arial" panose="020B0604020202020204" pitchFamily="34" charset="0"/>
              </a:rPr>
              <a:t>Our Dataset weatherAus.csv  contains the following </a:t>
            </a:r>
            <a:r>
              <a:rPr lang="en-US" sz="1800" b="0" i="0" dirty="0" err="1">
                <a:solidFill>
                  <a:schemeClr val="bg2">
                    <a:lumMod val="20000"/>
                    <a:lumOff val="80000"/>
                  </a:schemeClr>
                </a:solidFill>
                <a:effectLst/>
                <a:latin typeface="Arial" panose="020B0604020202020204" pitchFamily="34" charset="0"/>
                <a:cs typeface="Arial" panose="020B0604020202020204" pitchFamily="34" charset="0"/>
              </a:rPr>
              <a:t>Columnsoliday</a:t>
            </a:r>
            <a:r>
              <a:rPr lang="en-US" sz="1800" b="0" i="0" dirty="0">
                <a:solidFill>
                  <a:schemeClr val="bg2">
                    <a:lumMod val="20000"/>
                    <a:lumOff val="80000"/>
                  </a:schemeClr>
                </a:solidFill>
                <a:effectLst/>
                <a:latin typeface="Arial" panose="020B0604020202020204" pitchFamily="34" charset="0"/>
                <a:cs typeface="Arial" panose="020B0604020202020204" pitchFamily="34" charset="0"/>
              </a:rPr>
              <a:t> -  working day or holiday</a:t>
            </a:r>
          </a:p>
          <a:p>
            <a:pPr algn="just"/>
            <a:r>
              <a:rPr lang="en-US" sz="1800" b="0" i="0" dirty="0">
                <a:solidFill>
                  <a:schemeClr val="bg2">
                    <a:lumMod val="20000"/>
                    <a:lumOff val="80000"/>
                  </a:schemeClr>
                </a:solidFill>
                <a:effectLst/>
                <a:latin typeface="Arial" panose="020B0604020202020204" pitchFamily="34" charset="0"/>
                <a:cs typeface="Arial" panose="020B0604020202020204" pitchFamily="34" charset="0"/>
              </a:rPr>
              <a:t>Temp- temperature of the day</a:t>
            </a:r>
          </a:p>
          <a:p>
            <a:pPr algn="just">
              <a:buFont typeface="Arial" panose="020B0604020202020204" pitchFamily="34" charset="0"/>
              <a:buChar char="•"/>
            </a:pPr>
            <a:r>
              <a:rPr lang="en-US" sz="1800" b="0" i="0" dirty="0">
                <a:solidFill>
                  <a:schemeClr val="bg2">
                    <a:lumMod val="20000"/>
                    <a:lumOff val="80000"/>
                  </a:schemeClr>
                </a:solidFill>
                <a:effectLst/>
                <a:latin typeface="Arial" panose="020B0604020202020204" pitchFamily="34" charset="0"/>
                <a:cs typeface="Arial" panose="020B0604020202020204" pitchFamily="34" charset="0"/>
              </a:rPr>
              <a:t>Rain and snow – whether it is raining or snowing on t</a:t>
            </a:r>
          </a:p>
          <a:p>
            <a:pPr algn="just">
              <a:buFont typeface="Arial" panose="020B0604020202020204" pitchFamily="34" charset="0"/>
              <a:buChar char="•"/>
            </a:pPr>
            <a:r>
              <a:rPr lang="en-US" sz="1800" b="0" i="0" dirty="0">
                <a:solidFill>
                  <a:schemeClr val="bg2">
                    <a:lumMod val="20000"/>
                    <a:lumOff val="80000"/>
                  </a:schemeClr>
                </a:solidFill>
                <a:effectLst/>
                <a:latin typeface="Arial" panose="020B0604020202020204" pitchFamily="34" charset="0"/>
                <a:cs typeface="Arial" panose="020B0604020202020204" pitchFamily="34" charset="0"/>
              </a:rPr>
              <a:t>Weather = describes the weather conditions of the day</a:t>
            </a:r>
          </a:p>
          <a:p>
            <a:pPr algn="just">
              <a:buFont typeface="Arial" panose="020B0604020202020204" pitchFamily="34" charset="0"/>
              <a:buChar char="•"/>
            </a:pPr>
            <a:r>
              <a:rPr lang="en-US" sz="1800" b="0" i="0" dirty="0">
                <a:solidFill>
                  <a:schemeClr val="bg2">
                    <a:lumMod val="20000"/>
                    <a:lumOff val="80000"/>
                  </a:schemeClr>
                </a:solidFill>
                <a:effectLst/>
                <a:latin typeface="Arial" panose="020B0604020202020204" pitchFamily="34" charset="0"/>
                <a:cs typeface="Arial" panose="020B0604020202020204" pitchFamily="34" charset="0"/>
              </a:rPr>
              <a:t>Date and time = represents the exact date and time of the day</a:t>
            </a:r>
          </a:p>
          <a:p>
            <a:pPr algn="just">
              <a:buFont typeface="Arial" panose="020B0604020202020204" pitchFamily="34" charset="0"/>
              <a:buChar char="•"/>
            </a:pPr>
            <a:r>
              <a:rPr lang="en-US" sz="1800" b="0" i="0" dirty="0">
                <a:solidFill>
                  <a:schemeClr val="bg2">
                    <a:lumMod val="20000"/>
                    <a:lumOff val="80000"/>
                  </a:schemeClr>
                </a:solidFill>
                <a:effectLst/>
                <a:latin typeface="Arial" panose="020B0604020202020204" pitchFamily="34" charset="0"/>
                <a:cs typeface="Arial" panose="020B0604020202020204" pitchFamily="34" charset="0"/>
              </a:rPr>
              <a:t>Traffic volume – output column</a:t>
            </a:r>
          </a:p>
          <a:p>
            <a:r>
              <a:rPr lang="en-US" sz="1800" b="0" i="0" dirty="0">
                <a:solidFill>
                  <a:schemeClr val="bg2">
                    <a:lumMod val="20000"/>
                    <a:lumOff val="80000"/>
                  </a:schemeClr>
                </a:solidFill>
                <a:effectLst/>
                <a:latin typeface="Arial" panose="020B0604020202020204" pitchFamily="34" charset="0"/>
                <a:cs typeface="Arial" panose="020B0604020202020204" pitchFamily="34" charset="0"/>
              </a:rPr>
              <a:t>The output column to be predicted is Traffic </a:t>
            </a:r>
            <a:r>
              <a:rPr lang="en-US" sz="1800" b="0" i="0" dirty="0" err="1">
                <a:solidFill>
                  <a:schemeClr val="bg2">
                    <a:lumMod val="20000"/>
                    <a:lumOff val="80000"/>
                  </a:schemeClr>
                </a:solidFill>
                <a:effectLst/>
                <a:latin typeface="Arial" panose="020B0604020202020204" pitchFamily="34" charset="0"/>
                <a:cs typeface="Arial" panose="020B0604020202020204" pitchFamily="34" charset="0"/>
              </a:rPr>
              <a:t>volume.Based</a:t>
            </a:r>
            <a:r>
              <a:rPr lang="en-US" sz="1800" b="0" i="0" dirty="0">
                <a:solidFill>
                  <a:schemeClr val="bg2">
                    <a:lumMod val="20000"/>
                    <a:lumOff val="80000"/>
                  </a:schemeClr>
                </a:solidFill>
                <a:effectLst/>
                <a:latin typeface="Arial" panose="020B0604020202020204" pitchFamily="34" charset="0"/>
                <a:cs typeface="Arial" panose="020B0604020202020204" pitchFamily="34" charset="0"/>
              </a:rPr>
              <a:t> on the input variables we predict the volume of the traffic. The predicted output gives them a fair idea of the count of traffic</a:t>
            </a:r>
            <a:endParaRPr lang="en-IN" sz="1800" dirty="0">
              <a:solidFill>
                <a:schemeClr val="bg2">
                  <a:lumMod val="20000"/>
                  <a:lumOff val="8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85800" y="3236150"/>
            <a:ext cx="3829050" cy="140646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4630738" y="2882125"/>
            <a:ext cx="3819525" cy="211451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0" y="789305"/>
            <a:ext cx="8001000" cy="2030095"/>
          </a:xfrm>
          <a:prstGeom prst="rect">
            <a:avLst/>
          </a:prstGeom>
          <a:noFill/>
        </p:spPr>
        <p:txBody>
          <a:bodyPr wrap="square">
            <a:spAutoFit/>
          </a:bodyPr>
          <a:lstStyle/>
          <a:p>
            <a:r>
              <a:rPr lang="en-US" b="1" i="0" dirty="0">
                <a:solidFill>
                  <a:schemeClr val="bg2">
                    <a:lumMod val="20000"/>
                    <a:lumOff val="80000"/>
                  </a:schemeClr>
                </a:solidFill>
                <a:effectLst/>
                <a:latin typeface="Arial" panose="020B0604020202020204" pitchFamily="34" charset="0"/>
                <a:cs typeface="Arial" panose="020B0604020202020204" pitchFamily="34" charset="0"/>
              </a:rPr>
              <a:t>                                  ANALYZE THE DATA</a:t>
            </a:r>
          </a:p>
          <a:p>
            <a:endParaRPr lang="en-US" b="1" i="0" dirty="0">
              <a:solidFill>
                <a:schemeClr val="bg2">
                  <a:lumMod val="20000"/>
                  <a:lumOff val="80000"/>
                </a:schemeClr>
              </a:solidFill>
              <a:effectLst/>
              <a:latin typeface="Arial" panose="020B0604020202020204" pitchFamily="34" charset="0"/>
              <a:cs typeface="Arial" panose="020B0604020202020204" pitchFamily="34" charset="0"/>
            </a:endParaRPr>
          </a:p>
          <a:p>
            <a:r>
              <a:rPr lang="en-US" b="1" i="0" dirty="0">
                <a:solidFill>
                  <a:schemeClr val="bg2">
                    <a:lumMod val="20000"/>
                    <a:lumOff val="80000"/>
                  </a:schemeClr>
                </a:solidFill>
                <a:effectLst/>
                <a:latin typeface="Arial" panose="020B0604020202020204" pitchFamily="34" charset="0"/>
                <a:cs typeface="Arial" panose="020B0604020202020204" pitchFamily="34" charset="0"/>
              </a:rPr>
              <a:t>head()</a:t>
            </a:r>
            <a:r>
              <a:rPr lang="en-US" b="0" i="0" dirty="0">
                <a:solidFill>
                  <a:schemeClr val="bg2">
                    <a:lumMod val="20000"/>
                    <a:lumOff val="80000"/>
                  </a:schemeClr>
                </a:solidFill>
                <a:effectLst/>
                <a:latin typeface="Arial" panose="020B0604020202020204" pitchFamily="34" charset="0"/>
                <a:cs typeface="Arial" panose="020B0604020202020204" pitchFamily="34" charset="0"/>
              </a:rPr>
              <a:t>method is used to return top n (5 by default) rows of a </a:t>
            </a:r>
            <a:r>
              <a:rPr lang="en-US" b="0" i="0" dirty="0" err="1">
                <a:solidFill>
                  <a:schemeClr val="bg2">
                    <a:lumMod val="20000"/>
                    <a:lumOff val="80000"/>
                  </a:schemeClr>
                </a:solidFill>
                <a:effectLst/>
                <a:latin typeface="Arial" panose="020B0604020202020204" pitchFamily="34" charset="0"/>
                <a:cs typeface="Arial" panose="020B0604020202020204" pitchFamily="34" charset="0"/>
              </a:rPr>
              <a:t>DataFrame</a:t>
            </a:r>
            <a:r>
              <a:rPr lang="en-US" b="0" i="0" dirty="0">
                <a:solidFill>
                  <a:schemeClr val="bg2">
                    <a:lumMod val="20000"/>
                    <a:lumOff val="80000"/>
                  </a:schemeClr>
                </a:solidFill>
                <a:effectLst/>
                <a:latin typeface="Arial" panose="020B0604020202020204" pitchFamily="34" charset="0"/>
                <a:cs typeface="Arial" panose="020B0604020202020204" pitchFamily="34" charset="0"/>
              </a:rPr>
              <a:t> or series.</a:t>
            </a:r>
          </a:p>
          <a:p>
            <a:r>
              <a:rPr lang="en-US" b="1" dirty="0">
                <a:solidFill>
                  <a:schemeClr val="bg2">
                    <a:lumMod val="20000"/>
                    <a:lumOff val="80000"/>
                  </a:schemeClr>
                </a:solidFill>
                <a:effectLst/>
                <a:latin typeface="Arial" panose="020B0604020202020204" pitchFamily="34" charset="0"/>
                <a:cs typeface="Arial" panose="020B0604020202020204" pitchFamily="34" charset="0"/>
                <a:sym typeface="+mn-ea"/>
              </a:rPr>
              <a:t>describe()</a:t>
            </a:r>
            <a:r>
              <a:rPr lang="en-US" dirty="0">
                <a:solidFill>
                  <a:schemeClr val="bg2">
                    <a:lumMod val="20000"/>
                    <a:lumOff val="80000"/>
                  </a:schemeClr>
                </a:solidFill>
                <a:effectLst/>
                <a:latin typeface="Arial" panose="020B0604020202020204" pitchFamily="34" charset="0"/>
                <a:cs typeface="Arial" panose="020B0604020202020204" pitchFamily="34" charset="0"/>
                <a:sym typeface="+mn-ea"/>
              </a:rPr>
              <a:t> method computes a summary of statistics like count, mean, standard deviation, min, max, and quartile values.</a:t>
            </a:r>
            <a:endParaRPr lang="en-IN" dirty="0">
              <a:solidFill>
                <a:schemeClr val="bg2">
                  <a:lumMod val="20000"/>
                  <a:lumOff val="80000"/>
                </a:schemeClr>
              </a:solidFill>
              <a:latin typeface="Arial" panose="020B0604020202020204" pitchFamily="34" charset="0"/>
              <a:cs typeface="Arial" panose="020B0604020202020204" pitchFamily="34" charset="0"/>
            </a:endParaRPr>
          </a:p>
          <a:p>
            <a:endParaRPr lang="en-IN" dirty="0">
              <a:solidFill>
                <a:schemeClr val="bg2">
                  <a:lumMod val="20000"/>
                  <a:lumOff val="8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2301" y="2971800"/>
            <a:ext cx="4638675" cy="2971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57200" y="1600200"/>
            <a:ext cx="8071340" cy="1198880"/>
          </a:xfrm>
          <a:prstGeom prst="rect">
            <a:avLst/>
          </a:prstGeom>
          <a:noFill/>
        </p:spPr>
        <p:txBody>
          <a:bodyPr wrap="square">
            <a:spAutoFit/>
          </a:bodyPr>
          <a:lstStyle/>
          <a:p>
            <a:r>
              <a:rPr lang="en-US" b="0" i="0" dirty="0">
                <a:solidFill>
                  <a:schemeClr val="bg2">
                    <a:lumMod val="20000"/>
                    <a:lumOff val="80000"/>
                  </a:schemeClr>
                </a:solidFill>
                <a:effectLst/>
                <a:latin typeface="Arial" panose="020B0604020202020204" pitchFamily="34" charset="0"/>
                <a:cs typeface="Arial" panose="020B0604020202020204" pitchFamily="34" charset="0"/>
              </a:rPr>
              <a:t>From the data, we infer that there are only decimal values and no categorical values.</a:t>
            </a:r>
            <a:br>
              <a:rPr lang="en-US" b="0" i="0" dirty="0">
                <a:solidFill>
                  <a:schemeClr val="bg2">
                    <a:lumMod val="20000"/>
                    <a:lumOff val="80000"/>
                  </a:schemeClr>
                </a:solidFill>
                <a:effectLst/>
                <a:latin typeface="Arial" panose="020B0604020202020204" pitchFamily="34" charset="0"/>
                <a:cs typeface="Arial" panose="020B0604020202020204" pitchFamily="34" charset="0"/>
              </a:rPr>
            </a:br>
            <a:r>
              <a:rPr lang="en-US" b="1" i="0" dirty="0">
                <a:solidFill>
                  <a:schemeClr val="bg2">
                    <a:lumMod val="20000"/>
                    <a:lumOff val="80000"/>
                  </a:schemeClr>
                </a:solidFill>
                <a:effectLst/>
                <a:latin typeface="Arial" panose="020B0604020202020204" pitchFamily="34" charset="0"/>
                <a:cs typeface="Arial" panose="020B0604020202020204" pitchFamily="34" charset="0"/>
              </a:rPr>
              <a:t>info() </a:t>
            </a:r>
            <a:r>
              <a:rPr lang="en-US" b="0" i="0" dirty="0">
                <a:solidFill>
                  <a:schemeClr val="bg2">
                    <a:lumMod val="20000"/>
                    <a:lumOff val="80000"/>
                  </a:schemeClr>
                </a:solidFill>
                <a:effectLst/>
                <a:latin typeface="Arial" panose="020B0604020202020204" pitchFamily="34" charset="0"/>
                <a:cs typeface="Arial" panose="020B0604020202020204" pitchFamily="34" charset="0"/>
              </a:rPr>
              <a:t>gives information about the data - paste the image here.</a:t>
            </a:r>
            <a:br>
              <a:rPr lang="en-US" b="0" i="0" dirty="0">
                <a:solidFill>
                  <a:schemeClr val="bg2">
                    <a:lumMod val="20000"/>
                    <a:lumOff val="80000"/>
                  </a:schemeClr>
                </a:solidFill>
                <a:effectLst/>
                <a:latin typeface="Arial" panose="020B0604020202020204" pitchFamily="34" charset="0"/>
                <a:cs typeface="Arial" panose="020B0604020202020204" pitchFamily="34" charset="0"/>
              </a:rPr>
            </a:br>
            <a:endParaRPr lang="en-IN" dirty="0">
              <a:solidFill>
                <a:schemeClr val="bg2">
                  <a:lumMod val="20000"/>
                  <a:lumOff val="8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solidFill>
                  <a:schemeClr val="bg2">
                    <a:lumMod val="20000"/>
                    <a:lumOff val="80000"/>
                  </a:schemeClr>
                </a:solidFill>
              </a:rPr>
            </a:br>
            <a:endParaRPr lang="en-IN" dirty="0">
              <a:solidFill>
                <a:schemeClr val="bg2">
                  <a:lumMod val="20000"/>
                  <a:lumOff val="80000"/>
                </a:schemeClr>
              </a:solidFill>
            </a:endParaRP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4915" y="3810000"/>
            <a:ext cx="4057650" cy="21145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p:cNvSpPr>
            <a:spLocks noChangeArrowheads="1"/>
          </p:cNvSpPr>
          <p:nvPr/>
        </p:nvSpPr>
        <p:spPr bwMode="auto">
          <a:xfrm>
            <a:off x="457200" y="736279"/>
            <a:ext cx="8229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a:ln>
                  <a:noFill/>
                </a:ln>
                <a:solidFill>
                  <a:schemeClr val="bg2">
                    <a:lumMod val="20000"/>
                    <a:lumOff val="80000"/>
                  </a:schemeClr>
                </a:solidFill>
                <a:effectLst/>
                <a:cs typeface="Arial" panose="020B0604020202020204" pitchFamily="34" charset="0"/>
              </a:rPr>
              <a:t>                                 HANDLING MISSING VALUES</a:t>
            </a: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b="1" i="0" u="none" strike="noStrike" cap="none" normalizeH="0" baseline="0" dirty="0">
              <a:ln>
                <a:noFill/>
              </a:ln>
              <a:solidFill>
                <a:schemeClr val="bg2">
                  <a:lumMod val="20000"/>
                  <a:lumOff val="80000"/>
                </a:schemeClr>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b="1" i="0" u="none" strike="noStrike" cap="none" normalizeH="0" baseline="0" dirty="0">
              <a:ln>
                <a:noFill/>
              </a:ln>
              <a:solidFill>
                <a:schemeClr val="bg2">
                  <a:lumMod val="20000"/>
                  <a:lumOff val="80000"/>
                </a:schemeClr>
              </a:solidFill>
              <a:effectLst/>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solidFill>
                  <a:schemeClr val="bg2">
                    <a:lumMod val="20000"/>
                    <a:lumOff val="80000"/>
                  </a:schemeClr>
                </a:solidFill>
                <a:cs typeface="Arial" panose="020B0604020202020204" pitchFamily="34" charset="0"/>
              </a:rPr>
              <a:t>T</a:t>
            </a:r>
            <a:r>
              <a:rPr kumimoji="0" lang="en-US" altLang="en-US" b="0" i="0" u="none" strike="noStrike" cap="none" normalizeH="0" baseline="0" dirty="0">
                <a:ln>
                  <a:noFill/>
                </a:ln>
                <a:solidFill>
                  <a:schemeClr val="bg2">
                    <a:lumMod val="20000"/>
                    <a:lumOff val="80000"/>
                  </a:schemeClr>
                </a:solidFill>
                <a:effectLst/>
                <a:cs typeface="Arial" panose="020B0604020202020204" pitchFamily="34" charset="0"/>
              </a:rPr>
              <a:t>he Most important step in data pre-processing is dealing with missing data, the presence of missing data in the dataset can lead to low accuracy.</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bg2">
                  <a:lumMod val="20000"/>
                  <a:lumOff val="80000"/>
                </a:schemeClr>
              </a:solidFill>
              <a:effectLst/>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bg2">
                    <a:lumMod val="20000"/>
                    <a:lumOff val="80000"/>
                  </a:schemeClr>
                </a:solidFill>
                <a:effectLst/>
                <a:cs typeface="Arial" panose="020B0604020202020204" pitchFamily="34" charset="0"/>
              </a:rPr>
              <a:t> Check whether any null values are there or not. if it is present then the following can be done.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14500" y="3810000"/>
            <a:ext cx="5676900" cy="23812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38200" y="1134745"/>
            <a:ext cx="7924800" cy="2306955"/>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accent6">
                    <a:lumMod val="40000"/>
                    <a:lumOff val="60000"/>
                  </a:schemeClr>
                </a:solidFill>
                <a:effectLst/>
                <a:latin typeface="Arial" panose="020B0604020202020204" pitchFamily="34" charset="0"/>
                <a:cs typeface="Arial" panose="020B0604020202020204" pitchFamily="34" charset="0"/>
              </a:rPr>
              <a:t>We are using mean and mode methods for filling the missing values</a:t>
            </a:r>
            <a:endParaRPr lang="en-US" dirty="0">
              <a:solidFill>
                <a:schemeClr val="accent6">
                  <a:lumMod val="40000"/>
                  <a:lumOff val="6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chemeClr val="accent6">
                    <a:lumMod val="40000"/>
                    <a:lumOff val="60000"/>
                  </a:schemeClr>
                </a:solidFill>
                <a:effectLst/>
                <a:latin typeface="Arial" panose="020B0604020202020204" pitchFamily="34" charset="0"/>
                <a:cs typeface="Arial" panose="020B0604020202020204" pitchFamily="34" charset="0"/>
              </a:rPr>
              <a:t>Columns such as temp, rain, and snow are the numeric columns, when there is a numeric column you should fill the missing values with the mean/median method. so here we are using the mean method to fill the missing values.</a:t>
            </a:r>
          </a:p>
          <a:p>
            <a:pPr>
              <a:buFont typeface="Arial" panose="020B0604020202020204" pitchFamily="34" charset="0"/>
              <a:buChar char="•"/>
            </a:pPr>
            <a:r>
              <a:rPr lang="en-US" b="0" i="0" dirty="0">
                <a:solidFill>
                  <a:schemeClr val="accent6">
                    <a:lumMod val="40000"/>
                    <a:lumOff val="60000"/>
                  </a:schemeClr>
                </a:solidFill>
                <a:effectLst/>
                <a:latin typeface="Arial" panose="020B0604020202020204" pitchFamily="34" charset="0"/>
                <a:cs typeface="Arial" panose="020B0604020202020204" pitchFamily="34" charset="0"/>
              </a:rPr>
              <a:t>   Weather column has a categorical data type, in such case missing data          needs to be filled with the most repeated/ frequent value. Clouds are the most repeated value in the column, so imputing with clouds value.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flipV="1">
            <a:off x="457200" y="6126163"/>
            <a:ext cx="7612380" cy="67889445"/>
          </a:xfrm>
        </p:spPr>
        <p:txBody>
          <a:bodyPr/>
          <a:lstStyle/>
          <a:p>
            <a:endParaRPr lang="en-US" dirty="0"/>
          </a:p>
          <a:p>
            <a:endParaRPr lang="en-IN" dirty="0"/>
          </a:p>
          <a:p>
            <a:endParaRPr lang="en-IN" dirty="0"/>
          </a:p>
          <a:p>
            <a:endParaRPr lang="en-IN" dirty="0"/>
          </a:p>
        </p:txBody>
      </p:sp>
      <p:sp>
        <p:nvSpPr>
          <p:cNvPr id="12" name="Rectangle 5"/>
          <p:cNvSpPr>
            <a:spLocks noChangeArrowheads="1"/>
          </p:cNvSpPr>
          <p:nvPr/>
        </p:nvSpPr>
        <p:spPr bwMode="auto">
          <a:xfrm>
            <a:off x="533399" y="1308384"/>
            <a:ext cx="8305801"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lang="en-US" altLang="en-US" sz="2800" b="1" dirty="0">
                <a:solidFill>
                  <a:srgbClr val="C00000"/>
                </a:solidFill>
                <a:cs typeface="Arial" panose="020B0604020202020204" pitchFamily="34" charset="0"/>
              </a:rPr>
              <a:t>DATA VISUALIZATION</a:t>
            </a:r>
            <a:endParaRPr kumimoji="0" lang="en-US" altLang="en-US" sz="2800" b="1" i="0" u="none" strike="noStrike" cap="none" normalizeH="0" baseline="0" dirty="0">
              <a:ln>
                <a:noFill/>
              </a:ln>
              <a:solidFill>
                <a:srgbClr val="C00000"/>
              </a:solidFill>
              <a:effectLst/>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pPr>
            <a:endParaRPr lang="en-US" altLang="en-US" dirty="0">
              <a:solidFill>
                <a:srgbClr val="35475C"/>
              </a:solidFill>
              <a:cs typeface="Arial" panose="020B060402020202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lumMod val="95000"/>
                  </a:schemeClr>
                </a:solidFill>
                <a:effectLst/>
                <a:cs typeface="Arial" panose="020B0604020202020204" pitchFamily="34" charset="0"/>
              </a:rPr>
              <a:t>Data visualization is where a given data set is presented in a graphical format. It helps the detection of patterns, trends and correlations that might go undetected intext-based data.</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lumMod val="95000"/>
                </a:schemeClr>
              </a:solidFill>
              <a:effectLst/>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lumMod val="95000"/>
                  </a:schemeClr>
                </a:solidFill>
                <a:effectLst/>
                <a:cs typeface="Arial" panose="020B0604020202020204" pitchFamily="34" charset="0"/>
              </a:rPr>
              <a:t>To visualize the dataset we need libraries called Matplotlib and Seaborn.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lumMod val="95000"/>
                </a:schemeClr>
              </a:solidFill>
              <a:effectLst/>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lumMod val="95000"/>
                  </a:schemeClr>
                </a:solidFill>
                <a:effectLst/>
                <a:cs typeface="Arial" panose="020B0604020202020204" pitchFamily="34" charset="0"/>
              </a:rPr>
              <a:t>·The  Matplotlib library is a Python 2D plotting library that allows you to generate plots, scatter plots, histograms, bar charts etc.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lumMod val="95000"/>
                </a:schemeClr>
              </a:solidFill>
              <a:effectLst/>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lumMod val="95000"/>
                  </a:schemeClr>
                </a:solidFill>
                <a:effectLst/>
                <a:cs typeface="Arial" panose="020B0604020202020204" pitchFamily="34" charset="0"/>
              </a:rPr>
              <a:t>Let’s visualize our data using Matplotlib and seaborn library.</a:t>
            </a:r>
            <a:br>
              <a:rPr kumimoji="0" lang="en-US" altLang="en-US" b="0" i="0" u="none" strike="noStrike" cap="none" normalizeH="0" baseline="0" dirty="0">
                <a:ln>
                  <a:noFill/>
                </a:ln>
                <a:solidFill>
                  <a:schemeClr val="tx1">
                    <a:lumMod val="95000"/>
                  </a:schemeClr>
                </a:solidFill>
                <a:effectLst/>
                <a:cs typeface="Arial" panose="020B0604020202020204" pitchFamily="34" charset="0"/>
              </a:rPr>
            </a:br>
            <a:r>
              <a:rPr kumimoji="0" lang="en-US" altLang="en-US" b="0" i="0" u="none" strike="noStrike" cap="none" normalizeH="0" baseline="0" dirty="0">
                <a:ln>
                  <a:noFill/>
                </a:ln>
                <a:solidFill>
                  <a:schemeClr val="tx1">
                    <a:lumMod val="95000"/>
                  </a:schemeClr>
                </a:solidFill>
                <a:effectLst/>
                <a:cs typeface="Arial" panose="020B0604020202020204" pitchFamily="34" charset="0"/>
              </a:rPr>
              <a:t>Before diving into the code, let's look at some of the basic properties we will be using when plotting.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Content Placeholder 99"/>
          <p:cNvPicPr>
            <a:picLocks noGrp="1"/>
          </p:cNvPicPr>
          <p:nvPr>
            <p:ph idx="1"/>
          </p:nvPr>
        </p:nvPicPr>
        <p:blipFill>
          <a:blip r:embed="rId2"/>
          <a:stretch>
            <a:fillRect/>
          </a:stretch>
        </p:blipFill>
        <p:spPr>
          <a:xfrm>
            <a:off x="4648200" y="2327322"/>
            <a:ext cx="4000500" cy="3181350"/>
          </a:xfrm>
          <a:prstGeom prst="rect">
            <a:avLst/>
          </a:prstGeom>
          <a:noFill/>
          <a:ln w="9525">
            <a:noFill/>
          </a:ln>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l="-10387" t="1546" r="-31564" b="-1546"/>
          <a:stretch>
            <a:fillRect/>
          </a:stretch>
        </p:blipFill>
        <p:spPr bwMode="auto">
          <a:xfrm>
            <a:off x="129879" y="2480310"/>
            <a:ext cx="5285105" cy="292989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5"/>
          <p:cNvSpPr>
            <a:spLocks noChangeArrowheads="1"/>
          </p:cNvSpPr>
          <p:nvPr/>
        </p:nvSpPr>
        <p:spPr bwMode="auto">
          <a:xfrm>
            <a:off x="834469" y="352152"/>
            <a:ext cx="7472680" cy="15995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1" i="0" u="none" strike="noStrike" cap="none" normalizeH="0" baseline="0" dirty="0" err="1">
                <a:ln>
                  <a:noFill/>
                </a:ln>
                <a:solidFill>
                  <a:srgbClr val="35475C"/>
                </a:solidFill>
                <a:effectLst/>
                <a:cs typeface="Arial" panose="020B0604020202020204" pitchFamily="34" charset="0"/>
              </a:rPr>
              <a:t>data.corr</a:t>
            </a:r>
            <a:r>
              <a:rPr kumimoji="0" lang="en-US" altLang="en-US" b="1" i="0" u="none" strike="noStrike" cap="none" normalizeH="0" baseline="0" dirty="0">
                <a:ln>
                  <a:noFill/>
                </a:ln>
                <a:solidFill>
                  <a:srgbClr val="35475C"/>
                </a:solidFill>
                <a:effectLst/>
                <a:cs typeface="Arial" panose="020B0604020202020204" pitchFamily="34" charset="0"/>
              </a:rPr>
              <a:t>()</a:t>
            </a:r>
            <a:r>
              <a:rPr kumimoji="0" lang="en-US" altLang="en-US" b="0" i="0" u="none" strike="noStrike" cap="none" normalizeH="0" baseline="0" dirty="0">
                <a:ln>
                  <a:noFill/>
                </a:ln>
                <a:solidFill>
                  <a:srgbClr val="35475C"/>
                </a:solidFill>
                <a:effectLst/>
                <a:cs typeface="Arial" panose="020B0604020202020204" pitchFamily="34" charset="0"/>
              </a:rPr>
              <a:t> </a:t>
            </a:r>
            <a:r>
              <a:rPr kumimoji="0" lang="en-US" altLang="en-US" sz="1600" b="0" i="0" u="none" strike="noStrike" cap="none" normalizeH="0" baseline="0" dirty="0">
                <a:ln>
                  <a:noFill/>
                </a:ln>
                <a:solidFill>
                  <a:srgbClr val="35475C"/>
                </a:solidFill>
                <a:effectLst/>
                <a:cs typeface="Arial" panose="020B0604020202020204" pitchFamily="34" charset="0"/>
              </a:rPr>
              <a:t>gives the correlation between the columns</a:t>
            </a:r>
            <a:endParaRPr kumimoji="0" lang="en-US" altLang="en-US" sz="1600" b="0" i="0" u="none" strike="noStrike" cap="none" normalizeH="0" baseline="0" dirty="0">
              <a:ln>
                <a:noFill/>
              </a:ln>
              <a:solidFill>
                <a:schemeClr val="tx1"/>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35475C"/>
                </a:solidFill>
                <a:effectLst/>
                <a:cs typeface="Arial" panose="020B0604020202020204" pitchFamily="34" charset="0"/>
              </a:rPr>
              <a:t>Correlation is a statistical term describing the degree to which two variables move in coordination with one another.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rgbClr val="35475C"/>
                </a:solidFill>
                <a:effectLst/>
                <a:cs typeface="Arial" panose="020B0604020202020204" pitchFamily="34" charset="0"/>
              </a:rPr>
              <a:t>If the two variables move in the same direction, then those variables are said to have a positive correlation. If they move in opposite directions, then they have a negative correlation. -</a:t>
            </a:r>
            <a:endParaRPr kumimoji="0" lang="en-US" altLang="en-US" sz="1600" b="0" i="0" u="none" strike="noStrike" cap="none" normalizeH="0" baseline="0" dirty="0">
              <a:ln>
                <a:noFill/>
              </a:ln>
              <a:solidFill>
                <a:schemeClr val="tx1"/>
              </a:solidFill>
              <a:effectLst/>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4953000"/>
            <a:ext cx="5486400" cy="13271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457200" y="1587982"/>
            <a:ext cx="8229600"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bg2">
                  <a:lumMod val="20000"/>
                  <a:lumOff val="80000"/>
                </a:schemeClr>
              </a:solidFill>
              <a:effectLst/>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bg2">
                    <a:lumMod val="20000"/>
                    <a:lumOff val="80000"/>
                  </a:schemeClr>
                </a:solidFill>
                <a:effectLst/>
                <a:cs typeface="Arial" panose="020B0604020202020204" pitchFamily="34" charset="0"/>
              </a:rPr>
              <a:t>In machine learning, the concept of the dependent variable (y) and independent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bg2">
                    <a:lumMod val="20000"/>
                    <a:lumOff val="80000"/>
                  </a:schemeClr>
                </a:solidFill>
                <a:effectLst/>
                <a:cs typeface="Arial" panose="020B0604020202020204" pitchFamily="34" charset="0"/>
              </a:rPr>
              <a:t>variables(x) is important to understand. Here, the Dependent variable is nothing but output in dataset and the independent variable is all inputs in the dataset.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bg2">
                    <a:lumMod val="20000"/>
                    <a:lumOff val="80000"/>
                  </a:schemeClr>
                </a:solidFill>
                <a:effectLst/>
                <a:cs typeface="Arial" panose="020B0604020202020204" pitchFamily="34" charset="0"/>
              </a:rPr>
              <a:t>With this in mind, we need to split our dataset into the matrix of independent variables and the vector or dependent variable. Mathematically, Vector is defined as a matrix that has just one column.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bg2">
                    <a:lumMod val="20000"/>
                    <a:lumOff val="80000"/>
                  </a:schemeClr>
                </a:solidFill>
                <a:effectLst/>
                <a:cs typeface="Arial" panose="020B0604020202020204" pitchFamily="34" charset="0"/>
              </a:rPr>
              <a:t>To read the columns, we will use </a:t>
            </a:r>
            <a:r>
              <a:rPr kumimoji="0" lang="en-US" altLang="en-US" sz="1600" b="0" i="0" u="none" strike="noStrike" cap="none" normalizeH="0" baseline="0" dirty="0" err="1">
                <a:ln>
                  <a:noFill/>
                </a:ln>
                <a:solidFill>
                  <a:schemeClr val="bg2">
                    <a:lumMod val="20000"/>
                    <a:lumOff val="80000"/>
                  </a:schemeClr>
                </a:solidFill>
                <a:effectLst/>
                <a:cs typeface="Arial" panose="020B0604020202020204" pitchFamily="34" charset="0"/>
              </a:rPr>
              <a:t>iloc</a:t>
            </a:r>
            <a:r>
              <a:rPr kumimoji="0" lang="en-US" altLang="en-US" sz="1600" b="0" i="0" u="none" strike="noStrike" cap="none" normalizeH="0" baseline="0" dirty="0">
                <a:ln>
                  <a:noFill/>
                </a:ln>
                <a:solidFill>
                  <a:schemeClr val="bg2">
                    <a:lumMod val="20000"/>
                    <a:lumOff val="80000"/>
                  </a:schemeClr>
                </a:solidFill>
                <a:effectLst/>
                <a:cs typeface="Arial" panose="020B0604020202020204" pitchFamily="34" charset="0"/>
              </a:rPr>
              <a:t> of pandas (used to fix the indexes for selection) which takes two parameters — [row selection, column selection].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bg2">
                    <a:lumMod val="20000"/>
                    <a:lumOff val="80000"/>
                  </a:schemeClr>
                </a:solidFill>
                <a:effectLst/>
                <a:cs typeface="Arial" panose="020B0604020202020204" pitchFamily="34" charset="0"/>
              </a:rPr>
              <a:t>Let’s split our dataset into independent and dependent variables.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bg2">
                    <a:lumMod val="20000"/>
                    <a:lumOff val="80000"/>
                  </a:schemeClr>
                </a:solidFill>
                <a:effectLst/>
                <a:cs typeface="Arial" panose="020B0604020202020204" pitchFamily="34" charset="0"/>
              </a:rPr>
              <a:t>y = data[</a:t>
            </a:r>
            <a:r>
              <a:rPr kumimoji="0" lang="en-US" altLang="en-US" sz="1600" b="0" i="0" u="none" strike="noStrike" cap="none" normalizeH="0" baseline="0" dirty="0" err="1">
                <a:ln>
                  <a:noFill/>
                </a:ln>
                <a:solidFill>
                  <a:schemeClr val="bg2">
                    <a:lumMod val="20000"/>
                    <a:lumOff val="80000"/>
                  </a:schemeClr>
                </a:solidFill>
                <a:effectLst/>
                <a:cs typeface="Arial" panose="020B0604020202020204" pitchFamily="34" charset="0"/>
              </a:rPr>
              <a:t>traffic_volume</a:t>
            </a:r>
            <a:r>
              <a:rPr kumimoji="0" lang="en-US" altLang="en-US" sz="1600" b="0" i="0" u="none" strike="noStrike" cap="none" normalizeH="0" baseline="0" dirty="0">
                <a:ln>
                  <a:noFill/>
                </a:ln>
                <a:solidFill>
                  <a:schemeClr val="bg2">
                    <a:lumMod val="20000"/>
                    <a:lumOff val="80000"/>
                  </a:schemeClr>
                </a:solidFill>
                <a:effectLst/>
                <a:cs typeface="Arial" panose="020B0604020202020204" pitchFamily="34" charset="0"/>
              </a:rPr>
              <a:t>] - independent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bg2">
                    <a:lumMod val="20000"/>
                    <a:lumOff val="80000"/>
                  </a:schemeClr>
                </a:solidFill>
                <a:effectLst/>
                <a:cs typeface="Arial" panose="020B0604020202020204" pitchFamily="34" charset="0"/>
              </a:rPr>
              <a:t>x = </a:t>
            </a:r>
            <a:r>
              <a:rPr kumimoji="0" lang="en-US" altLang="en-US" sz="1600" b="0" i="0" u="none" strike="noStrike" cap="none" normalizeH="0" baseline="0" dirty="0" err="1">
                <a:ln>
                  <a:noFill/>
                </a:ln>
                <a:solidFill>
                  <a:schemeClr val="bg2">
                    <a:lumMod val="20000"/>
                    <a:lumOff val="80000"/>
                  </a:schemeClr>
                </a:solidFill>
                <a:effectLst/>
                <a:cs typeface="Arial" panose="020B0604020202020204" pitchFamily="34" charset="0"/>
              </a:rPr>
              <a:t>data.drop</a:t>
            </a:r>
            <a:r>
              <a:rPr kumimoji="0" lang="en-US" altLang="en-US" sz="1600" b="0" i="0" u="none" strike="noStrike" cap="none" normalizeH="0" baseline="0" dirty="0">
                <a:ln>
                  <a:noFill/>
                </a:ln>
                <a:solidFill>
                  <a:schemeClr val="bg2">
                    <a:lumMod val="20000"/>
                    <a:lumOff val="80000"/>
                  </a:schemeClr>
                </a:solidFill>
                <a:effectLst/>
                <a:cs typeface="Arial" panose="020B0604020202020204" pitchFamily="34" charset="0"/>
              </a:rPr>
              <a:t>(</a:t>
            </a:r>
            <a:r>
              <a:rPr kumimoji="0" lang="en-US" altLang="en-US" sz="1600" b="0" i="0" u="none" strike="noStrike" cap="none" normalizeH="0" baseline="0" dirty="0" err="1">
                <a:ln>
                  <a:noFill/>
                </a:ln>
                <a:solidFill>
                  <a:schemeClr val="bg2">
                    <a:lumMod val="20000"/>
                    <a:lumOff val="80000"/>
                  </a:schemeClr>
                </a:solidFill>
                <a:effectLst/>
                <a:cs typeface="Arial" panose="020B0604020202020204" pitchFamily="34" charset="0"/>
              </a:rPr>
              <a:t>traffic_volume,axis</a:t>
            </a:r>
            <a:r>
              <a:rPr kumimoji="0" lang="en-US" altLang="en-US" sz="1600" b="0" i="0" u="none" strike="noStrike" cap="none" normalizeH="0" baseline="0" dirty="0">
                <a:ln>
                  <a:noFill/>
                </a:ln>
                <a:solidFill>
                  <a:schemeClr val="bg2">
                    <a:lumMod val="20000"/>
                    <a:lumOff val="80000"/>
                  </a:schemeClr>
                </a:solidFill>
                <a:effectLst/>
                <a:cs typeface="Arial" panose="020B0604020202020204" pitchFamily="34" charset="0"/>
              </a:rPr>
              <a:t>=1)</a:t>
            </a:r>
          </a:p>
        </p:txBody>
      </p:sp>
      <p:sp>
        <p:nvSpPr>
          <p:cNvPr id="3" name="TextBox 2">
            <a:extLst>
              <a:ext uri="{FF2B5EF4-FFF2-40B4-BE49-F238E27FC236}">
                <a16:creationId xmlns:a16="http://schemas.microsoft.com/office/drawing/2014/main" id="{9D4F0F30-5901-14DF-9488-60E02E280F08}"/>
              </a:ext>
            </a:extLst>
          </p:cNvPr>
          <p:cNvSpPr txBox="1"/>
          <p:nvPr/>
        </p:nvSpPr>
        <p:spPr>
          <a:xfrm>
            <a:off x="304800" y="424199"/>
            <a:ext cx="8610600" cy="954107"/>
          </a:xfrm>
          <a:prstGeom prst="rect">
            <a:avLst/>
          </a:prstGeom>
          <a:noFill/>
        </p:spPr>
        <p:txBody>
          <a:bodyPr wrap="square" rtlCol="0">
            <a:spAutoFit/>
          </a:bodyPr>
          <a:lstStyle/>
          <a:p>
            <a:pPr algn="ctr"/>
            <a:r>
              <a:rPr lang="en-US" sz="2800" b="1" dirty="0"/>
              <a:t>SPLITTING THE DATASET INTO DEPENDENT AND INDEPENDENT VARIABLE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anose="020B0604020202020204" pitchFamily="34" charset="0"/>
                <a:cs typeface="Arial" panose="020B0604020202020204" pitchFamily="34" charset="0"/>
              </a:rPr>
              <a:t>         </a:t>
            </a:r>
            <a:r>
              <a:rPr lang="en-US" sz="2800" dirty="0">
                <a:solidFill>
                  <a:srgbClr val="C00000"/>
                </a:solidFill>
                <a:latin typeface="Arial" panose="020B0604020202020204" pitchFamily="34" charset="0"/>
                <a:cs typeface="Arial" panose="020B0604020202020204" pitchFamily="34" charset="0"/>
              </a:rPr>
              <a:t> PRESENTATION  OUTLINE</a:t>
            </a:r>
          </a:p>
        </p:txBody>
      </p:sp>
      <p:sp>
        <p:nvSpPr>
          <p:cNvPr id="3" name="Content Placeholder 2"/>
          <p:cNvSpPr>
            <a:spLocks noGrp="1"/>
          </p:cNvSpPr>
          <p:nvPr>
            <p:ph idx="1"/>
          </p:nvPr>
        </p:nvSpPr>
        <p:spPr>
          <a:xfrm>
            <a:off x="609600" y="1600200"/>
            <a:ext cx="8229600" cy="4525963"/>
          </a:xfrm>
        </p:spPr>
        <p:txBody>
          <a:bodyPr/>
          <a:lstStyle/>
          <a:p>
            <a:r>
              <a:rPr lang="en-US" sz="2000" dirty="0">
                <a:latin typeface="Arial" panose="020B0604020202020204" pitchFamily="34" charset="0"/>
                <a:cs typeface="Arial" panose="020B0604020202020204" pitchFamily="34" charset="0"/>
              </a:rPr>
              <a:t>Introduction</a:t>
            </a:r>
          </a:p>
          <a:p>
            <a:r>
              <a:rPr lang="en-US" sz="2000" dirty="0">
                <a:latin typeface="Arial" panose="020B0604020202020204" pitchFamily="34" charset="0"/>
                <a:cs typeface="Arial" panose="020B0604020202020204" pitchFamily="34" charset="0"/>
              </a:rPr>
              <a:t>Objectives</a:t>
            </a:r>
          </a:p>
          <a:p>
            <a:r>
              <a:rPr lang="en-US" sz="2000" dirty="0">
                <a:latin typeface="Arial" panose="020B0604020202020204" pitchFamily="34" charset="0"/>
                <a:cs typeface="Arial" panose="020B0604020202020204" pitchFamily="34" charset="0"/>
              </a:rPr>
              <a:t>System Architecture / Ideation Map</a:t>
            </a:r>
          </a:p>
          <a:p>
            <a:r>
              <a:rPr lang="en-US" sz="2000" dirty="0">
                <a:latin typeface="Arial" panose="020B0604020202020204" pitchFamily="34" charset="0"/>
                <a:cs typeface="Arial" panose="020B0604020202020204" pitchFamily="34" charset="0"/>
              </a:rPr>
              <a:t>Module Implementation</a:t>
            </a:r>
          </a:p>
          <a:p>
            <a:r>
              <a:rPr lang="en-US" sz="2000" dirty="0">
                <a:latin typeface="Arial" panose="020B0604020202020204" pitchFamily="34" charset="0"/>
                <a:cs typeface="Arial" panose="020B0604020202020204" pitchFamily="34" charset="0"/>
              </a:rPr>
              <a:t>Conclusion &amp; Future work</a:t>
            </a:r>
          </a:p>
          <a:p>
            <a:r>
              <a:rPr lang="en-US" sz="2000" dirty="0">
                <a:latin typeface="Arial" panose="020B0604020202020204" pitchFamily="34" charset="0"/>
                <a:cs typeface="Arial" panose="020B0604020202020204" pitchFamily="34" charset="0"/>
              </a:rPr>
              <a:t>References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3429000"/>
            <a:ext cx="4536695" cy="294947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09600" y="1524000"/>
            <a:ext cx="7772400" cy="1938992"/>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chemeClr val="bg2">
                    <a:lumMod val="20000"/>
                    <a:lumOff val="80000"/>
                  </a:schemeClr>
                </a:solidFill>
                <a:effectLst/>
                <a:latin typeface="Arial" panose="020B0604020202020204" pitchFamily="34" charset="0"/>
                <a:cs typeface="Arial" panose="020B0604020202020204" pitchFamily="34" charset="0"/>
              </a:rPr>
              <a:t>Feature scaling is a method used to normalize the range of independent variables or features of data.</a:t>
            </a:r>
          </a:p>
          <a:p>
            <a:pPr algn="just">
              <a:buFont typeface="Arial" panose="020B0604020202020204" pitchFamily="34" charset="0"/>
              <a:buChar char="•"/>
            </a:pPr>
            <a:r>
              <a:rPr lang="en-US" sz="2000" b="0" i="0" dirty="0">
                <a:solidFill>
                  <a:schemeClr val="bg2">
                    <a:lumMod val="20000"/>
                    <a:lumOff val="80000"/>
                  </a:schemeClr>
                </a:solidFill>
                <a:effectLst/>
                <a:latin typeface="Arial" panose="020B0604020202020204" pitchFamily="34" charset="0"/>
                <a:cs typeface="Arial" panose="020B0604020202020204" pitchFamily="34" charset="0"/>
              </a:rPr>
              <a:t>    After scaling the data will be converted into an array form </a:t>
            </a:r>
          </a:p>
          <a:p>
            <a:pPr algn="just">
              <a:buFont typeface="Arial" panose="020B0604020202020204" pitchFamily="34" charset="0"/>
              <a:buChar char="•"/>
            </a:pPr>
            <a:r>
              <a:rPr lang="en-US" sz="2000" b="0" i="0" dirty="0">
                <a:solidFill>
                  <a:schemeClr val="bg2">
                    <a:lumMod val="20000"/>
                    <a:lumOff val="80000"/>
                  </a:schemeClr>
                </a:solidFill>
                <a:effectLst/>
                <a:latin typeface="Arial" panose="020B0604020202020204" pitchFamily="34" charset="0"/>
                <a:cs typeface="Arial" panose="020B0604020202020204" pitchFamily="34" charset="0"/>
              </a:rPr>
              <a:t>    Loading the feature names before scaling and converting them back to data frame after standard scaling is applied</a:t>
            </a:r>
          </a:p>
          <a:p>
            <a:pPr marL="285750" indent="-285750">
              <a:buFont typeface="Arial" panose="020B0604020202020204" pitchFamily="34" charset="0"/>
              <a:buChar char="•"/>
            </a:pPr>
            <a:endParaRPr lang="en-IN" sz="2000" dirty="0">
              <a:solidFill>
                <a:schemeClr val="bg2">
                  <a:lumMod val="20000"/>
                  <a:lumOff val="80000"/>
                </a:schemeClr>
              </a:solidFill>
            </a:endParaRPr>
          </a:p>
        </p:txBody>
      </p:sp>
      <p:sp>
        <p:nvSpPr>
          <p:cNvPr id="13" name="TextBox 12"/>
          <p:cNvSpPr txBox="1"/>
          <p:nvPr/>
        </p:nvSpPr>
        <p:spPr>
          <a:xfrm>
            <a:off x="2321304" y="289030"/>
            <a:ext cx="4384296" cy="523220"/>
          </a:xfrm>
          <a:prstGeom prst="rect">
            <a:avLst/>
          </a:prstGeom>
          <a:noFill/>
        </p:spPr>
        <p:txBody>
          <a:bodyPr wrap="square">
            <a:spAutoFit/>
          </a:bodyPr>
          <a:lstStyle/>
          <a:p>
            <a:pPr algn="l"/>
            <a:r>
              <a:rPr lang="en-IN" sz="2800" b="1" i="0" dirty="0">
                <a:solidFill>
                  <a:srgbClr val="C00000"/>
                </a:solidFill>
                <a:effectLst/>
                <a:latin typeface="Arial" panose="020B0604020202020204" pitchFamily="34" charset="0"/>
                <a:cs typeface="Arial" panose="020B0604020202020204" pitchFamily="34" charset="0"/>
              </a:rPr>
              <a:t>FEATURE SCALING: </a:t>
            </a:r>
            <a:endParaRPr lang="en-IN" sz="2800" b="1" i="0" dirty="0">
              <a:solidFill>
                <a:srgbClr val="C00000"/>
              </a:solidFill>
              <a:effectLst/>
              <a:latin typeface="Open Sans" panose="020B0606030504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4114800"/>
            <a:ext cx="6585971" cy="110688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33400" y="609600"/>
            <a:ext cx="8229600" cy="2985433"/>
          </a:xfrm>
          <a:prstGeom prst="rect">
            <a:avLst/>
          </a:prstGeom>
          <a:noFill/>
        </p:spPr>
        <p:txBody>
          <a:bodyPr wrap="square">
            <a:spAutoFit/>
          </a:bodyPr>
          <a:lstStyle/>
          <a:p>
            <a:pPr algn="ctr"/>
            <a:r>
              <a:rPr lang="en-US" sz="2400" b="1" i="0" dirty="0">
                <a:solidFill>
                  <a:schemeClr val="accent4">
                    <a:lumMod val="20000"/>
                    <a:lumOff val="80000"/>
                  </a:schemeClr>
                </a:solidFill>
                <a:effectLst/>
                <a:latin typeface="Arial" panose="020B0604020202020204" pitchFamily="34" charset="0"/>
                <a:cs typeface="Arial" panose="020B0604020202020204" pitchFamily="34" charset="0"/>
              </a:rPr>
              <a:t>SPLITTING THE DATA INTO TRAIN AND TEST</a:t>
            </a:r>
          </a:p>
          <a:p>
            <a:pPr algn="just"/>
            <a:endParaRPr lang="en-US" sz="2000" dirty="0">
              <a:solidFill>
                <a:schemeClr val="accent4">
                  <a:lumMod val="20000"/>
                  <a:lumOff val="80000"/>
                </a:schemeClr>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b="0" i="0" dirty="0">
                <a:solidFill>
                  <a:schemeClr val="accent4">
                    <a:lumMod val="20000"/>
                    <a:lumOff val="80000"/>
                  </a:schemeClr>
                </a:solidFill>
                <a:effectLst/>
                <a:latin typeface="Arial" panose="020B0604020202020204" pitchFamily="34" charset="0"/>
                <a:cs typeface="Arial" panose="020B0604020202020204" pitchFamily="34" charset="0"/>
              </a:rPr>
              <a:t>The train-test split is a technique for evaluating the performance of a machine learning algorithm.</a:t>
            </a:r>
          </a:p>
          <a:p>
            <a:pPr marL="285750" indent="-285750" algn="just">
              <a:buFont typeface="Wingdings" panose="05000000000000000000" pitchFamily="2" charset="2"/>
              <a:buChar char="Ø"/>
            </a:pPr>
            <a:r>
              <a:rPr lang="en-US" b="0" i="0" dirty="0">
                <a:solidFill>
                  <a:schemeClr val="accent4">
                    <a:lumMod val="20000"/>
                    <a:lumOff val="80000"/>
                  </a:schemeClr>
                </a:solidFill>
                <a:effectLst/>
                <a:latin typeface="Arial" panose="020B0604020202020204" pitchFamily="34" charset="0"/>
                <a:cs typeface="Arial" panose="020B0604020202020204" pitchFamily="34" charset="0"/>
              </a:rPr>
              <a:t>Train Dataset: Used to fit the machine learning model.</a:t>
            </a:r>
          </a:p>
          <a:p>
            <a:pPr marL="285750" indent="-285750" algn="just">
              <a:buFont typeface="Wingdings" panose="05000000000000000000" pitchFamily="2" charset="2"/>
              <a:buChar char="Ø"/>
            </a:pPr>
            <a:r>
              <a:rPr lang="en-US" b="0" i="0" dirty="0">
                <a:solidFill>
                  <a:schemeClr val="accent4">
                    <a:lumMod val="20000"/>
                    <a:lumOff val="80000"/>
                  </a:schemeClr>
                </a:solidFill>
                <a:effectLst/>
                <a:latin typeface="Arial" panose="020B0604020202020204" pitchFamily="34" charset="0"/>
                <a:cs typeface="Arial" panose="020B0604020202020204" pitchFamily="34" charset="0"/>
              </a:rPr>
              <a:t>Test Dataset: Used to evaluate the fit machine learning model.</a:t>
            </a:r>
          </a:p>
          <a:p>
            <a:pPr marL="285750" indent="-285750" algn="just">
              <a:buFont typeface="Wingdings" panose="05000000000000000000" pitchFamily="2" charset="2"/>
              <a:buChar char="Ø"/>
            </a:pPr>
            <a:r>
              <a:rPr lang="en-US" dirty="0">
                <a:solidFill>
                  <a:schemeClr val="accent4">
                    <a:lumMod val="20000"/>
                    <a:lumOff val="80000"/>
                  </a:schemeClr>
                </a:solidFill>
                <a:latin typeface="Arial" panose="020B0604020202020204" pitchFamily="34" charset="0"/>
                <a:cs typeface="Arial" panose="020B0604020202020204" pitchFamily="34" charset="0"/>
              </a:rPr>
              <a:t>I</a:t>
            </a:r>
            <a:r>
              <a:rPr lang="en-US" b="0" i="0" dirty="0">
                <a:solidFill>
                  <a:schemeClr val="accent4">
                    <a:lumMod val="20000"/>
                    <a:lumOff val="80000"/>
                  </a:schemeClr>
                </a:solidFill>
                <a:effectLst/>
                <a:latin typeface="Arial" panose="020B0604020202020204" pitchFamily="34" charset="0"/>
                <a:cs typeface="Arial" panose="020B0604020202020204" pitchFamily="34" charset="0"/>
              </a:rPr>
              <a:t>n general you can allocate 80% of the dataset to the training set and the remaining 20% to test.</a:t>
            </a:r>
          </a:p>
          <a:p>
            <a:pPr marL="285750" indent="-285750" algn="just">
              <a:buFont typeface="Wingdings" panose="05000000000000000000" pitchFamily="2" charset="2"/>
              <a:buChar char="Ø"/>
            </a:pPr>
            <a:r>
              <a:rPr lang="en-US" b="0" i="0" dirty="0">
                <a:solidFill>
                  <a:schemeClr val="accent4">
                    <a:lumMod val="20000"/>
                    <a:lumOff val="80000"/>
                  </a:schemeClr>
                </a:solidFill>
                <a:effectLst/>
                <a:latin typeface="Arial" panose="020B0604020202020204" pitchFamily="34" charset="0"/>
                <a:cs typeface="Arial" panose="020B0604020202020204" pitchFamily="34" charset="0"/>
              </a:rPr>
              <a:t>Now split our dataset into train set and test using train test</a:t>
            </a:r>
            <a:r>
              <a:rPr lang="en-US" dirty="0">
                <a:solidFill>
                  <a:schemeClr val="accent4">
                    <a:lumMod val="20000"/>
                    <a:lumOff val="80000"/>
                  </a:schemeClr>
                </a:solidFill>
                <a:latin typeface="Arial" panose="020B0604020202020204" pitchFamily="34" charset="0"/>
                <a:cs typeface="Arial" panose="020B0604020202020204" pitchFamily="34" charset="0"/>
              </a:rPr>
              <a:t> </a:t>
            </a:r>
            <a:r>
              <a:rPr lang="en-US" b="0" i="0" dirty="0">
                <a:solidFill>
                  <a:schemeClr val="accent4">
                    <a:lumMod val="20000"/>
                    <a:lumOff val="80000"/>
                  </a:schemeClr>
                </a:solidFill>
                <a:effectLst/>
                <a:latin typeface="Arial" panose="020B0604020202020204" pitchFamily="34" charset="0"/>
                <a:cs typeface="Arial" panose="020B0604020202020204" pitchFamily="34" charset="0"/>
              </a:rPr>
              <a:t>split class from sci-kit learn library</a:t>
            </a:r>
            <a:endParaRPr lang="en-US" sz="1600" b="0" i="0" dirty="0">
              <a:solidFill>
                <a:schemeClr val="accent4">
                  <a:lumMod val="20000"/>
                  <a:lumOff val="80000"/>
                </a:schemeClr>
              </a:solidFill>
              <a:effectLst/>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3509646" cy="533400"/>
          </a:xfrm>
        </p:spPr>
        <p:txBody>
          <a:bodyPr>
            <a:normAutofit/>
          </a:bodyPr>
          <a:lstStyle/>
          <a:p>
            <a:r>
              <a:rPr lang="en-US" sz="2800" b="1" dirty="0">
                <a:solidFill>
                  <a:srgbClr val="C00000"/>
                </a:solidFill>
                <a:latin typeface="Arial" panose="020B0604020202020204" pitchFamily="34" charset="0"/>
                <a:cs typeface="Arial" panose="020B0604020202020204" pitchFamily="34" charset="0"/>
              </a:rPr>
              <a:t>MODEL BUILDING</a:t>
            </a:r>
            <a:endParaRPr lang="en-IN" sz="2800" b="1" dirty="0">
              <a:solidFill>
                <a:srgbClr val="C00000"/>
              </a:solidFill>
              <a:latin typeface="Arial" panose="020B0604020202020204" pitchFamily="34" charset="0"/>
              <a:cs typeface="Arial" panose="020B0604020202020204" pitchFamily="34" charset="0"/>
            </a:endParaRPr>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2209800"/>
            <a:ext cx="6705600" cy="4038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2438400" y="1295401"/>
            <a:ext cx="3886200" cy="954107"/>
          </a:xfrm>
          <a:prstGeom prst="rect">
            <a:avLst/>
          </a:prstGeom>
          <a:noFill/>
        </p:spPr>
        <p:txBody>
          <a:bodyPr wrap="square" rtlCol="0">
            <a:spAutoFit/>
          </a:bodyPr>
          <a:lstStyle/>
          <a:p>
            <a:pPr algn="l"/>
            <a:r>
              <a:rPr lang="en-US" sz="2800" b="1" dirty="0"/>
              <a:t>INITIALIZE THE MODEL  </a:t>
            </a:r>
          </a:p>
          <a:p>
            <a:endParaRPr lang="en-US" sz="28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85800" y="685800"/>
            <a:ext cx="7848600" cy="4953000"/>
          </a:xfrm>
        </p:spPr>
        <p:txBody>
          <a:bodyPr>
            <a:normAutofit fontScale="77500" lnSpcReduction="20000"/>
          </a:bodyPr>
          <a:lstStyle/>
          <a:p>
            <a:pPr marL="0" indent="0" algn="ctr">
              <a:buFont typeface="Arial" panose="020B0604020202020204" pitchFamily="34" charset="0"/>
              <a:buNone/>
            </a:pPr>
            <a:r>
              <a:rPr lang="en-US" sz="4200" b="1" i="0" dirty="0">
                <a:solidFill>
                  <a:srgbClr val="FFC000"/>
                </a:solidFill>
                <a:effectLst/>
                <a:latin typeface="Arial" panose="020B0604020202020204" pitchFamily="34" charset="0"/>
                <a:cs typeface="Arial" panose="020B0604020202020204" pitchFamily="34" charset="0"/>
              </a:rPr>
              <a:t>TRAINING AND TESTING THE MODEL</a:t>
            </a:r>
          </a:p>
          <a:p>
            <a:pPr marL="0" indent="0" algn="just">
              <a:buFont typeface="Arial" panose="020B0604020202020204" pitchFamily="34" charset="0"/>
              <a:buNone/>
            </a:pPr>
            <a:endParaRPr lang="en-US" sz="1600" b="1" i="0" dirty="0">
              <a:solidFill>
                <a:schemeClr val="accent4">
                  <a:lumMod val="20000"/>
                  <a:lumOff val="80000"/>
                </a:schemeClr>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2100" b="0" i="0" dirty="0">
                <a:solidFill>
                  <a:schemeClr val="accent4">
                    <a:lumMod val="20000"/>
                    <a:lumOff val="80000"/>
                  </a:schemeClr>
                </a:solidFill>
                <a:effectLst/>
                <a:latin typeface="Arial" panose="020B0604020202020204" pitchFamily="34" charset="0"/>
                <a:cs typeface="Arial" panose="020B0604020202020204" pitchFamily="34" charset="0"/>
              </a:rPr>
              <a:t>Once after splitting the data into train and test, the data should be fed to an algorithm to build a model.</a:t>
            </a:r>
          </a:p>
          <a:p>
            <a:pPr>
              <a:buFont typeface="Arial" panose="020B0604020202020204" pitchFamily="34" charset="0"/>
              <a:buChar char="•"/>
            </a:pPr>
            <a:r>
              <a:rPr lang="en-US" sz="2100" b="0" i="0" dirty="0">
                <a:solidFill>
                  <a:schemeClr val="accent4">
                    <a:lumMod val="20000"/>
                    <a:lumOff val="80000"/>
                  </a:schemeClr>
                </a:solidFill>
                <a:effectLst/>
                <a:latin typeface="Arial" panose="020B0604020202020204" pitchFamily="34" charset="0"/>
                <a:cs typeface="Arial" panose="020B0604020202020204" pitchFamily="34" charset="0"/>
              </a:rPr>
              <a:t>There are several Machine learning algorithms to be used depending on the data you are going to process such as images, sound, text, and numerical values. The algorithms that you can choose according to the objective that you might have it may be Classification algorithms are</a:t>
            </a:r>
          </a:p>
          <a:p>
            <a:r>
              <a:rPr lang="en-US" sz="2100" b="0" i="0" dirty="0">
                <a:solidFill>
                  <a:schemeClr val="accent4">
                    <a:lumMod val="20000"/>
                    <a:lumOff val="80000"/>
                  </a:schemeClr>
                </a:solidFill>
                <a:effectLst/>
                <a:latin typeface="Arial" panose="020B0604020202020204" pitchFamily="34" charset="0"/>
                <a:cs typeface="Arial" panose="020B0604020202020204" pitchFamily="34" charset="0"/>
              </a:rPr>
              <a:t>Linear Regression</a:t>
            </a:r>
            <a:br>
              <a:rPr lang="en-US" sz="2100" dirty="0">
                <a:solidFill>
                  <a:schemeClr val="accent4">
                    <a:lumMod val="20000"/>
                    <a:lumOff val="80000"/>
                  </a:schemeClr>
                </a:solidFill>
                <a:latin typeface="Arial" panose="020B0604020202020204" pitchFamily="34" charset="0"/>
                <a:cs typeface="Arial" panose="020B0604020202020204" pitchFamily="34" charset="0"/>
              </a:rPr>
            </a:br>
            <a:r>
              <a:rPr lang="en-US" sz="2100" b="0" i="0" dirty="0">
                <a:solidFill>
                  <a:schemeClr val="accent4">
                    <a:lumMod val="20000"/>
                    <a:lumOff val="80000"/>
                  </a:schemeClr>
                </a:solidFill>
                <a:effectLst/>
                <a:latin typeface="Arial" panose="020B0604020202020204" pitchFamily="34" charset="0"/>
                <a:cs typeface="Arial" panose="020B0604020202020204" pitchFamily="34" charset="0"/>
              </a:rPr>
              <a:t>Decision Tree Regressor</a:t>
            </a:r>
            <a:br>
              <a:rPr lang="en-US" sz="2100" dirty="0">
                <a:solidFill>
                  <a:schemeClr val="accent4">
                    <a:lumMod val="20000"/>
                    <a:lumOff val="80000"/>
                  </a:schemeClr>
                </a:solidFill>
                <a:latin typeface="Arial" panose="020B0604020202020204" pitchFamily="34" charset="0"/>
                <a:cs typeface="Arial" panose="020B0604020202020204" pitchFamily="34" charset="0"/>
              </a:rPr>
            </a:br>
            <a:r>
              <a:rPr lang="en-US" sz="2100" b="0" i="0" dirty="0">
                <a:solidFill>
                  <a:schemeClr val="accent4">
                    <a:lumMod val="20000"/>
                    <a:lumOff val="80000"/>
                  </a:schemeClr>
                </a:solidFill>
                <a:effectLst/>
                <a:latin typeface="Arial" panose="020B0604020202020204" pitchFamily="34" charset="0"/>
                <a:cs typeface="Arial" panose="020B0604020202020204" pitchFamily="34" charset="0"/>
              </a:rPr>
              <a:t>Random Forest Regressor</a:t>
            </a:r>
            <a:br>
              <a:rPr lang="en-US" sz="2100" dirty="0">
                <a:solidFill>
                  <a:schemeClr val="accent4">
                    <a:lumMod val="20000"/>
                    <a:lumOff val="80000"/>
                  </a:schemeClr>
                </a:solidFill>
                <a:latin typeface="Arial" panose="020B0604020202020204" pitchFamily="34" charset="0"/>
                <a:cs typeface="Arial" panose="020B0604020202020204" pitchFamily="34" charset="0"/>
              </a:rPr>
            </a:br>
            <a:r>
              <a:rPr lang="en-US" sz="2100" b="0" i="0" dirty="0">
                <a:solidFill>
                  <a:schemeClr val="accent4">
                    <a:lumMod val="20000"/>
                    <a:lumOff val="80000"/>
                  </a:schemeClr>
                </a:solidFill>
                <a:effectLst/>
                <a:latin typeface="Arial" panose="020B0604020202020204" pitchFamily="34" charset="0"/>
                <a:cs typeface="Arial" panose="020B0604020202020204" pitchFamily="34" charset="0"/>
              </a:rPr>
              <a:t>KNN</a:t>
            </a:r>
            <a:br>
              <a:rPr lang="en-US" sz="2100" dirty="0">
                <a:solidFill>
                  <a:schemeClr val="accent4">
                    <a:lumMod val="20000"/>
                    <a:lumOff val="80000"/>
                  </a:schemeClr>
                </a:solidFill>
                <a:latin typeface="Arial" panose="020B0604020202020204" pitchFamily="34" charset="0"/>
                <a:cs typeface="Arial" panose="020B0604020202020204" pitchFamily="34" charset="0"/>
              </a:rPr>
            </a:br>
            <a:r>
              <a:rPr lang="en-US" sz="2100" b="0" i="0" dirty="0" err="1">
                <a:solidFill>
                  <a:schemeClr val="accent4">
                    <a:lumMod val="20000"/>
                    <a:lumOff val="80000"/>
                  </a:schemeClr>
                </a:solidFill>
                <a:effectLst/>
                <a:latin typeface="Arial" panose="020B0604020202020204" pitchFamily="34" charset="0"/>
                <a:cs typeface="Arial" panose="020B0604020202020204" pitchFamily="34" charset="0"/>
              </a:rPr>
              <a:t>svm</a:t>
            </a:r>
            <a:br>
              <a:rPr lang="en-US" sz="2100" dirty="0">
                <a:solidFill>
                  <a:schemeClr val="accent4">
                    <a:lumMod val="20000"/>
                    <a:lumOff val="80000"/>
                  </a:schemeClr>
                </a:solidFill>
                <a:latin typeface="Arial" panose="020B0604020202020204" pitchFamily="34" charset="0"/>
                <a:cs typeface="Arial" panose="020B0604020202020204" pitchFamily="34" charset="0"/>
              </a:rPr>
            </a:br>
            <a:r>
              <a:rPr lang="en-US" sz="2100" b="0" i="0" dirty="0" err="1">
                <a:solidFill>
                  <a:schemeClr val="accent4">
                    <a:lumMod val="20000"/>
                    <a:lumOff val="80000"/>
                  </a:schemeClr>
                </a:solidFill>
                <a:effectLst/>
                <a:latin typeface="Arial" panose="020B0604020202020204" pitchFamily="34" charset="0"/>
                <a:cs typeface="Arial" panose="020B0604020202020204" pitchFamily="34" charset="0"/>
              </a:rPr>
              <a:t>xgboost</a:t>
            </a:r>
            <a:br>
              <a:rPr lang="en-US" sz="800" dirty="0">
                <a:solidFill>
                  <a:schemeClr val="accent4">
                    <a:lumMod val="20000"/>
                    <a:lumOff val="80000"/>
                  </a:schemeClr>
                </a:solidFill>
              </a:rPr>
            </a:br>
            <a:br>
              <a:rPr lang="en-US" sz="800" dirty="0">
                <a:solidFill>
                  <a:schemeClr val="accent4">
                    <a:lumMod val="20000"/>
                    <a:lumOff val="80000"/>
                  </a:schemeClr>
                </a:solidFill>
              </a:rPr>
            </a:br>
            <a:endParaRPr lang="en-IN" sz="1200" dirty="0">
              <a:solidFill>
                <a:schemeClr val="accent4">
                  <a:lumMod val="20000"/>
                  <a:lumOff val="8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762000"/>
          </a:xfrm>
        </p:spPr>
        <p:txBody>
          <a:bodyPr>
            <a:normAutofit/>
          </a:bodyPr>
          <a:lstStyle/>
          <a:p>
            <a:pPr marL="0" indent="0">
              <a:buNone/>
            </a:pPr>
            <a:r>
              <a:rPr lang="en-US" b="1" i="0" dirty="0">
                <a:solidFill>
                  <a:schemeClr val="accent2">
                    <a:lumMod val="40000"/>
                    <a:lumOff val="60000"/>
                  </a:schemeClr>
                </a:solidFill>
                <a:effectLst/>
                <a:latin typeface="Arial" panose="020B0604020202020204" pitchFamily="34" charset="0"/>
                <a:cs typeface="Arial" panose="020B0604020202020204" pitchFamily="34" charset="0"/>
              </a:rPr>
              <a:t>Fit the models with </a:t>
            </a:r>
            <a:r>
              <a:rPr lang="en-US" b="1" i="0" dirty="0" err="1">
                <a:solidFill>
                  <a:schemeClr val="accent2">
                    <a:lumMod val="40000"/>
                    <a:lumOff val="60000"/>
                  </a:schemeClr>
                </a:solidFill>
                <a:effectLst/>
                <a:latin typeface="Arial" panose="020B0604020202020204" pitchFamily="34" charset="0"/>
                <a:cs typeface="Arial" panose="020B0604020202020204" pitchFamily="34" charset="0"/>
              </a:rPr>
              <a:t>x_train</a:t>
            </a:r>
            <a:r>
              <a:rPr lang="en-US" b="1" i="0" dirty="0">
                <a:solidFill>
                  <a:schemeClr val="accent2">
                    <a:lumMod val="40000"/>
                    <a:lumOff val="60000"/>
                  </a:schemeClr>
                </a:solidFill>
                <a:effectLst/>
                <a:latin typeface="Arial" panose="020B0604020202020204" pitchFamily="34" charset="0"/>
                <a:cs typeface="Arial" panose="020B0604020202020204" pitchFamily="34" charset="0"/>
              </a:rPr>
              <a:t> and </a:t>
            </a:r>
            <a:r>
              <a:rPr lang="en-US" b="1" i="0" dirty="0" err="1">
                <a:solidFill>
                  <a:schemeClr val="accent2">
                    <a:lumMod val="40000"/>
                    <a:lumOff val="60000"/>
                  </a:schemeClr>
                </a:solidFill>
                <a:effectLst/>
                <a:latin typeface="Arial" panose="020B0604020202020204" pitchFamily="34" charset="0"/>
                <a:cs typeface="Arial" panose="020B0604020202020204" pitchFamily="34" charset="0"/>
              </a:rPr>
              <a:t>y_train</a:t>
            </a:r>
            <a:r>
              <a:rPr lang="en-US" b="1"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1" i="0" dirty="0">
                <a:solidFill>
                  <a:schemeClr val="accent2">
                    <a:lumMod val="40000"/>
                    <a:lumOff val="60000"/>
                  </a:schemeClr>
                </a:solidFill>
                <a:effectLst/>
                <a:latin typeface="Open Sans" panose="020B0606030504020204" pitchFamily="34" charset="0"/>
              </a:rPr>
              <a:t>-</a:t>
            </a:r>
            <a:endParaRPr lang="en-IN" dirty="0">
              <a:solidFill>
                <a:schemeClr val="accent2">
                  <a:lumMod val="40000"/>
                  <a:lumOff val="6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4569461" cy="19623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600214" y="3486090"/>
            <a:ext cx="7315186" cy="400110"/>
          </a:xfrm>
          <a:prstGeom prst="rect">
            <a:avLst/>
          </a:prstGeom>
          <a:noFill/>
        </p:spPr>
        <p:txBody>
          <a:bodyPr wrap="square">
            <a:spAutoFit/>
          </a:bodyPr>
          <a:lstStyle/>
          <a:p>
            <a:r>
              <a:rPr lang="en-US" sz="2000" b="1" i="0" dirty="0">
                <a:solidFill>
                  <a:schemeClr val="accent2">
                    <a:lumMod val="40000"/>
                    <a:lumOff val="60000"/>
                  </a:schemeClr>
                </a:solidFill>
                <a:effectLst/>
                <a:latin typeface="Arial" panose="020B0604020202020204" pitchFamily="34" charset="0"/>
                <a:cs typeface="Arial" panose="020B0604020202020204" pitchFamily="34" charset="0"/>
              </a:rPr>
              <a:t>Predict the </a:t>
            </a:r>
            <a:r>
              <a:rPr lang="en-US" sz="2000" b="1" i="0" dirty="0" err="1">
                <a:solidFill>
                  <a:schemeClr val="accent2">
                    <a:lumMod val="40000"/>
                    <a:lumOff val="60000"/>
                  </a:schemeClr>
                </a:solidFill>
                <a:effectLst/>
                <a:latin typeface="Arial" panose="020B0604020202020204" pitchFamily="34" charset="0"/>
                <a:cs typeface="Arial" panose="020B0604020202020204" pitchFamily="34" charset="0"/>
              </a:rPr>
              <a:t>y_train</a:t>
            </a:r>
            <a:r>
              <a:rPr lang="en-US" sz="2000" b="1" i="0" dirty="0">
                <a:solidFill>
                  <a:schemeClr val="accent2">
                    <a:lumMod val="40000"/>
                    <a:lumOff val="60000"/>
                  </a:schemeClr>
                </a:solidFill>
                <a:effectLst/>
                <a:latin typeface="Arial" panose="020B0604020202020204" pitchFamily="34" charset="0"/>
                <a:cs typeface="Arial" panose="020B0604020202020204" pitchFamily="34" charset="0"/>
              </a:rPr>
              <a:t> values and calculate the accuracy </a:t>
            </a:r>
            <a:r>
              <a:rPr lang="en-US" sz="2000" b="1" i="0" dirty="0">
                <a:solidFill>
                  <a:schemeClr val="accent2">
                    <a:lumMod val="40000"/>
                    <a:lumOff val="60000"/>
                  </a:schemeClr>
                </a:solidFill>
                <a:effectLst/>
                <a:latin typeface="Open Sans" panose="020B0606030504020204" pitchFamily="34" charset="0"/>
              </a:rPr>
              <a:t>- </a:t>
            </a:r>
            <a:endParaRPr lang="en-IN" sz="2000" dirty="0">
              <a:solidFill>
                <a:schemeClr val="accent2">
                  <a:lumMod val="40000"/>
                  <a:lumOff val="60000"/>
                </a:schemeClr>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931" y="3962400"/>
            <a:ext cx="4804269" cy="1417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4EB33187-DD29-15BC-A830-9B3E1D593802}"/>
              </a:ext>
            </a:extLst>
          </p:cNvPr>
          <p:cNvSpPr>
            <a:spLocks noGrp="1" noChangeArrowheads="1"/>
          </p:cNvSpPr>
          <p:nvPr>
            <p:ph idx="1"/>
          </p:nvPr>
        </p:nvSpPr>
        <p:spPr bwMode="auto">
          <a:xfrm>
            <a:off x="703263" y="1284506"/>
            <a:ext cx="7831137"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US" sz="1600" b="0" i="0" u="none" strike="noStrike" cap="none" normalizeH="0" baseline="0" dirty="0">
                <a:ln>
                  <a:noFill/>
                </a:ln>
                <a:solidFill>
                  <a:srgbClr val="35475C"/>
                </a:solidFill>
                <a:effectLst/>
                <a:cs typeface="Arial" panose="020B0604020202020204" pitchFamily="34" charset="0"/>
              </a:rPr>
              <a:t>We’re going </a:t>
            </a:r>
            <a:r>
              <a:rPr kumimoji="0" lang="en-US" altLang="en-US" sz="1600" b="0" i="0" u="none" strike="noStrike" cap="none" normalizeH="0" baseline="0" dirty="0" err="1">
                <a:ln>
                  <a:noFill/>
                </a:ln>
                <a:solidFill>
                  <a:srgbClr val="35475C"/>
                </a:solidFill>
                <a:effectLst/>
                <a:cs typeface="Arial" panose="020B0604020202020204" pitchFamily="34" charset="0"/>
              </a:rPr>
              <a:t>touse</a:t>
            </a:r>
            <a:r>
              <a:rPr kumimoji="0" lang="en-US" altLang="en-US" sz="1600" b="0" i="0" u="none" strike="noStrike" cap="none" normalizeH="0" baseline="0" dirty="0">
                <a:ln>
                  <a:noFill/>
                </a:ln>
                <a:solidFill>
                  <a:srgbClr val="35475C"/>
                </a:solidFill>
                <a:effectLst/>
                <a:cs typeface="Arial" panose="020B0604020202020204" pitchFamily="34" charset="0"/>
              </a:rPr>
              <a:t> the x-train and y-train obtained above in the </a:t>
            </a:r>
            <a:r>
              <a:rPr kumimoji="0" lang="en-US" altLang="en-US" sz="1600" b="0" i="0" u="none" strike="noStrike" cap="none" normalizeH="0" baseline="0" dirty="0" err="1">
                <a:ln>
                  <a:noFill/>
                </a:ln>
                <a:solidFill>
                  <a:srgbClr val="35475C"/>
                </a:solidFill>
                <a:effectLst/>
                <a:cs typeface="Arial" panose="020B0604020202020204" pitchFamily="34" charset="0"/>
              </a:rPr>
              <a:t>train_test_split</a:t>
            </a:r>
            <a:r>
              <a:rPr kumimoji="0" lang="en-US" altLang="en-US" sz="1600" b="0" i="0" u="none" strike="noStrike" cap="none" normalizeH="0" baseline="0" dirty="0">
                <a:ln>
                  <a:noFill/>
                </a:ln>
                <a:solidFill>
                  <a:srgbClr val="35475C"/>
                </a:solidFill>
                <a:effectLst/>
                <a:cs typeface="Arial" panose="020B0604020202020204" pitchFamily="34" charset="0"/>
              </a:rPr>
              <a:t> section to train our Random forest regression model. We’re using the fit method and passing the parameters as shown below.</a:t>
            </a:r>
          </a:p>
          <a:p>
            <a:pPr marR="0" lvl="0" algn="just" defTabSz="914400" rtl="0" eaLnBrk="0" fontAlgn="base" latinLnBrk="0" hangingPunct="0">
              <a:lnSpc>
                <a:spcPct val="100000"/>
              </a:lnSpc>
              <a:spcBef>
                <a:spcPct val="0"/>
              </a:spcBef>
              <a:spcAft>
                <a:spcPct val="0"/>
              </a:spcAft>
              <a:buClrTx/>
              <a:buSzTx/>
              <a:buFont typeface="Wingdings" panose="05000000000000000000" charset="0"/>
              <a:buChar char="Ø"/>
            </a:pPr>
            <a:endParaRPr kumimoji="0" lang="en-US" altLang="en-US" sz="1600" b="0" i="0" u="none" strike="noStrike" cap="none" normalizeH="0" baseline="0" dirty="0">
              <a:ln>
                <a:noFill/>
              </a:ln>
              <a:solidFill>
                <a:schemeClr val="tx1"/>
              </a:solidFill>
              <a:effectLst/>
              <a:cs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US" sz="1600" b="0" i="0" u="none" strike="noStrike" cap="none" normalizeH="0" baseline="0" dirty="0">
                <a:ln>
                  <a:noFill/>
                </a:ln>
                <a:solidFill>
                  <a:srgbClr val="35475C"/>
                </a:solidFill>
                <a:effectLst/>
                <a:cs typeface="Arial" panose="020B0604020202020204" pitchFamily="34" charset="0"/>
              </a:rPr>
              <a:t> We are using the algorithm from Scikit learn library to build the model as shown below</a:t>
            </a:r>
          </a:p>
          <a:p>
            <a:pPr marR="0" lvl="0" algn="just" defTabSz="914400" rtl="0" eaLnBrk="0" fontAlgn="base" latinLnBrk="0" hangingPunct="0">
              <a:lnSpc>
                <a:spcPct val="100000"/>
              </a:lnSpc>
              <a:spcBef>
                <a:spcPct val="0"/>
              </a:spcBef>
              <a:spcAft>
                <a:spcPct val="0"/>
              </a:spcAft>
              <a:buClrTx/>
              <a:buSzTx/>
              <a:buFont typeface="Wingdings" panose="05000000000000000000" charset="0"/>
              <a:buChar char="Ø"/>
            </a:pPr>
            <a:endParaRPr kumimoji="0" lang="en-US" altLang="en-US" sz="1600" b="0" i="0" u="none" strike="noStrike" cap="none" normalizeH="0" baseline="0" dirty="0">
              <a:ln>
                <a:noFill/>
              </a:ln>
              <a:solidFill>
                <a:schemeClr val="tx1"/>
              </a:solidFill>
              <a:effectLst/>
              <a:cs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US" sz="1600" b="0" i="0" u="none" strike="noStrike" cap="none" normalizeH="0" baseline="0" dirty="0">
                <a:ln>
                  <a:noFill/>
                </a:ln>
                <a:solidFill>
                  <a:srgbClr val="35475C"/>
                </a:solidFill>
                <a:effectLst/>
                <a:cs typeface="Arial" panose="020B0604020202020204" pitchFamily="34" charset="0"/>
              </a:rPr>
              <a:t>Once the model is trained, it’s ready to make predictions. We can use the predict method on the model and pass </a:t>
            </a:r>
            <a:r>
              <a:rPr kumimoji="0" lang="en-US" altLang="en-US" sz="1600" b="0" i="0" u="none" strike="noStrike" cap="none" normalizeH="0" baseline="0" dirty="0" err="1">
                <a:ln>
                  <a:noFill/>
                </a:ln>
                <a:solidFill>
                  <a:srgbClr val="35475C"/>
                </a:solidFill>
                <a:effectLst/>
                <a:cs typeface="Arial" panose="020B0604020202020204" pitchFamily="34" charset="0"/>
              </a:rPr>
              <a:t>x_test</a:t>
            </a:r>
            <a:r>
              <a:rPr kumimoji="0" lang="en-US" altLang="en-US" sz="1600" b="0" i="0" u="none" strike="noStrike" cap="none" normalizeH="0" baseline="0" dirty="0">
                <a:ln>
                  <a:noFill/>
                </a:ln>
                <a:solidFill>
                  <a:srgbClr val="35475C"/>
                </a:solidFill>
                <a:effectLst/>
                <a:cs typeface="Arial" panose="020B0604020202020204" pitchFamily="34" charset="0"/>
              </a:rPr>
              <a:t> as a parameter to get the output a </a:t>
            </a:r>
            <a:r>
              <a:rPr lang="en-US" sz="1600" b="0" i="0" dirty="0">
                <a:solidFill>
                  <a:srgbClr val="35475C"/>
                </a:solidFill>
                <a:effectLst/>
                <a:cs typeface="Arial" panose="020B0604020202020204" pitchFamily="34" charset="0"/>
              </a:rPr>
              <a:t>Notice that the prediction output is an array of real numbers corresponding to the input array.</a:t>
            </a:r>
          </a:p>
          <a:p>
            <a:pPr marR="0" lvl="0" algn="just" defTabSz="914400" rtl="0" eaLnBrk="0" fontAlgn="base" latinLnBrk="0" hangingPunct="0">
              <a:lnSpc>
                <a:spcPct val="100000"/>
              </a:lnSpc>
              <a:spcBef>
                <a:spcPct val="0"/>
              </a:spcBef>
              <a:spcAft>
                <a:spcPct val="0"/>
              </a:spcAft>
              <a:buClrTx/>
              <a:buSzTx/>
              <a:buFont typeface="Wingdings" panose="05000000000000000000" charset="0"/>
              <a:buChar char="Ø"/>
            </a:pPr>
            <a:endParaRPr lang="en-US" sz="1600" b="0" i="0" dirty="0">
              <a:solidFill>
                <a:srgbClr val="35475C"/>
              </a:solidFill>
              <a:effectLst/>
              <a:cs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charset="0"/>
              <a:buChar char="Ø"/>
            </a:pPr>
            <a:endParaRPr lang="en-US" sz="1600" b="0" i="0" dirty="0">
              <a:solidFill>
                <a:srgbClr val="35475C"/>
              </a:solidFill>
              <a:effectLst/>
              <a:cs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charset="0"/>
              <a:buChar char="Ø"/>
            </a:pPr>
            <a:r>
              <a:rPr lang="en-US" sz="1600" dirty="0">
                <a:solidFill>
                  <a:srgbClr val="35475C"/>
                </a:solidFill>
                <a:effectLst/>
                <a:cs typeface="Arial" panose="020B0604020202020204" pitchFamily="34" charset="0"/>
                <a:sym typeface="+mn-ea"/>
              </a:rPr>
              <a:t>After training the model, the model should be tested by using the test data which is been separated while splitting the data for checking the functionality of the model.</a:t>
            </a:r>
            <a:endParaRPr lang="en-US" sz="1600" b="0" i="0" dirty="0">
              <a:solidFill>
                <a:srgbClr val="35475C"/>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1600" b="0" i="0" u="none" strike="noStrike" cap="none" normalizeH="0" baseline="0" dirty="0">
              <a:ln>
                <a:noFill/>
              </a:ln>
              <a:solidFill>
                <a:schemeClr val="tx1"/>
              </a:solidFill>
              <a:effectLst/>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164" y="685800"/>
            <a:ext cx="8265671" cy="2667000"/>
          </a:xfrm>
        </p:spPr>
        <p:txBody>
          <a:bodyPr>
            <a:normAutofit/>
          </a:bodyPr>
          <a:lstStyle/>
          <a:p>
            <a:pPr marL="0" indent="0" algn="ctr">
              <a:buNone/>
            </a:pPr>
            <a:r>
              <a:rPr lang="en-IN" sz="2800" b="1" i="0" dirty="0">
                <a:solidFill>
                  <a:srgbClr val="FFC000"/>
                </a:solidFill>
                <a:effectLst/>
                <a:latin typeface="Arial" panose="020B0604020202020204" pitchFamily="34" charset="0"/>
                <a:cs typeface="Arial" panose="020B0604020202020204" pitchFamily="34" charset="0"/>
              </a:rPr>
              <a:t>REGRESSION EVALUATION METRICS</a:t>
            </a:r>
          </a:p>
          <a:p>
            <a:pPr algn="just">
              <a:spcAft>
                <a:spcPts val="0"/>
              </a:spcAft>
            </a:pPr>
            <a:r>
              <a:rPr lang="en-US" sz="1600" b="0" i="0" dirty="0">
                <a:solidFill>
                  <a:schemeClr val="accent2">
                    <a:lumMod val="40000"/>
                    <a:lumOff val="60000"/>
                  </a:schemeClr>
                </a:solidFill>
                <a:effectLst/>
                <a:latin typeface="Arial" panose="020B0604020202020204" pitchFamily="34" charset="0"/>
                <a:cs typeface="Arial" panose="020B0604020202020204" pitchFamily="34" charset="0"/>
              </a:rPr>
              <a:t>These model evaluation techniques are used to find out the accuracy of models built in the Regression type of machine learning models. We have three types </a:t>
            </a:r>
            <a:r>
              <a:rPr lang="en-US" sz="1600" b="0" i="0" dirty="0" err="1">
                <a:solidFill>
                  <a:schemeClr val="accent2">
                    <a:lumMod val="40000"/>
                    <a:lumOff val="60000"/>
                  </a:schemeClr>
                </a:solidFill>
                <a:effectLst/>
                <a:latin typeface="Arial" panose="020B0604020202020204" pitchFamily="34" charset="0"/>
                <a:cs typeface="Arial" panose="020B0604020202020204" pitchFamily="34" charset="0"/>
              </a:rPr>
              <a:t>ofevaluation</a:t>
            </a:r>
            <a:r>
              <a:rPr lang="en-US" sz="1600" b="0" i="0" dirty="0">
                <a:solidFill>
                  <a:schemeClr val="accent2">
                    <a:lumMod val="40000"/>
                    <a:lumOff val="60000"/>
                  </a:schemeClr>
                </a:solidFill>
                <a:effectLst/>
                <a:latin typeface="Arial" panose="020B0604020202020204" pitchFamily="34" charset="0"/>
                <a:cs typeface="Arial" panose="020B0604020202020204" pitchFamily="34" charset="0"/>
              </a:rPr>
              <a:t> </a:t>
            </a:r>
            <a:br>
              <a:rPr lang="en-US" sz="1600" b="0" i="0" dirty="0">
                <a:solidFill>
                  <a:schemeClr val="accent2">
                    <a:lumMod val="40000"/>
                    <a:lumOff val="60000"/>
                  </a:schemeClr>
                </a:solidFill>
                <a:effectLst/>
                <a:latin typeface="Arial" panose="020B0604020202020204" pitchFamily="34" charset="0"/>
                <a:cs typeface="Arial" panose="020B0604020202020204" pitchFamily="34" charset="0"/>
              </a:rPr>
            </a:br>
            <a:endParaRPr lang="en-US" sz="1600" b="0" i="0" dirty="0">
              <a:solidFill>
                <a:schemeClr val="accent2">
                  <a:lumMod val="40000"/>
                  <a:lumOff val="60000"/>
                </a:schemeClr>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600" b="0" i="0" dirty="0">
                <a:solidFill>
                  <a:schemeClr val="accent2">
                    <a:lumMod val="40000"/>
                    <a:lumOff val="60000"/>
                  </a:schemeClr>
                </a:solidFill>
                <a:effectLst/>
                <a:latin typeface="Arial" panose="020B0604020202020204" pitchFamily="34" charset="0"/>
                <a:cs typeface="Arial" panose="020B0604020202020204" pitchFamily="34" charset="0"/>
              </a:rPr>
              <a:t>R-</a:t>
            </a:r>
            <a:r>
              <a:rPr lang="en-US" sz="1600" b="0" i="0" dirty="0" err="1">
                <a:solidFill>
                  <a:schemeClr val="accent2">
                    <a:lumMod val="40000"/>
                    <a:lumOff val="60000"/>
                  </a:schemeClr>
                </a:solidFill>
                <a:effectLst/>
                <a:latin typeface="Arial" panose="020B0604020202020204" pitchFamily="34" charset="0"/>
                <a:cs typeface="Arial" panose="020B0604020202020204" pitchFamily="34" charset="0"/>
              </a:rPr>
              <a:t>square_score</a:t>
            </a:r>
            <a:endParaRPr lang="en-US" sz="1600" b="0" i="0" dirty="0">
              <a:solidFill>
                <a:schemeClr val="accent2">
                  <a:lumMod val="40000"/>
                  <a:lumOff val="60000"/>
                </a:schemeClr>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600" b="0" i="0" dirty="0">
                <a:solidFill>
                  <a:schemeClr val="accent2">
                    <a:lumMod val="40000"/>
                    <a:lumOff val="60000"/>
                  </a:schemeClr>
                </a:solidFill>
                <a:effectLst/>
                <a:latin typeface="Arial" panose="020B0604020202020204" pitchFamily="34" charset="0"/>
                <a:cs typeface="Arial" panose="020B0604020202020204" pitchFamily="34" charset="0"/>
              </a:rPr>
              <a:t>RMSE – root mean squared error</a:t>
            </a:r>
          </a:p>
          <a:p>
            <a:endParaRPr lang="en-IN" sz="2000" dirty="0">
              <a:solidFill>
                <a:schemeClr val="accent2">
                  <a:lumMod val="40000"/>
                  <a:lumOff val="60000"/>
                </a:schemeClr>
              </a:solidFill>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367562"/>
            <a:ext cx="4679482" cy="2195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304800"/>
            <a:ext cx="7449739" cy="762000"/>
          </a:xfrm>
        </p:spPr>
        <p:txBody>
          <a:bodyPr>
            <a:normAutofit/>
          </a:bodyPr>
          <a:lstStyle/>
          <a:p>
            <a:r>
              <a:rPr lang="en-IN" sz="2800" b="1" dirty="0">
                <a:solidFill>
                  <a:srgbClr val="FFC000"/>
                </a:solidFill>
              </a:rPr>
              <a:t>MODEL EVALUATION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00600" y="1295400"/>
            <a:ext cx="3752215" cy="302772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95400"/>
            <a:ext cx="3810000" cy="29273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33400" y="4516120"/>
            <a:ext cx="8019415" cy="1198880"/>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chemeClr val="tx2">
                    <a:lumMod val="60000"/>
                    <a:lumOff val="40000"/>
                  </a:schemeClr>
                </a:solidFill>
                <a:effectLst/>
                <a:latin typeface="Arial" panose="020B0604020202020204" pitchFamily="34" charset="0"/>
                <a:cs typeface="Arial" panose="020B0604020202020204" pitchFamily="34" charset="0"/>
              </a:rPr>
              <a:t>It is the ratio of the number of correct predictions to the total number input</a:t>
            </a:r>
            <a:br>
              <a:rPr lang="en-US" b="0" i="0" dirty="0">
                <a:solidFill>
                  <a:schemeClr val="tx2">
                    <a:lumMod val="60000"/>
                    <a:lumOff val="40000"/>
                  </a:schemeClr>
                </a:solidFill>
                <a:effectLst/>
                <a:latin typeface="Arial" panose="020B0604020202020204" pitchFamily="34" charset="0"/>
                <a:cs typeface="Arial" panose="020B0604020202020204" pitchFamily="34" charset="0"/>
              </a:rPr>
            </a:br>
            <a:r>
              <a:rPr lang="en-US" b="0" i="0" dirty="0">
                <a:solidFill>
                  <a:schemeClr val="tx2">
                    <a:lumMod val="60000"/>
                    <a:lumOff val="40000"/>
                  </a:schemeClr>
                </a:solidFill>
                <a:effectLst/>
                <a:latin typeface="Arial" panose="020B0604020202020204" pitchFamily="34" charset="0"/>
                <a:cs typeface="Arial" panose="020B0604020202020204" pitchFamily="34" charset="0"/>
              </a:rPr>
              <a:t>samples.</a:t>
            </a:r>
          </a:p>
          <a:p>
            <a:pPr marL="285750" indent="-285750" algn="just">
              <a:buFont typeface="Arial" panose="020B0604020202020204" pitchFamily="34" charset="0"/>
              <a:buChar char="•"/>
            </a:pPr>
            <a:endParaRPr lang="en-US" b="0" i="0" dirty="0">
              <a:solidFill>
                <a:schemeClr val="tx2">
                  <a:lumMod val="60000"/>
                  <a:lumOff val="40000"/>
                </a:schemeClr>
              </a:solidFill>
              <a:effectLst/>
              <a:latin typeface="Arial" panose="020B0604020202020204" pitchFamily="34" charset="0"/>
              <a:cs typeface="Arial" panose="020B0604020202020204" pitchFamily="34" charset="0"/>
            </a:endParaRPr>
          </a:p>
          <a:p>
            <a:pPr marL="285750" indent="-285750" algn="just">
              <a:spcAft>
                <a:spcPts val="0"/>
              </a:spcAft>
              <a:buFont typeface="Arial" panose="020B0604020202020204" pitchFamily="34" charset="0"/>
              <a:buChar char="•"/>
            </a:pPr>
            <a:r>
              <a:rPr lang="en-US" b="0" i="0" dirty="0">
                <a:solidFill>
                  <a:schemeClr val="tx2">
                    <a:lumMod val="60000"/>
                    <a:lumOff val="40000"/>
                  </a:schemeClr>
                </a:solidFill>
                <a:effectLst/>
                <a:latin typeface="Arial" panose="020B0604020202020204" pitchFamily="34" charset="0"/>
                <a:cs typeface="Arial" panose="020B0604020202020204" pitchFamily="34" charset="0"/>
              </a:rPr>
              <a:t>Calculating the r2 score value using for all the models.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190" y="291442"/>
            <a:ext cx="4396975" cy="179928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165" y="1239512"/>
            <a:ext cx="4238236" cy="170241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685800" y="3174349"/>
            <a:ext cx="7467600" cy="2861310"/>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solidFill>
                  <a:schemeClr val="tx2">
                    <a:lumMod val="60000"/>
                    <a:lumOff val="40000"/>
                  </a:schemeClr>
                </a:solidFill>
                <a:effectLst/>
                <a:latin typeface="Arial" panose="020B0604020202020204" pitchFamily="34" charset="0"/>
                <a:cs typeface="Arial" panose="020B0604020202020204" pitchFamily="34" charset="0"/>
                <a:sym typeface="+mn-ea"/>
              </a:rPr>
              <a:t>RMSE value for Random forest is very less when compared with other models, so saving the Random forest model and deploying using the following process.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b="0" i="0" dirty="0">
                <a:solidFill>
                  <a:schemeClr val="tx2">
                    <a:lumMod val="60000"/>
                    <a:lumOff val="40000"/>
                  </a:schemeClr>
                </a:solidFill>
                <a:effectLst/>
                <a:latin typeface="Arial" panose="020B0604020202020204" pitchFamily="34" charset="0"/>
                <a:cs typeface="Arial" panose="020B0604020202020204" pitchFamily="34" charset="0"/>
              </a:rPr>
              <a:t>After considering both r squared values of test and train we concluded that random forest regressor is giving the better value, it is able to explain the 97% of the data in train values.</a:t>
            </a:r>
          </a:p>
          <a:p>
            <a:pPr algn="just">
              <a:buFont typeface="Arial" panose="020B0604020202020204" pitchFamily="34" charset="0"/>
              <a:buChar char="•"/>
            </a:pPr>
            <a:r>
              <a:rPr lang="en-US" b="0" i="0" dirty="0">
                <a:solidFill>
                  <a:schemeClr val="tx2">
                    <a:lumMod val="60000"/>
                    <a:lumOff val="40000"/>
                  </a:schemeClr>
                </a:solidFill>
                <a:effectLst/>
                <a:latin typeface="Arial" panose="020B0604020202020204" pitchFamily="34" charset="0"/>
                <a:cs typeface="Arial" panose="020B0604020202020204" pitchFamily="34" charset="0"/>
              </a:rPr>
              <a:t>   Random forest gives the best r2-score, so we can select this model.</a:t>
            </a:r>
          </a:p>
          <a:p>
            <a:pPr algn="just">
              <a:buFont typeface="Arial" panose="020B0604020202020204" pitchFamily="34" charset="0"/>
              <a:buChar char="•"/>
            </a:pPr>
            <a:r>
              <a:rPr lang="en-US" b="0" i="0" dirty="0">
                <a:solidFill>
                  <a:schemeClr val="tx2">
                    <a:lumMod val="60000"/>
                    <a:lumOff val="40000"/>
                  </a:schemeClr>
                </a:solidFill>
                <a:effectLst/>
                <a:latin typeface="Arial" panose="020B0604020202020204" pitchFamily="34" charset="0"/>
                <a:cs typeface="Arial" panose="020B0604020202020204" pitchFamily="34" charset="0"/>
              </a:rPr>
              <a:t>   RMSE value for Random forest is very less when compared with other models, so saving the Random forest model and deploying using the following process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normAutofit/>
          </a:bodyPr>
          <a:lstStyle/>
          <a:p>
            <a:r>
              <a:rPr lang="en-IN" sz="3100" b="1" i="0" dirty="0">
                <a:solidFill>
                  <a:srgbClr val="C00000"/>
                </a:solidFill>
                <a:effectLst/>
                <a:latin typeface="Arial" panose="020B0604020202020204" pitchFamily="34" charset="0"/>
                <a:cs typeface="Arial" panose="020B0604020202020204" pitchFamily="34" charset="0"/>
              </a:rPr>
              <a:t>Save The Model</a:t>
            </a:r>
            <a:br>
              <a:rPr lang="en-IN" b="1" i="0" dirty="0">
                <a:solidFill>
                  <a:srgbClr val="C00000"/>
                </a:solidFill>
                <a:effectLst/>
                <a:latin typeface="Arial" panose="020B0604020202020204" pitchFamily="34" charset="0"/>
                <a:cs typeface="Arial" panose="020B0604020202020204" pitchFamily="34" charset="0"/>
              </a:rPr>
            </a:br>
            <a:endParaRPr lang="en-IN" dirty="0">
              <a:solidFill>
                <a:srgbClr val="C00000"/>
              </a:solidFill>
              <a:latin typeface="Arial" panose="020B0604020202020204" pitchFamily="34" charset="0"/>
              <a:cs typeface="Arial" panose="020B0604020202020204" pitchFamily="34" charset="0"/>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4022669"/>
            <a:ext cx="6019800" cy="192093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57200" y="1676400"/>
            <a:ext cx="8229600" cy="2584450"/>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chemeClr val="accent1">
                    <a:lumMod val="20000"/>
                    <a:lumOff val="80000"/>
                  </a:schemeClr>
                </a:solidFill>
                <a:effectLst/>
                <a:latin typeface="Arial" panose="020B0604020202020204" pitchFamily="34" charset="0"/>
                <a:cs typeface="Arial" panose="020B0604020202020204" pitchFamily="34" charset="0"/>
              </a:rPr>
              <a:t>After building the model we have to save the model.</a:t>
            </a:r>
          </a:p>
          <a:p>
            <a:pPr indent="0" algn="just">
              <a:buFont typeface="Arial" panose="020B0604020202020204" pitchFamily="34" charset="0"/>
              <a:buNone/>
            </a:pPr>
            <a:endParaRPr lang="en-US" b="0" i="0" dirty="0">
              <a:solidFill>
                <a:schemeClr val="accent1">
                  <a:lumMod val="20000"/>
                  <a:lumOff val="80000"/>
                </a:schemeClr>
              </a:solidFill>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0" i="0" dirty="0">
                <a:solidFill>
                  <a:schemeClr val="accent1">
                    <a:lumMod val="20000"/>
                    <a:lumOff val="80000"/>
                  </a:schemeClr>
                </a:solidFill>
                <a:effectLst/>
                <a:latin typeface="Arial" panose="020B0604020202020204" pitchFamily="34" charset="0"/>
                <a:cs typeface="Arial" panose="020B0604020202020204" pitchFamily="34" charset="0"/>
              </a:rPr>
              <a:t>Pickle in Python is primarily used in serializing and deserializing a Python object structure. In other words it's the process of converting a Python object into a byte stream to store it in a file/database, maintain program state across sessions or transport data over the network. </a:t>
            </a:r>
            <a:r>
              <a:rPr lang="en-US" b="0" i="0" dirty="0" err="1">
                <a:solidFill>
                  <a:schemeClr val="accent1">
                    <a:lumMod val="20000"/>
                    <a:lumOff val="80000"/>
                  </a:schemeClr>
                </a:solidFill>
                <a:effectLst/>
                <a:latin typeface="Arial" panose="020B0604020202020204" pitchFamily="34" charset="0"/>
                <a:cs typeface="Arial" panose="020B0604020202020204" pitchFamily="34" charset="0"/>
              </a:rPr>
              <a:t>wb</a:t>
            </a:r>
            <a:r>
              <a:rPr lang="en-US" b="0" i="0" dirty="0">
                <a:solidFill>
                  <a:schemeClr val="accent1">
                    <a:lumMod val="20000"/>
                    <a:lumOff val="80000"/>
                  </a:schemeClr>
                </a:solidFill>
                <a:effectLst/>
                <a:latin typeface="Arial" panose="020B0604020202020204" pitchFamily="34" charset="0"/>
                <a:cs typeface="Arial" panose="020B0604020202020204" pitchFamily="34" charset="0"/>
              </a:rPr>
              <a:t> indicates write method and </a:t>
            </a:r>
            <a:r>
              <a:rPr lang="en-US" b="0" i="0" dirty="0" err="1">
                <a:solidFill>
                  <a:schemeClr val="accent1">
                    <a:lumMod val="20000"/>
                    <a:lumOff val="80000"/>
                  </a:schemeClr>
                </a:solidFill>
                <a:effectLst/>
                <a:latin typeface="Arial" panose="020B0604020202020204" pitchFamily="34" charset="0"/>
                <a:cs typeface="Arial" panose="020B0604020202020204" pitchFamily="34" charset="0"/>
              </a:rPr>
              <a:t>rd</a:t>
            </a:r>
            <a:r>
              <a:rPr lang="en-US" b="0" i="0" dirty="0">
                <a:solidFill>
                  <a:schemeClr val="accent1">
                    <a:lumMod val="20000"/>
                    <a:lumOff val="80000"/>
                  </a:schemeClr>
                </a:solidFill>
                <a:effectLst/>
                <a:latin typeface="Arial" panose="020B0604020202020204" pitchFamily="34" charset="0"/>
                <a:cs typeface="Arial" panose="020B0604020202020204" pitchFamily="34" charset="0"/>
              </a:rPr>
              <a:t> indicates read method.</a:t>
            </a:r>
          </a:p>
          <a:p>
            <a:br>
              <a:rPr lang="en-US" dirty="0">
                <a:solidFill>
                  <a:schemeClr val="accent1">
                    <a:lumMod val="20000"/>
                    <a:lumOff val="80000"/>
                  </a:schemeClr>
                </a:solidFill>
              </a:rPr>
            </a:br>
            <a:endParaRPr lang="en-IN" dirty="0">
              <a:solidFill>
                <a:schemeClr val="accent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anose="020B0604020202020204" pitchFamily="34" charset="0"/>
                <a:cs typeface="Arial" panose="020B0604020202020204" pitchFamily="34" charset="0"/>
              </a:rPr>
              <a:t>               </a:t>
            </a:r>
            <a:r>
              <a:rPr lang="en-US" sz="3000" dirty="0">
                <a:solidFill>
                  <a:srgbClr val="C00000"/>
                </a:solidFill>
                <a:latin typeface="Arial" panose="020B0604020202020204" pitchFamily="34" charset="0"/>
                <a:cs typeface="Arial" panose="020B0604020202020204" pitchFamily="34" charset="0"/>
              </a:rPr>
              <a:t>INTRODUCTION</a:t>
            </a:r>
          </a:p>
        </p:txBody>
      </p:sp>
      <p:sp>
        <p:nvSpPr>
          <p:cNvPr id="6" name="Content Placeholder 2"/>
          <p:cNvSpPr txBox="1"/>
          <p:nvPr/>
        </p:nvSpPr>
        <p:spPr>
          <a:xfrm>
            <a:off x="457200" y="1447801"/>
            <a:ext cx="83058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80000"/>
              </a:lnSpc>
            </a:pPr>
            <a:endParaRPr lang="en-US" sz="2800" dirty="0">
              <a:latin typeface="Arial" panose="020B0604020202020204" pitchFamily="34" charset="0"/>
              <a:cs typeface="Arial" panose="020B0604020202020204" pitchFamily="34" charset="0"/>
            </a:endParaRPr>
          </a:p>
          <a:p>
            <a:pPr algn="just">
              <a:lnSpc>
                <a:spcPct val="80000"/>
              </a:lnSpc>
              <a:buFont typeface="Arial" panose="020B0604020202020204" pitchFamily="34" charset="0"/>
              <a:buNone/>
            </a:pPr>
            <a:endParaRPr lang="en-US" sz="2800" dirty="0"/>
          </a:p>
          <a:p>
            <a:pPr algn="just">
              <a:lnSpc>
                <a:spcPct val="80000"/>
              </a:lnSpc>
            </a:pPr>
            <a:endParaRPr lang="en-US" sz="2800" dirty="0"/>
          </a:p>
          <a:p>
            <a:pPr algn="just"/>
            <a:endParaRPr lang="en-US" sz="2800" dirty="0">
              <a:latin typeface="Arial" panose="020B0604020202020204" pitchFamily="34" charset="0"/>
              <a:cs typeface="Arial" panose="020B0604020202020204" pitchFamily="34" charset="0"/>
            </a:endParaRPr>
          </a:p>
          <a:p>
            <a:pPr algn="just"/>
            <a:endParaRPr lang="en-US" sz="2800" dirty="0"/>
          </a:p>
        </p:txBody>
      </p:sp>
      <p:sp>
        <p:nvSpPr>
          <p:cNvPr id="10" name="TextBox 9"/>
          <p:cNvSpPr txBox="1"/>
          <p:nvPr/>
        </p:nvSpPr>
        <p:spPr>
          <a:xfrm>
            <a:off x="495300" y="1524000"/>
            <a:ext cx="8305800" cy="4799965"/>
          </a:xfrm>
          <a:prstGeom prst="rect">
            <a:avLst/>
          </a:prstGeom>
          <a:noFill/>
        </p:spPr>
        <p:txBody>
          <a:bodyPr wrap="square">
            <a:spAutoFit/>
          </a:bodyPr>
          <a:lstStyle/>
          <a:p>
            <a:pPr marL="285750" indent="-285750" defTabSz="914400">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cs typeface="Arial" panose="020B0604020202020204" pitchFamily="34" charset="0"/>
              </a:rPr>
              <a:t>Traffic congestion has been one of the major issues that most metropolises are facing despite measures being taken to mitigate and reduce it. </a:t>
            </a:r>
          </a:p>
          <a:p>
            <a:pPr marL="285750" indent="-285750" defTabSz="914400">
              <a:buClrTx/>
              <a:buSzTx/>
              <a:buFont typeface="Arial" panose="020B0604020202020204" pitchFamily="34" charset="0"/>
              <a:buChar char="•"/>
            </a:pPr>
            <a:endParaRPr kumimoji="0" lang="en-US" altLang="en-US" sz="1800" b="0" i="0" u="none" strike="noStrike" cap="none" normalizeH="0" baseline="0" dirty="0">
              <a:ln>
                <a:noFill/>
              </a:ln>
              <a:solidFill>
                <a:schemeClr val="tx1"/>
              </a:solidFill>
              <a:effectLst/>
              <a:cs typeface="Arial" panose="020B0604020202020204" pitchFamily="34" charset="0"/>
            </a:endParaRPr>
          </a:p>
          <a:p>
            <a:pPr marL="285750" indent="-285750" defTabSz="914400">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cs typeface="Arial" panose="020B0604020202020204" pitchFamily="34" charset="0"/>
              </a:rPr>
              <a:t>The safe and time-efficient movement of the people and goods is dependent on Traffic flow, which is directly connected to the traffic characteristics. </a:t>
            </a:r>
          </a:p>
          <a:p>
            <a:pPr marL="285750" indent="-285750" defTabSz="914400">
              <a:buClrTx/>
              <a:buSzTx/>
              <a:buFont typeface="Arial" panose="020B0604020202020204" pitchFamily="34" charset="0"/>
              <a:buChar char="•"/>
            </a:pPr>
            <a:endParaRPr kumimoji="0" lang="en-US" altLang="en-US" sz="1800" b="0" i="0" u="none" strike="noStrike" cap="none" normalizeH="0" baseline="0" dirty="0">
              <a:ln>
                <a:noFill/>
              </a:ln>
              <a:solidFill>
                <a:schemeClr val="tx1"/>
              </a:solidFill>
              <a:effectLst/>
              <a:cs typeface="Arial" panose="020B0604020202020204" pitchFamily="34" charset="0"/>
            </a:endParaRPr>
          </a:p>
          <a:p>
            <a:pPr marL="285750" indent="-285750" defTabSz="914400">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cs typeface="Arial" panose="020B0604020202020204" pitchFamily="34" charset="0"/>
              </a:rPr>
              <a:t>Early analysis of congestion events and prediction of traffic volumes is a crucial step to identify traffic bottlenecks, which can be utilized to assist traffic management </a:t>
            </a:r>
            <a:r>
              <a:rPr lang="en-US" altLang="en-US" sz="1800" dirty="0">
                <a:cs typeface="Arial" panose="020B0604020202020204" pitchFamily="34" charset="0"/>
              </a:rPr>
              <a:t>.</a:t>
            </a:r>
            <a:endParaRPr kumimoji="0" lang="en-US" altLang="en-US" sz="1800" b="0" i="0" u="none" strike="noStrike" cap="none" normalizeH="0" baseline="0" dirty="0">
              <a:ln>
                <a:noFill/>
              </a:ln>
              <a:solidFill>
                <a:schemeClr val="tx1"/>
              </a:solidFill>
              <a:effectLst/>
              <a:cs typeface="Arial" panose="020B0604020202020204" pitchFamily="34" charset="0"/>
            </a:endParaRPr>
          </a:p>
          <a:p>
            <a:pPr marL="285750" indent="-285750" defTabSz="914400">
              <a:buClrTx/>
              <a:buSzTx/>
              <a:buFont typeface="Arial" panose="020B0604020202020204" pitchFamily="34" charset="0"/>
              <a:buChar char="•"/>
            </a:pPr>
            <a:endParaRPr kumimoji="0" lang="en-US" altLang="en-US" sz="1800" b="0" i="0" u="none" strike="noStrike" cap="none" normalizeH="0" baseline="0" dirty="0">
              <a:ln>
                <a:noFill/>
              </a:ln>
              <a:solidFill>
                <a:schemeClr val="tx1"/>
              </a:solidFill>
              <a:effectLst/>
              <a:cs typeface="Arial" panose="020B0604020202020204" pitchFamily="34" charset="0"/>
            </a:endParaRPr>
          </a:p>
          <a:p>
            <a:pPr marL="285750" indent="-285750" defTabSz="914400">
              <a:buClrTx/>
              <a:buSzTx/>
              <a:buFont typeface="Arial" panose="020B0604020202020204" pitchFamily="34" charset="0"/>
              <a:buChar char="•"/>
            </a:pPr>
            <a:r>
              <a:rPr lang="en-US" sz="1800" b="0" i="0" dirty="0">
                <a:effectLst/>
                <a:cs typeface="Arial" panose="020B0604020202020204" pitchFamily="34" charset="0"/>
              </a:rPr>
              <a:t> We will train and test the data with these algorithms.</a:t>
            </a:r>
          </a:p>
          <a:p>
            <a:pPr marL="285750" indent="-285750" defTabSz="914400">
              <a:buClrTx/>
              <a:buSzTx/>
              <a:buFont typeface="Arial" panose="020B0604020202020204" pitchFamily="34" charset="0"/>
              <a:buChar char="•"/>
            </a:pPr>
            <a:endParaRPr lang="en-US" sz="1800" b="0" i="0" dirty="0">
              <a:effectLst/>
              <a:cs typeface="Arial" panose="020B0604020202020204" pitchFamily="34" charset="0"/>
            </a:endParaRPr>
          </a:p>
          <a:p>
            <a:pPr marL="285750" indent="-285750" defTabSz="914400">
              <a:buClrTx/>
              <a:buSzTx/>
              <a:buFont typeface="Arial" panose="020B0604020202020204" pitchFamily="34" charset="0"/>
              <a:buChar char="•"/>
            </a:pPr>
            <a:r>
              <a:rPr lang="en-US" sz="1800" b="0" i="0" dirty="0">
                <a:effectLst/>
                <a:cs typeface="Arial" panose="020B0604020202020204" pitchFamily="34" charset="0"/>
              </a:rPr>
              <a:t> From this best model is selected and saved in . </a:t>
            </a:r>
            <a:r>
              <a:rPr lang="en-US" sz="1800" b="0" i="0" dirty="0" err="1">
                <a:effectLst/>
                <a:cs typeface="Arial" panose="020B0604020202020204" pitchFamily="34" charset="0"/>
              </a:rPr>
              <a:t>pkl</a:t>
            </a:r>
            <a:r>
              <a:rPr lang="en-US" sz="1800" b="0" i="0" dirty="0">
                <a:effectLst/>
                <a:cs typeface="Arial" panose="020B0604020202020204" pitchFamily="34" charset="0"/>
              </a:rPr>
              <a:t> (Pickle) format.</a:t>
            </a:r>
          </a:p>
          <a:p>
            <a:pPr marL="285750" indent="-285750" defTabSz="914400">
              <a:buClrTx/>
              <a:buSzTx/>
              <a:buFont typeface="Arial" panose="020B0604020202020204" pitchFamily="34" charset="0"/>
              <a:buChar char="•"/>
            </a:pPr>
            <a:endParaRPr lang="en-US" sz="1800" b="0" i="0" dirty="0">
              <a:effectLst/>
              <a:cs typeface="Arial" panose="020B0604020202020204" pitchFamily="34" charset="0"/>
            </a:endParaRPr>
          </a:p>
          <a:p>
            <a:pPr marL="285750" indent="-285750" defTabSz="914400">
              <a:buClrTx/>
              <a:buSzTx/>
              <a:buFont typeface="Arial" panose="020B0604020202020204" pitchFamily="34" charset="0"/>
              <a:buChar char="•"/>
            </a:pPr>
            <a:r>
              <a:rPr lang="en-US" sz="1800" b="0" i="0" dirty="0">
                <a:effectLst/>
                <a:cs typeface="Arial" panose="020B0604020202020204" pitchFamily="34" charset="0"/>
              </a:rPr>
              <a:t> Once the model is saved, we integrate it with flask application </a:t>
            </a:r>
            <a:endParaRPr lang="en-US" sz="1800" dirty="0">
              <a:cs typeface="Arial" panose="020B0604020202020204" pitchFamily="34" charset="0"/>
            </a:endParaRPr>
          </a:p>
          <a:p>
            <a:pPr marL="285750" indent="-285750" defTabSz="914400">
              <a:buClrTx/>
              <a:buSzTx/>
              <a:buFont typeface="Arial" panose="020B0604020202020204" pitchFamily="34" charset="0"/>
              <a:buChar char="•"/>
            </a:pPr>
            <a:endParaRPr lang="en-US" sz="1800" dirty="0">
              <a:cs typeface="Arial" panose="020B0604020202020204" pitchFamily="34" charset="0"/>
            </a:endParaRPr>
          </a:p>
          <a:p>
            <a:pPr marL="285750" indent="-285750" defTabSz="914400">
              <a:buClrTx/>
              <a:buSzTx/>
              <a:buFont typeface="Arial" panose="020B0604020202020204" pitchFamily="34" charset="0"/>
              <a:buChar char="•"/>
            </a:pPr>
            <a:r>
              <a:rPr lang="en-US" sz="1800" dirty="0">
                <a:cs typeface="Arial" panose="020B0604020202020204" pitchFamily="34" charset="0"/>
              </a:rPr>
              <a:t>We will be using Regression algorithms such as Linear Regression, Decision tree, Random forest, and </a:t>
            </a:r>
            <a:r>
              <a:rPr lang="en-US" sz="1800" dirty="0" err="1">
                <a:cs typeface="Arial" panose="020B0604020202020204" pitchFamily="34" charset="0"/>
              </a:rPr>
              <a:t>xg</a:t>
            </a:r>
            <a:r>
              <a:rPr lang="en-US" sz="1800" dirty="0">
                <a:cs typeface="Arial" panose="020B0604020202020204" pitchFamily="34" charset="0"/>
              </a:rPr>
              <a:t> boost to predict </a:t>
            </a:r>
            <a:r>
              <a:rPr lang="en-US" sz="1800" b="0" i="0" dirty="0">
                <a:effectLst/>
                <a:cs typeface="Arial" panose="020B0604020202020204" pitchFamily="34" charset="0"/>
              </a:rPr>
              <a:t>the count of traffic volume</a:t>
            </a:r>
            <a:endParaRPr kumimoji="0" lang="en-US" altLang="en-US" sz="1800" b="0" i="0" u="none" strike="noStrike" cap="none" normalizeH="0" baseline="0" dirty="0">
              <a:ln>
                <a:noFill/>
              </a:ln>
              <a:solidFill>
                <a:schemeClr val="tx1"/>
              </a:solidFill>
              <a:effectLst/>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152400"/>
            <a:ext cx="7525939" cy="762000"/>
          </a:xfrm>
        </p:spPr>
        <p:txBody>
          <a:bodyPr>
            <a:normAutofit/>
          </a:bodyPr>
          <a:lstStyle/>
          <a:p>
            <a:r>
              <a:rPr lang="en-US" sz="2800" b="1" dirty="0">
                <a:solidFill>
                  <a:srgbClr val="FFC000"/>
                </a:solidFill>
              </a:rPr>
              <a:t>BUILD HTML CODE</a:t>
            </a:r>
            <a:endParaRPr lang="en-IN" sz="2800" b="1" dirty="0">
              <a:solidFill>
                <a:srgbClr val="FFC000"/>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045" y="2009579"/>
            <a:ext cx="8393955" cy="431502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09800" y="1371600"/>
            <a:ext cx="5105400" cy="368300"/>
          </a:xfrm>
          <a:prstGeom prst="rect">
            <a:avLst/>
          </a:prstGeom>
          <a:noFill/>
        </p:spPr>
        <p:txBody>
          <a:bodyPr wrap="square">
            <a:spAutoFit/>
          </a:bodyPr>
          <a:lstStyle/>
          <a:p>
            <a:r>
              <a:rPr lang="en-US" b="1" i="0" dirty="0">
                <a:effectLst/>
                <a:latin typeface="Arial" panose="020B0604020202020204" pitchFamily="34" charset="0"/>
                <a:cs typeface="Arial" panose="020B0604020202020204" pitchFamily="34" charset="0"/>
              </a:rPr>
              <a:t>1.index.html - paste the image</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63" y="2895600"/>
            <a:ext cx="7591874" cy="30470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57200" y="912674"/>
            <a:ext cx="7924800" cy="1754326"/>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In this HTML page, we will create the front-end part of the web page. On this page, we will accept input from the user and Predict the values.</a:t>
            </a:r>
            <a:br>
              <a:rPr lang="en-US" b="0" i="0" dirty="0">
                <a:effectLst/>
                <a:latin typeface="Arial" panose="020B0604020202020204" pitchFamily="34" charset="0"/>
                <a:cs typeface="Arial" panose="020B0604020202020204" pitchFamily="34" charset="0"/>
              </a:rPr>
            </a:br>
            <a:br>
              <a:rPr lang="en-US" b="0" i="0" dirty="0">
                <a:effectLst/>
                <a:latin typeface="Arial" panose="020B0604020202020204" pitchFamily="34" charset="0"/>
                <a:cs typeface="Arial" panose="020B0604020202020204" pitchFamily="34" charset="0"/>
              </a:rPr>
            </a:b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In our project we have HTML files, they are</a:t>
            </a:r>
            <a:br>
              <a:rPr lang="en-US" dirty="0"/>
            </a:b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43069" y="1905000"/>
            <a:ext cx="5857862" cy="35417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181100" y="457200"/>
            <a:ext cx="6286500" cy="369332"/>
          </a:xfrm>
          <a:prstGeom prst="rect">
            <a:avLst/>
          </a:prstGeom>
          <a:noFill/>
        </p:spPr>
        <p:txBody>
          <a:bodyPr wrap="square">
            <a:spAutoFit/>
          </a:bodyPr>
          <a:lstStyle/>
          <a:p>
            <a:pPr algn="ctr"/>
            <a:r>
              <a:rPr lang="en-US" b="1" i="0" dirty="0">
                <a:effectLst/>
                <a:latin typeface="Arial" panose="020B0604020202020204" pitchFamily="34" charset="0"/>
                <a:cs typeface="Arial" panose="020B0604020202020204" pitchFamily="34" charset="0"/>
              </a:rPr>
              <a:t>2. The HTML page looks like this-</a:t>
            </a:r>
            <a:endParaRPr lang="en-US" b="0" i="0" dirty="0">
              <a:effectLst/>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286000"/>
            <a:ext cx="7848600" cy="4069416"/>
          </a:xfrm>
        </p:spPr>
      </p:pic>
      <p:sp>
        <p:nvSpPr>
          <p:cNvPr id="10" name="TextBox 9"/>
          <p:cNvSpPr txBox="1"/>
          <p:nvPr/>
        </p:nvSpPr>
        <p:spPr>
          <a:xfrm>
            <a:off x="1046018" y="1451731"/>
            <a:ext cx="7107382" cy="651164"/>
          </a:xfrm>
          <a:prstGeom prst="rect">
            <a:avLst/>
          </a:prstGeom>
          <a:noFill/>
        </p:spPr>
        <p:txBody>
          <a:bodyPr wrap="square">
            <a:spAutoFit/>
          </a:bodyPr>
          <a:lstStyle/>
          <a:p>
            <a:r>
              <a:rPr lang="en-US" b="0" i="0" dirty="0">
                <a:effectLst/>
                <a:latin typeface="Arial" panose="020B0604020202020204" pitchFamily="34" charset="0"/>
                <a:cs typeface="Arial" panose="020B0604020202020204" pitchFamily="34" charset="0"/>
              </a:rPr>
              <a:t>3. It will display all the input parameters and the prediction text will display the output value of the data given by the user.</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848599" cy="914399"/>
          </a:xfrm>
        </p:spPr>
        <p:txBody>
          <a:bodyPr>
            <a:normAutofit/>
          </a:bodyPr>
          <a:lstStyle/>
          <a:p>
            <a:r>
              <a:rPr lang="en-US" sz="2800" b="1" dirty="0">
                <a:solidFill>
                  <a:srgbClr val="FFC000"/>
                </a:solidFill>
              </a:rPr>
              <a:t>MAIN PYTHON SCRIPT</a:t>
            </a:r>
            <a:endParaRPr lang="en-IN" sz="2800" b="1" dirty="0">
              <a:solidFill>
                <a:srgbClr val="FFC000"/>
              </a:solidFill>
            </a:endParaRPr>
          </a:p>
        </p:txBody>
      </p:sp>
      <p:sp>
        <p:nvSpPr>
          <p:cNvPr id="3" name="Content Placeholder 2"/>
          <p:cNvSpPr>
            <a:spLocks noGrp="1"/>
          </p:cNvSpPr>
          <p:nvPr>
            <p:ph idx="1"/>
          </p:nvPr>
        </p:nvSpPr>
        <p:spPr>
          <a:xfrm>
            <a:off x="620487" y="1335088"/>
            <a:ext cx="7456713" cy="1484312"/>
          </a:xfrm>
        </p:spPr>
        <p:txBody>
          <a:bodyPr/>
          <a:lstStyle/>
          <a:p>
            <a:pPr algn="just"/>
            <a:r>
              <a:rPr lang="en-US" sz="1800" b="0" i="0" dirty="0">
                <a:effectLst/>
                <a:latin typeface="Arial" panose="020B0604020202020204" pitchFamily="34" charset="0"/>
                <a:cs typeface="Arial" panose="020B0604020202020204" pitchFamily="34" charset="0"/>
              </a:rPr>
              <a:t>Let us build an app.py flask file which is a web framework written in python for server-side scripting. Let’s see step by step procedure for building the backend application. </a:t>
            </a:r>
          </a:p>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66" y="2590800"/>
            <a:ext cx="8077199" cy="387650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1" y="466118"/>
            <a:ext cx="2953940" cy="753082"/>
          </a:xfrm>
        </p:spPr>
        <p:txBody>
          <a:bodyPr>
            <a:normAutofit/>
          </a:bodyPr>
          <a:lstStyle/>
          <a:p>
            <a:r>
              <a:rPr lang="en-US" sz="2800" b="1" dirty="0">
                <a:solidFill>
                  <a:srgbClr val="FFC000"/>
                </a:solidFill>
              </a:rPr>
              <a:t>RUN THE APP</a:t>
            </a:r>
            <a:endParaRPr lang="en-IN" sz="2800" b="1" dirty="0">
              <a:solidFill>
                <a:srgbClr val="FFC000"/>
              </a:solidFill>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3000" y="2740071"/>
            <a:ext cx="6781800" cy="32136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85800" y="1190625"/>
            <a:ext cx="7848600" cy="1477328"/>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2">
                    <a:lumMod val="60000"/>
                    <a:lumOff val="40000"/>
                  </a:schemeClr>
                </a:solidFill>
                <a:effectLst/>
                <a:latin typeface="Arial" panose="020B0604020202020204" pitchFamily="34" charset="0"/>
                <a:cs typeface="Arial" panose="020B0604020202020204" pitchFamily="34" charset="0"/>
              </a:rPr>
              <a:t>Open anaconda prompt  from the start menu navigate to the folder where your python script is.</a:t>
            </a:r>
          </a:p>
          <a:p>
            <a:pPr algn="l">
              <a:buFont typeface="Arial" panose="020B0604020202020204" pitchFamily="34" charset="0"/>
              <a:buChar char="•"/>
            </a:pPr>
            <a:r>
              <a:rPr lang="en-US" b="0" i="0" dirty="0">
                <a:solidFill>
                  <a:schemeClr val="tx2">
                    <a:lumMod val="60000"/>
                    <a:lumOff val="40000"/>
                  </a:schemeClr>
                </a:solidFill>
                <a:effectLst/>
                <a:latin typeface="Arial" panose="020B0604020202020204" pitchFamily="34" charset="0"/>
                <a:cs typeface="Arial" panose="020B0604020202020204" pitchFamily="34" charset="0"/>
              </a:rPr>
              <a:t>   Now type the “python app.py” command</a:t>
            </a:r>
          </a:p>
          <a:p>
            <a:pPr marL="285750" indent="-285750">
              <a:buFont typeface="Arial" panose="020B0604020202020204" pitchFamily="34" charset="0"/>
              <a:buChar char="•"/>
            </a:pPr>
            <a:r>
              <a:rPr lang="en-US" b="0" i="0" dirty="0">
                <a:solidFill>
                  <a:schemeClr val="tx2">
                    <a:lumMod val="60000"/>
                    <a:lumOff val="40000"/>
                  </a:schemeClr>
                </a:solidFill>
                <a:effectLst/>
                <a:latin typeface="Arial" panose="020B0604020202020204" pitchFamily="34" charset="0"/>
                <a:cs typeface="Arial" panose="020B0604020202020204" pitchFamily="34" charset="0"/>
              </a:rPr>
              <a:t>Navigate to the localhost where you can view your web page, Then it will run on </a:t>
            </a:r>
            <a:r>
              <a:rPr lang="en-US" b="1" i="0" dirty="0">
                <a:solidFill>
                  <a:schemeClr val="tx2">
                    <a:lumMod val="60000"/>
                    <a:lumOff val="40000"/>
                  </a:schemeClr>
                </a:solidFill>
                <a:effectLst/>
                <a:latin typeface="Arial" panose="020B0604020202020204" pitchFamily="34" charset="0"/>
                <a:cs typeface="Arial" panose="020B0604020202020204" pitchFamily="34" charset="0"/>
              </a:rPr>
              <a:t>local host:5000</a:t>
            </a:r>
            <a:endParaRPr lang="en-IN" dirty="0">
              <a:solidFill>
                <a:schemeClr val="tx2">
                  <a:lumMod val="60000"/>
                  <a:lumOff val="4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33400" y="381000"/>
            <a:ext cx="8229600" cy="1066800"/>
          </a:xfrm>
        </p:spPr>
        <p:txBody>
          <a:bodyPr>
            <a:noAutofit/>
          </a:bodyPr>
          <a:lstStyle/>
          <a:p>
            <a:r>
              <a:rPr lang="en-US" sz="3600" dirty="0">
                <a:solidFill>
                  <a:srgbClr val="FFC000"/>
                </a:solidFill>
                <a:latin typeface="Arial" panose="020B0604020202020204" pitchFamily="34" charset="0"/>
                <a:cs typeface="Arial" panose="020B0604020202020204" pitchFamily="34" charset="0"/>
              </a:rPr>
              <a:t>CONCLUSION</a:t>
            </a:r>
          </a:p>
        </p:txBody>
      </p:sp>
      <p:sp>
        <p:nvSpPr>
          <p:cNvPr id="8" name="Content Placeholder 2"/>
          <p:cNvSpPr>
            <a:spLocks noGrp="1"/>
          </p:cNvSpPr>
          <p:nvPr>
            <p:ph idx="1"/>
          </p:nvPr>
        </p:nvSpPr>
        <p:spPr>
          <a:xfrm>
            <a:off x="533400" y="1676400"/>
            <a:ext cx="8229600" cy="4525963"/>
          </a:xfrm>
        </p:spPr>
        <p:txBody>
          <a:bodyPr/>
          <a:lstStyle/>
          <a:p>
            <a:pPr>
              <a:lnSpc>
                <a:spcPct val="150000"/>
              </a:lnSpc>
            </a:pPr>
            <a:r>
              <a:rPr lang="en-US" sz="1800" b="0" i="0" dirty="0">
                <a:solidFill>
                  <a:schemeClr val="accent6">
                    <a:lumMod val="60000"/>
                    <a:lumOff val="40000"/>
                  </a:schemeClr>
                </a:solidFill>
                <a:effectLst/>
                <a:latin typeface="Arial" panose="020B0604020202020204" pitchFamily="34" charset="0"/>
                <a:cs typeface="Arial" panose="020B0604020202020204" pitchFamily="34" charset="0"/>
              </a:rPr>
              <a:t>Traffic volume data analysis is important for many transportation research areas, including roadway safety improvement and design, </a:t>
            </a:r>
            <a:r>
              <a:rPr lang="en-US" sz="1800" b="0" i="0" dirty="0">
                <a:solidFill>
                  <a:schemeClr val="accent6">
                    <a:lumMod val="60000"/>
                    <a:lumOff val="40000"/>
                  </a:schemeClr>
                </a:solidFill>
                <a:effectLst/>
                <a:latin typeface="Arial" panose="020B0604020202020204" pitchFamily="34" charset="0"/>
                <a:cs typeface="Arial" panose="020B0604020202020204" pitchFamily="34" charset="0"/>
                <a:hlinkClick r:id="rId2" tooltip="Learn more about countermeasure from ScienceDirect's AI-generated Topic Pages">
                  <a:extLst>
                    <a:ext uri="{A12FA001-AC4F-418D-AE19-62706E023703}">
                      <ahyp:hlinkClr xmlns:ahyp="http://schemas.microsoft.com/office/drawing/2018/hyperlinkcolor" val="tx"/>
                    </a:ext>
                  </a:extLst>
                </a:hlinkClick>
              </a:rPr>
              <a:t>countermeasure</a:t>
            </a:r>
            <a:r>
              <a:rPr lang="en-US" sz="1800" b="0" i="0" dirty="0">
                <a:solidFill>
                  <a:schemeClr val="accent6">
                    <a:lumMod val="60000"/>
                    <a:lumOff val="40000"/>
                  </a:schemeClr>
                </a:solidFill>
                <a:effectLst/>
                <a:latin typeface="Arial" panose="020B0604020202020204" pitchFamily="34" charset="0"/>
                <a:cs typeface="Arial" panose="020B0604020202020204" pitchFamily="34" charset="0"/>
              </a:rPr>
              <a:t> determination, travel model calibration and validation, </a:t>
            </a:r>
            <a:r>
              <a:rPr lang="en-US" sz="1800" b="0" i="0" dirty="0">
                <a:solidFill>
                  <a:schemeClr val="accent6">
                    <a:lumMod val="60000"/>
                    <a:lumOff val="40000"/>
                  </a:schemeClr>
                </a:solidFill>
                <a:effectLst/>
                <a:latin typeface="Arial" panose="020B0604020202020204" pitchFamily="34" charset="0"/>
                <a:cs typeface="Arial" panose="020B0604020202020204" pitchFamily="34" charset="0"/>
                <a:hlinkClick r:id="rId3" tooltip="Learn more about pavement design from ScienceDirect's AI-generated Topic Pages">
                  <a:extLst>
                    <a:ext uri="{A12FA001-AC4F-418D-AE19-62706E023703}">
                      <ahyp:hlinkClr xmlns:ahyp="http://schemas.microsoft.com/office/drawing/2018/hyperlinkcolor" val="tx"/>
                    </a:ext>
                  </a:extLst>
                </a:hlinkClick>
              </a:rPr>
              <a:t>pavement design</a:t>
            </a:r>
            <a:r>
              <a:rPr lang="en-US" sz="1800" b="0" i="0" dirty="0">
                <a:solidFill>
                  <a:schemeClr val="accent6">
                    <a:lumMod val="60000"/>
                    <a:lumOff val="40000"/>
                  </a:schemeClr>
                </a:solidFill>
                <a:effectLst/>
                <a:latin typeface="Arial" panose="020B0604020202020204" pitchFamily="34" charset="0"/>
                <a:cs typeface="Arial" panose="020B0604020202020204" pitchFamily="34" charset="0"/>
              </a:rPr>
              <a:t>, and air quality compliance. </a:t>
            </a:r>
          </a:p>
          <a:p>
            <a:pPr>
              <a:lnSpc>
                <a:spcPct val="150000"/>
              </a:lnSpc>
            </a:pPr>
            <a:r>
              <a:rPr lang="en-US" sz="1800" b="0" i="0" dirty="0">
                <a:solidFill>
                  <a:schemeClr val="accent6">
                    <a:lumMod val="60000"/>
                    <a:lumOff val="40000"/>
                  </a:schemeClr>
                </a:solidFill>
                <a:effectLst/>
                <a:latin typeface="Arial" panose="020B0604020202020204" pitchFamily="34" charset="0"/>
                <a:cs typeface="Arial" panose="020B0604020202020204" pitchFamily="34" charset="0"/>
              </a:rPr>
              <a:t>However, </a:t>
            </a:r>
            <a:r>
              <a:rPr lang="en-US" sz="1800" b="0" i="0" dirty="0">
                <a:solidFill>
                  <a:schemeClr val="accent6">
                    <a:lumMod val="60000"/>
                    <a:lumOff val="40000"/>
                  </a:schemeClr>
                </a:solidFill>
                <a:effectLst/>
                <a:latin typeface="Arial" panose="020B0604020202020204" pitchFamily="34" charset="0"/>
                <a:cs typeface="Arial" panose="020B0604020202020204" pitchFamily="34" charset="0"/>
                <a:hlinkClick r:id="rId4" tooltip="Learn more about AADT from ScienceDirect's AI-generated Topic Pages">
                  <a:extLst>
                    <a:ext uri="{A12FA001-AC4F-418D-AE19-62706E023703}">
                      <ahyp:hlinkClr xmlns:ahyp="http://schemas.microsoft.com/office/drawing/2018/hyperlinkcolor" val="tx"/>
                    </a:ext>
                  </a:extLst>
                </a:hlinkClick>
              </a:rPr>
              <a:t>AADT</a:t>
            </a:r>
            <a:r>
              <a:rPr lang="en-US" sz="1800" b="0" i="0" dirty="0">
                <a:solidFill>
                  <a:schemeClr val="accent6">
                    <a:lumMod val="60000"/>
                    <a:lumOff val="40000"/>
                  </a:schemeClr>
                </a:solidFill>
                <a:effectLst/>
                <a:latin typeface="Arial" panose="020B0604020202020204" pitchFamily="34" charset="0"/>
                <a:cs typeface="Arial" panose="020B0604020202020204" pitchFamily="34" charset="0"/>
              </a:rPr>
              <a:t> data are more easily available for higher functional classes, and only a small percentage of low-volume roads have accurate AADT data.</a:t>
            </a:r>
          </a:p>
          <a:p>
            <a:pPr>
              <a:lnSpc>
                <a:spcPct val="150000"/>
              </a:lnSpc>
            </a:pPr>
            <a:r>
              <a:rPr lang="en-US" sz="1800" b="0" i="0" dirty="0">
                <a:solidFill>
                  <a:schemeClr val="accent6">
                    <a:lumMod val="60000"/>
                    <a:lumOff val="40000"/>
                  </a:schemeClr>
                </a:solidFill>
                <a:effectLst/>
                <a:latin typeface="Arial" panose="020B0604020202020204" pitchFamily="34" charset="0"/>
                <a:cs typeface="Arial" panose="020B0604020202020204" pitchFamily="34" charset="0"/>
              </a:rPr>
              <a:t> Because low-volume roadways constitute a large portion of the U.S. roadway network, more studies are needed in traffic volume prediction on these roadways.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6"/>
          <p:cNvGraphicFramePr>
            <a:graphicFrameLocks noGrp="1"/>
          </p:cNvGraphicFramePr>
          <p:nvPr>
            <p:ph idx="1"/>
            <p:extLst>
              <p:ext uri="{D42A27DB-BD31-4B8C-83A1-F6EECF244321}">
                <p14:modId xmlns:p14="http://schemas.microsoft.com/office/powerpoint/2010/main" val="2046589495"/>
              </p:ext>
            </p:extLst>
          </p:nvPr>
        </p:nvGraphicFramePr>
        <p:xfrm>
          <a:off x="533400" y="1600200"/>
          <a:ext cx="8153400" cy="4953001"/>
        </p:xfrm>
        <a:graphic>
          <a:graphicData uri="http://schemas.openxmlformats.org/drawingml/2006/table">
            <a:tbl>
              <a:tblPr firstRow="1" bandRow="1">
                <a:tableStyleId>{5940675A-B579-460E-94D1-54222C63F5DA}</a:tableStyleId>
              </a:tblPr>
              <a:tblGrid>
                <a:gridCol w="474955">
                  <a:extLst>
                    <a:ext uri="{9D8B030D-6E8A-4147-A177-3AD203B41FA5}">
                      <a16:colId xmlns:a16="http://schemas.microsoft.com/office/drawing/2014/main" val="20000"/>
                    </a:ext>
                  </a:extLst>
                </a:gridCol>
                <a:gridCol w="7678445">
                  <a:extLst>
                    <a:ext uri="{9D8B030D-6E8A-4147-A177-3AD203B41FA5}">
                      <a16:colId xmlns:a16="http://schemas.microsoft.com/office/drawing/2014/main" val="20001"/>
                    </a:ext>
                  </a:extLst>
                </a:gridCol>
              </a:tblGrid>
              <a:tr h="1314062">
                <a:tc>
                  <a:txBody>
                    <a:bodyPr/>
                    <a:lstStyle/>
                    <a:p>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dirty="0">
                          <a:hlinkClick r:id="rId2"/>
                        </a:rPr>
                        <a:t>https://smartinternz.com/Student/guided_projects/</a:t>
                      </a:r>
                      <a:r>
                        <a:rPr lang="en-US" dirty="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49085">
                <a:tc>
                  <a:txBody>
                    <a:bodyPr/>
                    <a:lstStyle/>
                    <a:p>
                      <a:r>
                        <a:rPr lang="en-US"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IN" dirty="0">
                          <a:hlinkClick r:id="rId3" tooltip="https://www.mdpi.com/2071-1050/12/1/142/pdf"/>
                        </a:rPr>
                        <a:t>https://www.mdpi.com/20711050/12/1/142/pdf</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576874">
                <a:tc>
                  <a:txBody>
                    <a:bodyPr/>
                    <a:lstStyle/>
                    <a:p>
                      <a:r>
                        <a:rPr lang="en-US"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IN" dirty="0">
                          <a:hlinkClick r:id="rId4" tooltip="https://www.researchgate.net/figure/Comparison-of-the-traffic-volume-prediction-using-RMSE-with-the-AMC-short-term-NN-and_fig3_268511858"/>
                        </a:rPr>
                        <a:t>https://www.researchgate.net/figure/Comparison-of-the-traffic-volume-prediction-using-RMSE-with-the-AMC-short-term-NN-and_fig3_268511858</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12980">
                <a:tc>
                  <a:txBody>
                    <a:bodyPr/>
                    <a:lstStyle/>
                    <a:p>
                      <a:r>
                        <a:rPr lang="en-US"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IN" dirty="0">
                          <a:hlinkClick r:id="rId5" tooltip="https://www.tandfonline.com/doi/full/10.1080/23742917.2017.1321891"/>
                        </a:rPr>
                        <a:t>https://www.tandfonline.com/doi/full/10.1080/23742917.2017.1321891</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7" name="Title 1"/>
          <p:cNvSpPr txBox="1"/>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anose="020B0604020202020204" pitchFamily="34" charset="0"/>
              <a:cs typeface="Arial" panose="020B0604020202020204" pitchFamily="34" charset="0"/>
            </a:endParaRPr>
          </a:p>
          <a:p>
            <a:r>
              <a:rPr lang="en-US" sz="4000" b="1" dirty="0">
                <a:solidFill>
                  <a:srgbClr val="C00000"/>
                </a:solidFill>
                <a:latin typeface="Aharoni" panose="02010803020104030203" pitchFamily="2" charset="-79"/>
                <a:cs typeface="Aharoni" panose="02010803020104030203" pitchFamily="2" charset="-79"/>
              </a:rPr>
              <a:t>REFERENCES</a:t>
            </a:r>
            <a:br>
              <a:rPr lang="en-US" sz="4000" dirty="0">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9B276A-EB4B-1AA1-48E9-642B7009C07C}"/>
              </a:ext>
            </a:extLst>
          </p:cNvPr>
          <p:cNvSpPr txBox="1"/>
          <p:nvPr/>
        </p:nvSpPr>
        <p:spPr>
          <a:xfrm>
            <a:off x="114300" y="2870537"/>
            <a:ext cx="8915400" cy="1015663"/>
          </a:xfrm>
          <a:prstGeom prst="rect">
            <a:avLst/>
          </a:prstGeom>
          <a:noFill/>
        </p:spPr>
        <p:txBody>
          <a:bodyPr wrap="square" rtlCol="0">
            <a:spAutoFit/>
          </a:bodyPr>
          <a:lstStyle/>
          <a:p>
            <a:pPr algn="ctr"/>
            <a:r>
              <a:rPr lang="en-IN" sz="6000" b="1" dirty="0">
                <a:solidFill>
                  <a:srgbClr val="C00000"/>
                </a:solidFill>
                <a:latin typeface="Aharoni" panose="02010803020104030203" pitchFamily="2" charset="-79"/>
                <a:cs typeface="Aharoni" panose="02010803020104030203" pitchFamily="2" charset="-79"/>
              </a:rPr>
              <a:t>THANKYOU!</a:t>
            </a:r>
          </a:p>
        </p:txBody>
      </p:sp>
    </p:spTree>
    <p:extLst>
      <p:ext uri="{BB962C8B-B14F-4D97-AF65-F5344CB8AC3E}">
        <p14:creationId xmlns:p14="http://schemas.microsoft.com/office/powerpoint/2010/main" val="3733123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C00000"/>
                </a:solidFill>
                <a:latin typeface="Arial" panose="020B0604020202020204" pitchFamily="34" charset="0"/>
                <a:cs typeface="Arial" panose="020B0604020202020204" pitchFamily="34" charset="0"/>
                <a:sym typeface="+mn-ea"/>
              </a:rPr>
              <a:t>METHODOLOGY</a:t>
            </a:r>
            <a:br>
              <a:rPr lang="en-US" sz="2800" dirty="0">
                <a:solidFill>
                  <a:srgbClr val="C00000"/>
                </a:solidFill>
                <a:latin typeface="Arial" panose="020B0604020202020204" pitchFamily="34" charset="0"/>
                <a:cs typeface="Arial" panose="020B0604020202020204" pitchFamily="34" charset="0"/>
              </a:rPr>
            </a:br>
            <a:endParaRPr lang="en-US" altLang="en-IN" sz="2800"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85800" y="1600200"/>
            <a:ext cx="8229600" cy="4525963"/>
          </a:xfrm>
        </p:spPr>
        <p:txBody>
          <a:bodyPr>
            <a:normAutofit fontScale="92500" lnSpcReduction="10000"/>
          </a:bodyPr>
          <a:lstStyle/>
          <a:p>
            <a:pPr marL="0" indent="0">
              <a:buNone/>
            </a:pPr>
            <a:r>
              <a:rPr lang="en-IN" sz="2800" b="1" dirty="0">
                <a:solidFill>
                  <a:schemeClr val="accent4">
                    <a:lumMod val="20000"/>
                    <a:lumOff val="80000"/>
                  </a:schemeClr>
                </a:solidFill>
                <a:latin typeface="Arial" panose="020B0604020202020204" pitchFamily="34" charset="0"/>
                <a:cs typeface="Arial" panose="020B0604020202020204" pitchFamily="34" charset="0"/>
              </a:rPr>
              <a:t>REQUIREMENTS</a:t>
            </a:r>
            <a:r>
              <a:rPr lang="en-IN" sz="2800" b="1" i="0" dirty="0">
                <a:solidFill>
                  <a:schemeClr val="accent4">
                    <a:lumMod val="20000"/>
                    <a:lumOff val="80000"/>
                  </a:schemeClr>
                </a:solidFill>
                <a:effectLst/>
                <a:latin typeface="Open Sans" panose="020B0606030504020204" pitchFamily="34" charset="0"/>
              </a:rPr>
              <a:t>:</a:t>
            </a:r>
          </a:p>
          <a:p>
            <a:pPr marL="0" indent="0">
              <a:buNone/>
            </a:pPr>
            <a:endParaRPr lang="en-IN" sz="2800" b="1" i="0" dirty="0">
              <a:solidFill>
                <a:schemeClr val="accent4">
                  <a:lumMod val="20000"/>
                  <a:lumOff val="80000"/>
                </a:schemeClr>
              </a:solidFill>
              <a:effectLst/>
              <a:latin typeface="Open Sans" panose="020B0606030504020204" pitchFamily="34" charset="0"/>
            </a:endParaRPr>
          </a:p>
          <a:p>
            <a:r>
              <a:rPr lang="en-IN" sz="1800" b="0" i="0" dirty="0">
                <a:solidFill>
                  <a:schemeClr val="accent4">
                    <a:lumMod val="20000"/>
                    <a:lumOff val="80000"/>
                  </a:schemeClr>
                </a:solidFill>
                <a:effectLst/>
                <a:latin typeface="Arial" panose="020B0604020202020204" pitchFamily="34" charset="0"/>
                <a:cs typeface="Arial" panose="020B0604020202020204" pitchFamily="34" charset="0"/>
              </a:rPr>
              <a:t>Python</a:t>
            </a:r>
          </a:p>
          <a:p>
            <a:r>
              <a:rPr lang="en-IN" sz="1800" b="0" i="0" dirty="0">
                <a:solidFill>
                  <a:schemeClr val="accent4">
                    <a:lumMod val="20000"/>
                    <a:lumOff val="80000"/>
                  </a:schemeClr>
                </a:solidFill>
                <a:effectLst/>
                <a:latin typeface="Arial" panose="020B0604020202020204" pitchFamily="34" charset="0"/>
                <a:cs typeface="Arial" panose="020B0604020202020204" pitchFamily="34" charset="0"/>
              </a:rPr>
              <a:t>Python Web Frame Works</a:t>
            </a:r>
          </a:p>
          <a:p>
            <a:r>
              <a:rPr lang="en-IN" sz="1800" b="0" i="0" dirty="0">
                <a:solidFill>
                  <a:schemeClr val="accent4">
                    <a:lumMod val="20000"/>
                    <a:lumOff val="80000"/>
                  </a:schemeClr>
                </a:solidFill>
                <a:effectLst/>
                <a:latin typeface="Arial" panose="020B0604020202020204" pitchFamily="34" charset="0"/>
                <a:cs typeface="Arial" panose="020B0604020202020204" pitchFamily="34" charset="0"/>
              </a:rPr>
              <a:t>Python For Data Analysis</a:t>
            </a:r>
          </a:p>
          <a:p>
            <a:r>
              <a:rPr lang="en-IN" sz="1800" b="0" i="0" dirty="0">
                <a:solidFill>
                  <a:schemeClr val="accent4">
                    <a:lumMod val="20000"/>
                    <a:lumOff val="80000"/>
                  </a:schemeClr>
                </a:solidFill>
                <a:effectLst/>
                <a:latin typeface="Arial" panose="020B0604020202020204" pitchFamily="34" charset="0"/>
                <a:cs typeface="Arial" panose="020B0604020202020204" pitchFamily="34" charset="0"/>
              </a:rPr>
              <a:t>Python For Data Visualization</a:t>
            </a:r>
          </a:p>
          <a:p>
            <a:r>
              <a:rPr lang="en-IN" sz="1800" b="0" i="0" dirty="0">
                <a:solidFill>
                  <a:schemeClr val="accent4">
                    <a:lumMod val="20000"/>
                    <a:lumOff val="80000"/>
                  </a:schemeClr>
                </a:solidFill>
                <a:effectLst/>
                <a:latin typeface="Arial" panose="020B0604020202020204" pitchFamily="34" charset="0"/>
                <a:cs typeface="Arial" panose="020B0604020202020204" pitchFamily="34" charset="0"/>
              </a:rPr>
              <a:t>Data Pre-processing Techniques</a:t>
            </a:r>
          </a:p>
          <a:p>
            <a:r>
              <a:rPr lang="en-IN" sz="1800" b="0" i="0" dirty="0">
                <a:solidFill>
                  <a:schemeClr val="accent4">
                    <a:lumMod val="20000"/>
                    <a:lumOff val="80000"/>
                  </a:schemeClr>
                </a:solidFill>
                <a:effectLst/>
                <a:latin typeface="Arial" panose="020B0604020202020204" pitchFamily="34" charset="0"/>
                <a:cs typeface="Arial" panose="020B0604020202020204" pitchFamily="34" charset="0"/>
              </a:rPr>
              <a:t>Machine Learning</a:t>
            </a:r>
          </a:p>
          <a:p>
            <a:r>
              <a:rPr lang="en-US" altLang="en-IN" sz="1800" b="0" i="0" dirty="0">
                <a:solidFill>
                  <a:schemeClr val="accent4">
                    <a:lumMod val="20000"/>
                    <a:lumOff val="80000"/>
                  </a:schemeClr>
                </a:solidFill>
                <a:effectLst/>
                <a:latin typeface="Arial" panose="020B0604020202020204" pitchFamily="34" charset="0"/>
                <a:cs typeface="Arial" panose="020B0604020202020204" pitchFamily="34" charset="0"/>
              </a:rPr>
              <a:t>jypter notebook / VSC</a:t>
            </a:r>
          </a:p>
          <a:p>
            <a:r>
              <a:rPr lang="en-US" altLang="en-IN" sz="1800" b="0" i="0" dirty="0">
                <a:solidFill>
                  <a:schemeClr val="accent4">
                    <a:lumMod val="20000"/>
                    <a:lumOff val="80000"/>
                  </a:schemeClr>
                </a:solidFill>
                <a:effectLst/>
                <a:latin typeface="Arial" panose="020B0604020202020204" pitchFamily="34" charset="0"/>
                <a:cs typeface="Arial" panose="020B0604020202020204" pitchFamily="34" charset="0"/>
              </a:rPr>
              <a:t>spyder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a:bodyPr>
          <a:lstStyle/>
          <a:p>
            <a:pPr algn="l"/>
            <a:r>
              <a:rPr lang="en-US" sz="2800" dirty="0">
                <a:solidFill>
                  <a:srgbClr val="C00000"/>
                </a:solidFill>
                <a:latin typeface="Arial" panose="020B0604020202020204" pitchFamily="34" charset="0"/>
                <a:cs typeface="Arial" panose="020B0604020202020204" pitchFamily="34" charset="0"/>
              </a:rPr>
              <a:t>                       OBJECTIVES</a:t>
            </a:r>
          </a:p>
        </p:txBody>
      </p:sp>
      <p:sp>
        <p:nvSpPr>
          <p:cNvPr id="11" name="Content Placeholder 2"/>
          <p:cNvSpPr>
            <a:spLocks noGrp="1"/>
          </p:cNvSpPr>
          <p:nvPr>
            <p:ph idx="1"/>
          </p:nvPr>
        </p:nvSpPr>
        <p:spPr>
          <a:xfrm>
            <a:off x="495300" y="2133600"/>
            <a:ext cx="8153400" cy="4038600"/>
          </a:xfrm>
        </p:spPr>
        <p:txBody>
          <a:bodyPr>
            <a:normAutofit fontScale="70000" lnSpcReduction="20000"/>
          </a:bodyPr>
          <a:lstStyle/>
          <a:p>
            <a:r>
              <a:rPr lang="en-US" sz="1800" i="0" dirty="0">
                <a:solidFill>
                  <a:schemeClr val="tx1"/>
                </a:solidFill>
                <a:effectLst/>
                <a:latin typeface="Arial" panose="020B0604020202020204" pitchFamily="34" charset="0"/>
                <a:cs typeface="Arial" panose="020B0604020202020204" pitchFamily="34" charset="0"/>
              </a:rPr>
              <a:t>You’ll be able to understand the problem to classify if it is a regression or a classification kind of problem.</a:t>
            </a:r>
          </a:p>
          <a:p>
            <a:endParaRPr lang="en-US" sz="1800" i="0" dirty="0">
              <a:solidFill>
                <a:schemeClr val="tx1"/>
              </a:solidFill>
              <a:effectLst/>
              <a:latin typeface="Arial" panose="020B0604020202020204" pitchFamily="34" charset="0"/>
              <a:cs typeface="Arial" panose="020B0604020202020204" pitchFamily="34" charset="0"/>
            </a:endParaRPr>
          </a:p>
          <a:p>
            <a:r>
              <a:rPr lang="en-US" sz="1800" i="0" dirty="0">
                <a:solidFill>
                  <a:schemeClr val="tx1"/>
                </a:solidFill>
                <a:effectLst/>
                <a:latin typeface="Arial" panose="020B0604020202020204" pitchFamily="34" charset="0"/>
                <a:cs typeface="Arial" panose="020B0604020202020204" pitchFamily="34" charset="0"/>
              </a:rPr>
              <a:t>You will be able to know how to pre-process/clean the data using different data pre-processing techniques.</a:t>
            </a:r>
          </a:p>
          <a:p>
            <a:endParaRPr lang="en-US" sz="1800" i="0" dirty="0">
              <a:solidFill>
                <a:schemeClr val="tx1"/>
              </a:solidFill>
              <a:effectLst/>
              <a:latin typeface="Arial" panose="020B0604020202020204" pitchFamily="34" charset="0"/>
              <a:cs typeface="Arial" panose="020B0604020202020204" pitchFamily="34" charset="0"/>
            </a:endParaRPr>
          </a:p>
          <a:p>
            <a:r>
              <a:rPr lang="en-US" sz="1800" i="0" dirty="0">
                <a:solidFill>
                  <a:schemeClr val="tx1"/>
                </a:solidFill>
                <a:effectLst/>
                <a:latin typeface="Arial" panose="020B0604020202020204" pitchFamily="34" charset="0"/>
                <a:cs typeface="Arial" panose="020B0604020202020204" pitchFamily="34" charset="0"/>
              </a:rPr>
              <a:t>You will able to analyze or get insights into data through visualization.</a:t>
            </a:r>
          </a:p>
          <a:p>
            <a:endParaRPr lang="en-US" sz="1800" i="0" dirty="0">
              <a:solidFill>
                <a:schemeClr val="tx1"/>
              </a:solidFill>
              <a:effectLst/>
              <a:latin typeface="Arial" panose="020B0604020202020204" pitchFamily="34" charset="0"/>
              <a:cs typeface="Arial" panose="020B0604020202020204" pitchFamily="34" charset="0"/>
            </a:endParaRPr>
          </a:p>
          <a:p>
            <a:r>
              <a:rPr lang="en-US" sz="1800" i="0" dirty="0">
                <a:solidFill>
                  <a:schemeClr val="tx1"/>
                </a:solidFill>
                <a:effectLst/>
                <a:latin typeface="Arial" panose="020B0604020202020204" pitchFamily="34" charset="0"/>
                <a:cs typeface="Arial" panose="020B0604020202020204" pitchFamily="34" charset="0"/>
              </a:rPr>
              <a:t>Applying different algorithms according to a dataset and based on visualization.</a:t>
            </a:r>
          </a:p>
          <a:p>
            <a:endParaRPr lang="en-US" sz="1800" i="0" dirty="0">
              <a:solidFill>
                <a:schemeClr val="tx1"/>
              </a:solidFill>
              <a:effectLst/>
              <a:latin typeface="Arial" panose="020B0604020202020204" pitchFamily="34" charset="0"/>
              <a:cs typeface="Arial" panose="020B0604020202020204" pitchFamily="34" charset="0"/>
            </a:endParaRPr>
          </a:p>
          <a:p>
            <a:r>
              <a:rPr lang="en-US" sz="1800" i="0" dirty="0">
                <a:solidFill>
                  <a:schemeClr val="tx1"/>
                </a:solidFill>
                <a:effectLst/>
                <a:latin typeface="Arial" panose="020B0604020202020204" pitchFamily="34" charset="0"/>
                <a:cs typeface="Arial" panose="020B0604020202020204" pitchFamily="34" charset="0"/>
              </a:rPr>
              <a:t>You will be able to know how to find the accuracy of the model.</a:t>
            </a:r>
          </a:p>
          <a:p>
            <a:endParaRPr lang="en-US" sz="1800" i="0" dirty="0">
              <a:solidFill>
                <a:schemeClr val="tx1"/>
              </a:solidFill>
              <a:effectLst/>
              <a:latin typeface="Arial" panose="020B0604020202020204" pitchFamily="34" charset="0"/>
              <a:cs typeface="Arial" panose="020B0604020202020204" pitchFamily="34" charset="0"/>
            </a:endParaRPr>
          </a:p>
          <a:p>
            <a:r>
              <a:rPr lang="en-US" sz="1800" i="0" dirty="0">
                <a:solidFill>
                  <a:schemeClr val="tx1"/>
                </a:solidFill>
                <a:effectLst/>
                <a:latin typeface="Arial" panose="020B0604020202020204" pitchFamily="34" charset="0"/>
                <a:cs typeface="Arial" panose="020B0604020202020204" pitchFamily="34" charset="0"/>
              </a:rPr>
              <a:t>You will be able to know how to build a web application using the Flask framework.</a:t>
            </a:r>
            <a:endParaRPr lang="en-US" sz="2800" dirty="0">
              <a:latin typeface="Arial" panose="020B0604020202020204" pitchFamily="34" charset="0"/>
              <a:cs typeface="Arial" panose="020B0604020202020204" pitchFamily="34" charset="0"/>
            </a:endParaRPr>
          </a:p>
          <a:p>
            <a:pPr algn="just"/>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1000" y="381000"/>
            <a:ext cx="8229600" cy="609600"/>
          </a:xfrm>
        </p:spPr>
        <p:txBody>
          <a:bodyPr>
            <a:normAutofit/>
          </a:bodyPr>
          <a:lstStyle/>
          <a:p>
            <a:pPr algn="l"/>
            <a:r>
              <a:rPr lang="en-US" sz="2800" dirty="0">
                <a:solidFill>
                  <a:srgbClr val="C00000"/>
                </a:solidFill>
                <a:latin typeface="Arial" panose="020B0604020202020204" pitchFamily="34" charset="0"/>
                <a:cs typeface="Arial" panose="020B0604020202020204" pitchFamily="34" charset="0"/>
              </a:rPr>
              <a:t>     SYSTEM ARCHITECTURE/IDEATION MAP</a:t>
            </a:r>
            <a:endParaRPr lang="en-US" sz="2800" dirty="0">
              <a:solidFill>
                <a:srgbClr val="C00000"/>
              </a:solidFill>
            </a:endParaRPr>
          </a:p>
        </p:txBody>
      </p:sp>
      <p:sp>
        <p:nvSpPr>
          <p:cNvPr id="9" name="Content Placeholder 2"/>
          <p:cNvSpPr>
            <a:spLocks noGrp="1"/>
          </p:cNvSpPr>
          <p:nvPr>
            <p:ph idx="1"/>
          </p:nvPr>
        </p:nvSpPr>
        <p:spPr>
          <a:xfrm>
            <a:off x="1295400" y="2971800"/>
            <a:ext cx="5410200" cy="761999"/>
          </a:xfrm>
        </p:spPr>
        <p:txBody>
          <a:bodyPr>
            <a:noAutofit/>
          </a:bodyPr>
          <a:lstStyle/>
          <a:p>
            <a:pPr marL="0" indent="0" algn="ctr">
              <a:lnSpc>
                <a:spcPct val="80000"/>
              </a:lnSpc>
              <a:buNone/>
            </a:pPr>
            <a:endParaRPr lang="en-US" b="1" dirty="0">
              <a:latin typeface="+mj-lt"/>
            </a:endParaRPr>
          </a:p>
          <a:p>
            <a:pPr algn="just"/>
            <a:endParaRPr lang="en-US" b="1" dirty="0">
              <a:latin typeface="Arial" panose="020B0604020202020204" pitchFamily="34" charset="0"/>
              <a:cs typeface="Arial" panose="020B0604020202020204" pitchFamily="34" charset="0"/>
            </a:endParaRPr>
          </a:p>
          <a:p>
            <a:pPr algn="just"/>
            <a:endParaRPr lang="en-US" b="1" dirty="0"/>
          </a:p>
        </p:txBody>
      </p:sp>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828800"/>
            <a:ext cx="8033068" cy="397388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81000" y="457200"/>
            <a:ext cx="8229600" cy="655638"/>
          </a:xfrm>
        </p:spPr>
        <p:txBody>
          <a:bodyPr>
            <a:normAutofit/>
          </a:bodyPr>
          <a:lstStyle/>
          <a:p>
            <a:pPr algn="l"/>
            <a:r>
              <a:rPr lang="en-US" dirty="0">
                <a:solidFill>
                  <a:srgbClr val="C00000"/>
                </a:solidFill>
                <a:latin typeface="Arial" panose="020B0604020202020204" pitchFamily="34" charset="0"/>
                <a:cs typeface="Arial" panose="020B0604020202020204" pitchFamily="34" charset="0"/>
              </a:rPr>
              <a:t>         </a:t>
            </a:r>
            <a:r>
              <a:rPr lang="en-US" sz="3100" dirty="0">
                <a:solidFill>
                  <a:srgbClr val="C00000"/>
                </a:solidFill>
                <a:latin typeface="Arial" panose="020B0604020202020204" pitchFamily="34" charset="0"/>
                <a:cs typeface="Arial" panose="020B0604020202020204" pitchFamily="34" charset="0"/>
              </a:rPr>
              <a:t>PROJECT IMPLEMENTATION</a:t>
            </a:r>
            <a:endParaRPr lang="en-US" sz="3100" dirty="0">
              <a:solidFill>
                <a:srgbClr val="C00000"/>
              </a:solidFill>
            </a:endParaRPr>
          </a:p>
        </p:txBody>
      </p:sp>
      <p:sp>
        <p:nvSpPr>
          <p:cNvPr id="8" name="Content Placeholder 2"/>
          <p:cNvSpPr>
            <a:spLocks noGrp="1"/>
          </p:cNvSpPr>
          <p:nvPr>
            <p:ph idx="1"/>
          </p:nvPr>
        </p:nvSpPr>
        <p:spPr>
          <a:xfrm>
            <a:off x="381000" y="1279525"/>
            <a:ext cx="8382000" cy="5121275"/>
          </a:xfrm>
        </p:spPr>
        <p:txBody>
          <a:bodyPr>
            <a:normAutofit/>
          </a:bodyPr>
          <a:lstStyle/>
          <a:p>
            <a:pPr marL="0" indent="0">
              <a:lnSpc>
                <a:spcPct val="150000"/>
              </a:lnSpc>
              <a:buNone/>
            </a:pPr>
            <a:r>
              <a:rPr lang="en-US" sz="1800" b="1" dirty="0">
                <a:latin typeface="Arial" panose="020B0604020202020204" pitchFamily="34" charset="0"/>
                <a:cs typeface="Arial" panose="020B0604020202020204" pitchFamily="34" charset="0"/>
              </a:rPr>
              <a:t>PROJECT STRUCTURE </a:t>
            </a:r>
          </a:p>
          <a:p>
            <a:pPr>
              <a:buNone/>
            </a:pPr>
            <a:endParaRPr lang="en-US" dirty="0"/>
          </a:p>
        </p:txBody>
      </p:sp>
      <p:sp>
        <p:nvSpPr>
          <p:cNvPr id="9" name="TextBox 8"/>
          <p:cNvSpPr txBox="1"/>
          <p:nvPr/>
        </p:nvSpPr>
        <p:spPr>
          <a:xfrm>
            <a:off x="457200" y="2971799"/>
            <a:ext cx="8229600" cy="646331"/>
          </a:xfrm>
          <a:prstGeom prst="rect">
            <a:avLst/>
          </a:prstGeom>
          <a:noFill/>
        </p:spPr>
        <p:txBody>
          <a:bodyPr wrap="square">
            <a:spAutoFit/>
          </a:bodyPr>
          <a:lstStyle/>
          <a:p>
            <a:pPr algn="l"/>
            <a:endParaRPr lang="en-IN" b="0" i="0" dirty="0">
              <a:solidFill>
                <a:srgbClr val="35475C"/>
              </a:solidFill>
              <a:effectLst/>
              <a:latin typeface="Open Sans" panose="020B0606030504020204" pitchFamily="34" charset="0"/>
            </a:endParaRPr>
          </a:p>
          <a:p>
            <a:pPr algn="l"/>
            <a:endParaRPr lang="en-IN" b="0" i="0" dirty="0">
              <a:solidFill>
                <a:srgbClr val="35475C"/>
              </a:solidFill>
              <a:effectLst/>
              <a:latin typeface="Open Sans" panose="020B0606030504020204" pitchFamily="34" charset="0"/>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447708"/>
            <a:ext cx="5867400" cy="37244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382000" cy="4876800"/>
          </a:xfrm>
        </p:spPr>
        <p:txBody>
          <a:bodyPr>
            <a:normAutofit fontScale="92500" lnSpcReduction="20000"/>
          </a:bodyPr>
          <a:lstStyle/>
          <a:p>
            <a:pPr algn="just">
              <a:buFont typeface="Arial" panose="020B0604020202020204" pitchFamily="34" charset="0"/>
              <a:buChar char="•"/>
            </a:pPr>
            <a:r>
              <a:rPr lang="en-IN" sz="1800" b="0" i="0" dirty="0">
                <a:solidFill>
                  <a:schemeClr val="accent6">
                    <a:lumMod val="40000"/>
                    <a:lumOff val="60000"/>
                  </a:schemeClr>
                </a:solidFill>
                <a:effectLst/>
                <a:latin typeface="Arial" panose="020B0604020202020204" pitchFamily="34" charset="0"/>
                <a:cs typeface="Arial" panose="020B0604020202020204" pitchFamily="34" charset="0"/>
              </a:rPr>
              <a:t>Flask files consist of template folder which has HTML pages, app.py file and .</a:t>
            </a:r>
            <a:r>
              <a:rPr lang="en-IN" sz="1800" b="0" i="0" dirty="0" err="1">
                <a:solidFill>
                  <a:schemeClr val="accent6">
                    <a:lumMod val="40000"/>
                    <a:lumOff val="60000"/>
                  </a:schemeClr>
                </a:solidFill>
                <a:effectLst/>
                <a:latin typeface="Arial" panose="020B0604020202020204" pitchFamily="34" charset="0"/>
                <a:cs typeface="Arial" panose="020B0604020202020204" pitchFamily="34" charset="0"/>
              </a:rPr>
              <a:t>pkl</a:t>
            </a:r>
            <a:r>
              <a:rPr lang="en-IN" sz="1800" b="0" i="0" dirty="0">
                <a:solidFill>
                  <a:schemeClr val="accent6">
                    <a:lumMod val="40000"/>
                    <a:lumOff val="60000"/>
                  </a:schemeClr>
                </a:solidFill>
                <a:effectLst/>
                <a:latin typeface="Arial" panose="020B0604020202020204" pitchFamily="34" charset="0"/>
                <a:cs typeface="Arial" panose="020B0604020202020204" pitchFamily="34" charset="0"/>
              </a:rPr>
              <a:t> files which are used for application building</a:t>
            </a:r>
          </a:p>
          <a:p>
            <a:pPr algn="just">
              <a:buFont typeface="Arial" panose="020B0604020202020204" pitchFamily="34" charset="0"/>
              <a:buChar char="•"/>
            </a:pPr>
            <a:endParaRPr lang="en-IN" sz="1800" b="0" i="0" dirty="0">
              <a:solidFill>
                <a:schemeClr val="accent6">
                  <a:lumMod val="40000"/>
                  <a:lumOff val="60000"/>
                </a:schemeClr>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IN" sz="1800" b="0" i="0" dirty="0">
                <a:solidFill>
                  <a:schemeClr val="accent6">
                    <a:lumMod val="40000"/>
                    <a:lumOff val="60000"/>
                  </a:schemeClr>
                </a:solidFill>
                <a:effectLst/>
                <a:latin typeface="Arial" panose="020B0604020202020204" pitchFamily="34" charset="0"/>
                <a:cs typeface="Arial" panose="020B0604020202020204" pitchFamily="34" charset="0"/>
              </a:rPr>
              <a:t>IBM folder has flask files and scoring </a:t>
            </a:r>
            <a:r>
              <a:rPr lang="en-IN" sz="1800" b="0" i="0" dirty="0" err="1">
                <a:solidFill>
                  <a:schemeClr val="accent6">
                    <a:lumMod val="40000"/>
                    <a:lumOff val="60000"/>
                  </a:schemeClr>
                </a:solidFill>
                <a:effectLst/>
                <a:latin typeface="Arial" panose="020B0604020202020204" pitchFamily="34" charset="0"/>
                <a:cs typeface="Arial" panose="020B0604020202020204" pitchFamily="34" charset="0"/>
              </a:rPr>
              <a:t>endpoint.ipynb</a:t>
            </a:r>
            <a:r>
              <a:rPr lang="en-IN" sz="1800" b="0" i="0" dirty="0">
                <a:solidFill>
                  <a:schemeClr val="accent6">
                    <a:lumMod val="40000"/>
                    <a:lumOff val="60000"/>
                  </a:schemeClr>
                </a:solidFill>
                <a:effectLst/>
                <a:latin typeface="Arial" panose="020B0604020202020204" pitchFamily="34" charset="0"/>
                <a:cs typeface="Arial" panose="020B0604020202020204" pitchFamily="34" charset="0"/>
              </a:rPr>
              <a:t>- model training code file.</a:t>
            </a:r>
          </a:p>
          <a:p>
            <a:pPr algn="just">
              <a:buFont typeface="Arial" panose="020B0604020202020204" pitchFamily="34" charset="0"/>
              <a:buChar char="•"/>
            </a:pPr>
            <a:endParaRPr lang="en-IN" sz="1800" b="0" i="0" dirty="0">
              <a:solidFill>
                <a:schemeClr val="accent6">
                  <a:lumMod val="40000"/>
                  <a:lumOff val="60000"/>
                </a:schemeClr>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IN" sz="1800" b="0" i="0" dirty="0">
                <a:solidFill>
                  <a:schemeClr val="accent6">
                    <a:lumMod val="40000"/>
                    <a:lumOff val="60000"/>
                  </a:schemeClr>
                </a:solidFill>
                <a:effectLst/>
                <a:latin typeface="Arial" panose="020B0604020202020204" pitchFamily="34" charset="0"/>
                <a:cs typeface="Arial" panose="020B0604020202020204" pitchFamily="34" charset="0"/>
              </a:rPr>
              <a:t>We need the model which is saved and the saved model in this content is Traffic volume. </a:t>
            </a:r>
            <a:r>
              <a:rPr lang="en-IN" sz="1800" b="0" i="0" dirty="0" err="1">
                <a:solidFill>
                  <a:schemeClr val="accent6">
                    <a:lumMod val="40000"/>
                    <a:lumOff val="60000"/>
                  </a:schemeClr>
                </a:solidFill>
                <a:effectLst/>
                <a:latin typeface="Arial" panose="020B0604020202020204" pitchFamily="34" charset="0"/>
                <a:cs typeface="Arial" panose="020B0604020202020204" pitchFamily="34" charset="0"/>
              </a:rPr>
              <a:t>Pkl</a:t>
            </a:r>
          </a:p>
          <a:p>
            <a:pPr algn="just">
              <a:buFont typeface="Arial" panose="020B0604020202020204" pitchFamily="34" charset="0"/>
              <a:buChar char="•"/>
            </a:pPr>
            <a:endParaRPr lang="en-IN" sz="1800" b="0" i="0" dirty="0">
              <a:solidFill>
                <a:schemeClr val="accent6">
                  <a:lumMod val="40000"/>
                  <a:lumOff val="60000"/>
                </a:schemeClr>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IN" sz="1800" b="0" i="0" dirty="0">
                <a:solidFill>
                  <a:schemeClr val="accent6">
                    <a:lumMod val="40000"/>
                    <a:lumOff val="60000"/>
                  </a:schemeClr>
                </a:solidFill>
                <a:effectLst/>
                <a:latin typeface="Arial" panose="020B0604020202020204" pitchFamily="34" charset="0"/>
                <a:cs typeface="Arial" panose="020B0604020202020204" pitchFamily="34" charset="0"/>
              </a:rPr>
              <a:t>Templates folder which contains index.HTML file, chance.HTML file, noChance.HTML file.</a:t>
            </a:r>
          </a:p>
          <a:p>
            <a:pPr algn="just">
              <a:buFont typeface="Arial" panose="020B0604020202020204" pitchFamily="34" charset="0"/>
              <a:buChar char="•"/>
            </a:pPr>
            <a:endParaRPr lang="en-IN" sz="1800" b="0" i="0" dirty="0">
              <a:solidFill>
                <a:schemeClr val="accent6">
                  <a:lumMod val="40000"/>
                  <a:lumOff val="60000"/>
                </a:schemeClr>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endParaRPr lang="en-IN" sz="1800" b="0" i="0" dirty="0">
              <a:solidFill>
                <a:schemeClr val="accent6">
                  <a:lumMod val="40000"/>
                  <a:lumOff val="60000"/>
                </a:schemeClr>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IN" sz="1800" b="0" i="0" dirty="0" err="1">
                <a:solidFill>
                  <a:schemeClr val="accent6">
                    <a:lumMod val="40000"/>
                    <a:lumOff val="60000"/>
                  </a:schemeClr>
                </a:solidFill>
                <a:effectLst/>
                <a:latin typeface="Arial" panose="020B0604020202020204" pitchFamily="34" charset="0"/>
                <a:cs typeface="Arial" panose="020B0604020202020204" pitchFamily="34" charset="0"/>
              </a:rPr>
              <a:t>Scale.pkl</a:t>
            </a:r>
            <a:r>
              <a:rPr lang="en-IN" sz="1800" b="0" i="0" dirty="0">
                <a:solidFill>
                  <a:schemeClr val="accent6">
                    <a:lumMod val="40000"/>
                    <a:lumOff val="60000"/>
                  </a:schemeClr>
                </a:solidFill>
                <a:effectLst/>
                <a:latin typeface="Arial" panose="020B0604020202020204" pitchFamily="34" charset="0"/>
                <a:cs typeface="Arial" panose="020B0604020202020204" pitchFamily="34" charset="0"/>
              </a:rPr>
              <a:t> for scaling, </a:t>
            </a:r>
            <a:r>
              <a:rPr lang="en-IN" sz="1800" b="0" i="0" dirty="0" err="1">
                <a:solidFill>
                  <a:schemeClr val="accent6">
                    <a:lumMod val="40000"/>
                    <a:lumOff val="60000"/>
                  </a:schemeClr>
                </a:solidFill>
                <a:effectLst/>
                <a:latin typeface="Arial" panose="020B0604020202020204" pitchFamily="34" charset="0"/>
                <a:cs typeface="Arial" panose="020B0604020202020204" pitchFamily="34" charset="0"/>
              </a:rPr>
              <a:t>encoder.pkl</a:t>
            </a:r>
            <a:r>
              <a:rPr lang="en-IN" sz="1800" b="0" i="0" dirty="0">
                <a:solidFill>
                  <a:schemeClr val="accent6">
                    <a:lumMod val="40000"/>
                    <a:lumOff val="60000"/>
                  </a:schemeClr>
                </a:solidFill>
                <a:effectLst/>
                <a:latin typeface="Arial" panose="020B0604020202020204" pitchFamily="34" charset="0"/>
                <a:cs typeface="Arial" panose="020B0604020202020204" pitchFamily="34" charset="0"/>
              </a:rPr>
              <a:t> file for encoding the categorical data, </a:t>
            </a:r>
            <a:r>
              <a:rPr lang="en-IN" sz="1800" b="0" i="0" dirty="0" err="1">
                <a:solidFill>
                  <a:schemeClr val="accent6">
                    <a:lumMod val="40000"/>
                    <a:lumOff val="60000"/>
                  </a:schemeClr>
                </a:solidFill>
                <a:effectLst/>
                <a:latin typeface="Arial" panose="020B0604020202020204" pitchFamily="34" charset="0"/>
                <a:cs typeface="Arial" panose="020B0604020202020204" pitchFamily="34" charset="0"/>
              </a:rPr>
              <a:t>imputer.pkl</a:t>
            </a:r>
            <a:r>
              <a:rPr lang="en-IN" sz="1800" b="0" i="0" dirty="0">
                <a:solidFill>
                  <a:schemeClr val="accent6">
                    <a:lumMod val="40000"/>
                    <a:lumOff val="60000"/>
                  </a:schemeClr>
                </a:solidFill>
                <a:effectLst/>
                <a:latin typeface="Arial" panose="020B0604020202020204" pitchFamily="34" charset="0"/>
                <a:cs typeface="Arial" panose="020B0604020202020204" pitchFamily="34" charset="0"/>
              </a:rPr>
              <a:t> file for filling out the missing values</a:t>
            </a:r>
          </a:p>
          <a:p>
            <a:endParaRPr lang="en-IN" sz="1800" dirty="0">
              <a:solidFill>
                <a:schemeClr val="accent6">
                  <a:lumMod val="40000"/>
                  <a:lumOff val="6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260" y="0"/>
            <a:ext cx="7429499" cy="1478570"/>
          </a:xfrm>
        </p:spPr>
        <p:txBody>
          <a:bodyPr>
            <a:normAutofit/>
          </a:bodyPr>
          <a:lstStyle/>
          <a:p>
            <a:r>
              <a:rPr lang="en-US" sz="2800" dirty="0">
                <a:solidFill>
                  <a:srgbClr val="C00000"/>
                </a:solidFill>
                <a:latin typeface="Arial" panose="020B0604020202020204" pitchFamily="34" charset="0"/>
                <a:cs typeface="Arial" panose="020B0604020202020204" pitchFamily="34" charset="0"/>
              </a:rPr>
              <a:t>DATA PREPROCESSING</a:t>
            </a:r>
            <a:endParaRPr lang="en-IN" sz="2800" dirty="0">
              <a:solidFill>
                <a:srgbClr val="C00000"/>
              </a:solidFill>
              <a:latin typeface="Arial" panose="020B0604020202020204" pitchFamily="34" charset="0"/>
              <a:cs typeface="Arial" panose="020B0604020202020204" pitchFamily="34" charset="0"/>
            </a:endParaRPr>
          </a:p>
        </p:txBody>
      </p:sp>
      <p:sp>
        <p:nvSpPr>
          <p:cNvPr id="7" name="Rectangle 1"/>
          <p:cNvSpPr>
            <a:spLocks noChangeArrowheads="1"/>
          </p:cNvSpPr>
          <p:nvPr/>
        </p:nvSpPr>
        <p:spPr bwMode="auto">
          <a:xfrm>
            <a:off x="439260" y="1860039"/>
            <a:ext cx="8399940" cy="4388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en-US" dirty="0">
                <a:solidFill>
                  <a:schemeClr val="accent3">
                    <a:lumMod val="40000"/>
                    <a:lumOff val="60000"/>
                  </a:schemeClr>
                </a:solidFill>
                <a:latin typeface="Arial" panose="020B0604020202020204" pitchFamily="34" charset="0"/>
                <a:cs typeface="Arial" panose="020B0604020202020204" pitchFamily="34" charset="0"/>
              </a:rPr>
              <a:t>It is important to import all the necessary libraries such as pandas, NumPy, matplotlib.</a:t>
            </a:r>
          </a:p>
          <a:p>
            <a:pPr marL="0" marR="0" lvl="0" indent="0" algn="l" defTabSz="914400" rtl="0" eaLnBrk="0" fontAlgn="base" latinLnBrk="0" hangingPunct="0">
              <a:lnSpc>
                <a:spcPct val="100000"/>
              </a:lnSpc>
              <a:spcBef>
                <a:spcPct val="0"/>
              </a:spcBef>
              <a:spcAft>
                <a:spcPct val="0"/>
              </a:spcAft>
              <a:buClrTx/>
              <a:buSzTx/>
              <a:buFontTx/>
              <a:buNone/>
            </a:pPr>
            <a:endParaRPr lang="en-US" altLang="en-US" dirty="0">
              <a:solidFill>
                <a:schemeClr val="accent3">
                  <a:lumMod val="40000"/>
                  <a:lumOff val="60000"/>
                </a:schemeClr>
              </a:solidFill>
              <a:latin typeface="Arial" panose="020B0604020202020204" pitchFamily="34" charset="0"/>
              <a:cs typeface="Arial" panose="020B0604020202020204" pitchFamily="34" charset="0"/>
            </a:endParaRPr>
          </a:p>
          <a:p>
            <a:pPr eaLnBrk="0" fontAlgn="base" hangingPunct="0">
              <a:spcBef>
                <a:spcPct val="0"/>
              </a:spcBef>
              <a:spcAft>
                <a:spcPct val="0"/>
              </a:spcAft>
              <a:buFontTx/>
              <a:buChar char="•"/>
            </a:pPr>
            <a:r>
              <a:rPr kumimoji="0" lang="en-US" altLang="en-US" sz="1800" i="0" u="none" strike="noStrike" cap="none" normalizeH="0" baseline="0" dirty="0">
                <a:ln>
                  <a:noFill/>
                </a:ln>
                <a:solidFill>
                  <a:schemeClr val="accent3">
                    <a:lumMod val="40000"/>
                    <a:lumOff val="60000"/>
                  </a:schemeClr>
                </a:solidFill>
                <a:effectLst/>
                <a:latin typeface="Arial" panose="020B0604020202020204" pitchFamily="34" charset="0"/>
                <a:cs typeface="Arial" panose="020B0604020202020204" pitchFamily="34" charset="0"/>
              </a:rPr>
              <a:t>Numpy- </a:t>
            </a:r>
            <a:r>
              <a:rPr kumimoji="0" lang="en-US" altLang="en-US" i="0" u="none" strike="noStrike" cap="none" normalizeH="0" baseline="0" dirty="0">
                <a:ln>
                  <a:noFill/>
                </a:ln>
                <a:solidFill>
                  <a:schemeClr val="accent3">
                    <a:lumMod val="40000"/>
                    <a:lumOff val="60000"/>
                  </a:schemeClr>
                </a:solidFill>
                <a:effectLst/>
                <a:latin typeface="Arial" panose="020B0604020202020204" pitchFamily="34" charset="0"/>
                <a:cs typeface="Arial" panose="020B0604020202020204" pitchFamily="34" charset="0"/>
              </a:rPr>
              <a:t>It is an open-source numerical Python library. It contains a multi-dimensional array and matrix data structures. It can be used to perform mathematical operations on arrays such as trigonometric, statistical, and algebraic routines.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accent3">
                    <a:lumMod val="40000"/>
                    <a:lumOff val="60000"/>
                  </a:schemeClr>
                </a:solidFill>
                <a:effectLst/>
                <a:latin typeface="Arial" panose="020B0604020202020204" pitchFamily="34" charset="0"/>
                <a:cs typeface="Arial" panose="020B0604020202020204" pitchFamily="34" charset="0"/>
              </a:rPr>
              <a:t>Pandas- It is a fast, powerful, flexible and easy to use open source data analysis and manipulation tool, built on top of the Python programming language.</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accent3">
                    <a:lumMod val="40000"/>
                    <a:lumOff val="60000"/>
                  </a:schemeClr>
                </a:solidFill>
                <a:effectLst/>
                <a:latin typeface="Arial" panose="020B0604020202020204" pitchFamily="34" charset="0"/>
                <a:cs typeface="Arial" panose="020B0604020202020204" pitchFamily="34" charset="0"/>
              </a:rPr>
              <a:t>Seaborn- Seaborn is a Python data visualization library based on matplotlib. It provides a high-level interface for drawing attractive and informative statistical graphics.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accent3">
                    <a:lumMod val="40000"/>
                    <a:lumOff val="60000"/>
                  </a:schemeClr>
                </a:solidFill>
                <a:effectLst/>
                <a:latin typeface="Arial" panose="020B0604020202020204" pitchFamily="34" charset="0"/>
                <a:cs typeface="Arial" panose="020B0604020202020204" pitchFamily="34" charset="0"/>
              </a:rPr>
              <a:t>Matplotlib- </a:t>
            </a:r>
            <a:r>
              <a:rPr kumimoji="0" lang="en-US" altLang="en-US" sz="1800" i="0" u="none" strike="noStrike" cap="none" normalizeH="0" baseline="0" dirty="0" err="1">
                <a:ln>
                  <a:noFill/>
                </a:ln>
                <a:solidFill>
                  <a:schemeClr val="accent3">
                    <a:lumMod val="40000"/>
                    <a:lumOff val="60000"/>
                  </a:schemeClr>
                </a:solidFill>
                <a:effectLst/>
                <a:latin typeface="Arial" panose="020B0604020202020204" pitchFamily="34" charset="0"/>
                <a:cs typeface="Arial" panose="020B0604020202020204" pitchFamily="34" charset="0"/>
              </a:rPr>
              <a:t>Visualisation</a:t>
            </a:r>
            <a:r>
              <a:rPr kumimoji="0" lang="en-US" altLang="en-US" sz="1800" i="0" u="none" strike="noStrike" cap="none" normalizeH="0" baseline="0" dirty="0">
                <a:ln>
                  <a:noFill/>
                </a:ln>
                <a:solidFill>
                  <a:schemeClr val="accent3">
                    <a:lumMod val="40000"/>
                    <a:lumOff val="60000"/>
                  </a:schemeClr>
                </a:solidFill>
                <a:effectLst/>
                <a:latin typeface="Arial" panose="020B0604020202020204" pitchFamily="34" charset="0"/>
                <a:cs typeface="Arial" panose="020B0604020202020204" pitchFamily="34" charset="0"/>
              </a:rPr>
              <a:t> with python. It is a comprehensive library for creating </a:t>
            </a:r>
            <a:r>
              <a:rPr kumimoji="0" lang="en-US" altLang="en-US" sz="1800" i="0" u="none" strike="noStrike" cap="none" normalizeH="0" baseline="0" dirty="0" err="1">
                <a:ln>
                  <a:noFill/>
                </a:ln>
                <a:solidFill>
                  <a:schemeClr val="accent3">
                    <a:lumMod val="40000"/>
                    <a:lumOff val="60000"/>
                  </a:schemeClr>
                </a:solidFill>
                <a:effectLst/>
                <a:latin typeface="Arial" panose="020B0604020202020204" pitchFamily="34" charset="0"/>
                <a:cs typeface="Arial" panose="020B0604020202020204" pitchFamily="34" charset="0"/>
              </a:rPr>
              <a:t>static,animated</a:t>
            </a:r>
            <a:r>
              <a:rPr kumimoji="0" lang="en-US" altLang="en-US" sz="1800" i="0" u="none" strike="noStrike" cap="none" normalizeH="0" baseline="0" dirty="0">
                <a:ln>
                  <a:noFill/>
                </a:ln>
                <a:solidFill>
                  <a:schemeClr val="accent3">
                    <a:lumMod val="40000"/>
                    <a:lumOff val="60000"/>
                  </a:schemeClr>
                </a:solidFill>
                <a:effectLst/>
                <a:latin typeface="Arial" panose="020B0604020202020204" pitchFamily="34" charset="0"/>
                <a:cs typeface="Arial" panose="020B0604020202020204" pitchFamily="34" charset="0"/>
              </a:rPr>
              <a:t>, and interactive visualizations in Python</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dirty="0" err="1">
                <a:ln>
                  <a:noFill/>
                </a:ln>
                <a:solidFill>
                  <a:schemeClr val="accent3">
                    <a:lumMod val="40000"/>
                    <a:lumOff val="60000"/>
                  </a:schemeClr>
                </a:solidFill>
                <a:effectLst/>
                <a:latin typeface="Arial" panose="020B0604020202020204" pitchFamily="34" charset="0"/>
                <a:cs typeface="Arial" panose="020B0604020202020204" pitchFamily="34" charset="0"/>
              </a:rPr>
              <a:t>Sklearn</a:t>
            </a:r>
            <a:r>
              <a:rPr kumimoji="0" lang="en-US" altLang="en-US" sz="1800" i="0" u="none" strike="noStrike" cap="none" normalizeH="0" baseline="0" dirty="0">
                <a:ln>
                  <a:noFill/>
                </a:ln>
                <a:solidFill>
                  <a:schemeClr val="accent3">
                    <a:lumMod val="40000"/>
                    <a:lumOff val="60000"/>
                  </a:schemeClr>
                </a:solidFill>
                <a:effectLst/>
                <a:latin typeface="Arial" panose="020B0604020202020204" pitchFamily="34" charset="0"/>
                <a:cs typeface="Arial" panose="020B0604020202020204" pitchFamily="34" charset="0"/>
              </a:rPr>
              <a:t> – which contains all the modules required for model building.</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i="0" u="none" strike="noStrike" cap="none" normalizeH="0" baseline="0" dirty="0">
                <a:ln>
                  <a:noFill/>
                </a:ln>
                <a:solidFill>
                  <a:schemeClr val="accent3">
                    <a:lumMod val="40000"/>
                    <a:lumOff val="60000"/>
                  </a:schemeClr>
                </a:solidFill>
                <a:effectLst/>
                <a:latin typeface="Arial" panose="020B0604020202020204" pitchFamily="34" charset="0"/>
                <a:cs typeface="Arial" panose="020B0604020202020204" pitchFamily="34" charset="0"/>
              </a:rPr>
              <a:t>  </a:t>
            </a:r>
            <a:endParaRPr kumimoji="0" lang="en-US" altLang="en-US" sz="1800" i="0" u="none" strike="noStrike" cap="none" normalizeH="0" baseline="0" dirty="0">
              <a:ln>
                <a:noFill/>
              </a:ln>
              <a:solidFill>
                <a:schemeClr val="accent3">
                  <a:lumMod val="40000"/>
                  <a:lumOff val="60000"/>
                </a:schemeClr>
              </a:solidFill>
              <a:effectLst/>
              <a:latin typeface="Arial" panose="020B0604020202020204" pitchFamily="34" charset="0"/>
              <a:cs typeface="Arial" panose="020B0604020202020204" pitchFamily="34" charset="0"/>
            </a:endParaRPr>
          </a:p>
        </p:txBody>
      </p:sp>
      <p:sp>
        <p:nvSpPr>
          <p:cNvPr id="10" name="TextBox 9"/>
          <p:cNvSpPr txBox="1"/>
          <p:nvPr/>
        </p:nvSpPr>
        <p:spPr>
          <a:xfrm>
            <a:off x="1981200" y="1231900"/>
            <a:ext cx="4572000" cy="368300"/>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IMPORTING NECESSARY LIBRARIES</a:t>
            </a:r>
            <a:endParaRPr lang="en-IN" b="1"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2297</Words>
  <Application>Microsoft Office PowerPoint</Application>
  <PresentationFormat>On-screen Show (4:3)</PresentationFormat>
  <Paragraphs>202</Paragraphs>
  <Slides>38</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Aharoni</vt:lpstr>
      <vt:lpstr>Arial</vt:lpstr>
      <vt:lpstr>Arial Black</vt:lpstr>
      <vt:lpstr>Bookman Old Style</vt:lpstr>
      <vt:lpstr>Calibri</vt:lpstr>
      <vt:lpstr>Open Sans</vt:lpstr>
      <vt:lpstr>Rockwell</vt:lpstr>
      <vt:lpstr>Wingdings</vt:lpstr>
      <vt:lpstr>Custom Design</vt:lpstr>
      <vt:lpstr>Damask</vt:lpstr>
      <vt:lpstr>PowerPoint Presentation</vt:lpstr>
      <vt:lpstr>          PRESENTATION  OUTLINE</vt:lpstr>
      <vt:lpstr>PowerPoint Presentation</vt:lpstr>
      <vt:lpstr>METHODOLOGY </vt:lpstr>
      <vt:lpstr>                       OBJECTIVES</vt:lpstr>
      <vt:lpstr>     SYSTEM ARCHITECTURE/IDEATION MAP</vt:lpstr>
      <vt:lpstr>         PROJECT IMPLEMENTATION</vt:lpstr>
      <vt:lpstr>PowerPoint Presentation</vt:lpstr>
      <vt:lpstr>DATA PREPROCESSING</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MODEL BUILDING</vt:lpstr>
      <vt:lpstr>PowerPoint Presentation</vt:lpstr>
      <vt:lpstr>PowerPoint Presentation</vt:lpstr>
      <vt:lpstr>PowerPoint Presentation</vt:lpstr>
      <vt:lpstr>PowerPoint Presentation</vt:lpstr>
      <vt:lpstr>MODEL EVALUATION</vt:lpstr>
      <vt:lpstr>PowerPoint Presentation</vt:lpstr>
      <vt:lpstr>Save The Model </vt:lpstr>
      <vt:lpstr>BUILD HTML CODE</vt:lpstr>
      <vt:lpstr>PowerPoint Presentation</vt:lpstr>
      <vt:lpstr>PowerPoint Presentation</vt:lpstr>
      <vt:lpstr>PowerPoint Presentation</vt:lpstr>
      <vt:lpstr>MAIN PYTHON SCRIPT</vt:lpstr>
      <vt:lpstr>RUN THE APP</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nathan N.I.</cp:lastModifiedBy>
  <cp:revision>70</cp:revision>
  <dcterms:created xsi:type="dcterms:W3CDTF">2019-11-06T07:48:00Z</dcterms:created>
  <dcterms:modified xsi:type="dcterms:W3CDTF">2023-05-28T05:18:37Z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F37645DC2AEF4E419FC1D675A03C8638</vt:lpwstr>
  </property>
  <property fmtid="{D5CDD505-2E9C-101B-9397-08002B2CF9AE}" pid="3" name="KSOProductBuildVer">
    <vt:lpwstr>1033-11.2.0.11074</vt:lpwstr>
  </property>
</Properties>
</file>