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88" r:id="rId4"/>
    <p:sldId id="274" r:id="rId5"/>
    <p:sldId id="297" r:id="rId6"/>
    <p:sldId id="292" r:id="rId7"/>
    <p:sldId id="289" r:id="rId8"/>
    <p:sldId id="263" r:id="rId9"/>
    <p:sldId id="293" r:id="rId10"/>
    <p:sldId id="296" r:id="rId11"/>
    <p:sldId id="261" r:id="rId12"/>
    <p:sldId id="290" r:id="rId13"/>
    <p:sldId id="266" r:id="rId14"/>
    <p:sldId id="286" r:id="rId15"/>
    <p:sldId id="267" r:id="rId16"/>
    <p:sldId id="278" r:id="rId17"/>
    <p:sldId id="270" r:id="rId18"/>
    <p:sldId id="260" r:id="rId19"/>
    <p:sldId id="291"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36" d="100"/>
          <a:sy n="136" d="100"/>
        </p:scale>
        <p:origin x="2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F61DB-A658-49F1-820B-4C20594F2A8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72EC71-4F53-4AE1-A36D-B8F53C53089C}">
      <dgm:prSet custT="1"/>
      <dgm:spPr/>
      <dgm:t>
        <a:bodyPr/>
        <a:lstStyle/>
        <a:p>
          <a:pPr>
            <a:lnSpc>
              <a:spcPct val="100000"/>
            </a:lnSpc>
          </a:pPr>
          <a:r>
            <a:rPr lang="en-IN" sz="2400" dirty="0">
              <a:latin typeface="Arial" panose="020B0604020202020204" pitchFamily="34" charset="0"/>
              <a:cs typeface="Arial" panose="020B0604020202020204" pitchFamily="34" charset="0"/>
            </a:rPr>
            <a:t>Expected Outcomes</a:t>
          </a:r>
          <a:endParaRPr lang="en-US" sz="2400" dirty="0">
            <a:latin typeface="Arial" panose="020B0604020202020204" pitchFamily="34" charset="0"/>
            <a:cs typeface="Arial" panose="020B0604020202020204" pitchFamily="34" charset="0"/>
          </a:endParaRPr>
        </a:p>
      </dgm:t>
    </dgm:pt>
    <dgm:pt modelId="{68225033-D727-45F2-A202-A95FAC58684D}" type="parTrans" cxnId="{1679B1C5-0A85-499F-BF1B-E0F43FDC50B4}">
      <dgm:prSet/>
      <dgm:spPr/>
      <dgm:t>
        <a:bodyPr/>
        <a:lstStyle/>
        <a:p>
          <a:endParaRPr lang="en-US"/>
        </a:p>
      </dgm:t>
    </dgm:pt>
    <dgm:pt modelId="{9CF4C118-D574-4888-99A1-20EB765AA677}" type="sibTrans" cxnId="{1679B1C5-0A85-499F-BF1B-E0F43FDC50B4}">
      <dgm:prSet/>
      <dgm:spPr/>
      <dgm:t>
        <a:bodyPr/>
        <a:lstStyle/>
        <a:p>
          <a:endParaRPr lang="en-US"/>
        </a:p>
      </dgm:t>
    </dgm:pt>
    <dgm:pt modelId="{127D1D68-16A0-44E0-90BD-C2A9BC451B04}">
      <dgm:prSet custT="1"/>
      <dgm:spPr/>
      <dgm:t>
        <a:bodyPr/>
        <a:lstStyle/>
        <a:p>
          <a:pPr>
            <a:lnSpc>
              <a:spcPct val="100000"/>
            </a:lnSpc>
          </a:pPr>
          <a:r>
            <a:rPr lang="en-IN" sz="1800" dirty="0">
              <a:latin typeface="Arial" panose="020B0604020202020204" pitchFamily="34" charset="0"/>
              <a:cs typeface="Arial" panose="020B0604020202020204" pitchFamily="34" charset="0"/>
            </a:rPr>
            <a:t>The outcome of this analysis will let us all know how is the job trend for Data Analytics in the year 2020 and the corresponding companies' revenues.</a:t>
          </a:r>
          <a:endParaRPr lang="en-US" sz="1800" dirty="0">
            <a:latin typeface="Arial" panose="020B0604020202020204" pitchFamily="34" charset="0"/>
            <a:cs typeface="Arial" panose="020B0604020202020204" pitchFamily="34" charset="0"/>
          </a:endParaRPr>
        </a:p>
      </dgm:t>
    </dgm:pt>
    <dgm:pt modelId="{639D9CA0-584D-4212-98CC-13FEDF2FB442}" type="parTrans" cxnId="{DCC2511D-694B-4D23-B7C3-D025EE701EBA}">
      <dgm:prSet/>
      <dgm:spPr/>
      <dgm:t>
        <a:bodyPr/>
        <a:lstStyle/>
        <a:p>
          <a:endParaRPr lang="en-US"/>
        </a:p>
      </dgm:t>
    </dgm:pt>
    <dgm:pt modelId="{757376C5-9758-4976-8E9C-BF6699FD3CF9}" type="sibTrans" cxnId="{DCC2511D-694B-4D23-B7C3-D025EE701EBA}">
      <dgm:prSet/>
      <dgm:spPr/>
      <dgm:t>
        <a:bodyPr/>
        <a:lstStyle/>
        <a:p>
          <a:endParaRPr lang="en-US"/>
        </a:p>
      </dgm:t>
    </dgm:pt>
    <dgm:pt modelId="{CF05CD73-49D0-431E-8068-58C1DC684778}" type="pres">
      <dgm:prSet presAssocID="{46DF61DB-A658-49F1-820B-4C20594F2A8B}" presName="root" presStyleCnt="0">
        <dgm:presLayoutVars>
          <dgm:dir/>
          <dgm:resizeHandles val="exact"/>
        </dgm:presLayoutVars>
      </dgm:prSet>
      <dgm:spPr/>
    </dgm:pt>
    <dgm:pt modelId="{39D686CF-D765-48AF-8C99-F81F07AD939F}" type="pres">
      <dgm:prSet presAssocID="{5572EC71-4F53-4AE1-A36D-B8F53C53089C}" presName="compNode" presStyleCnt="0"/>
      <dgm:spPr/>
    </dgm:pt>
    <dgm:pt modelId="{5984FED2-C363-4C75-A128-B0D5650ADA04}" type="pres">
      <dgm:prSet presAssocID="{5572EC71-4F53-4AE1-A36D-B8F53C53089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A4D9506-C902-456A-8AE9-DA700BE84CD2}" type="pres">
      <dgm:prSet presAssocID="{5572EC71-4F53-4AE1-A36D-B8F53C53089C}" presName="spaceRect" presStyleCnt="0"/>
      <dgm:spPr/>
    </dgm:pt>
    <dgm:pt modelId="{E6883F38-F0E9-4A88-B8D9-050A02944FD6}" type="pres">
      <dgm:prSet presAssocID="{5572EC71-4F53-4AE1-A36D-B8F53C53089C}" presName="textRect" presStyleLbl="revTx" presStyleIdx="0" presStyleCnt="2">
        <dgm:presLayoutVars>
          <dgm:chMax val="1"/>
          <dgm:chPref val="1"/>
        </dgm:presLayoutVars>
      </dgm:prSet>
      <dgm:spPr/>
    </dgm:pt>
    <dgm:pt modelId="{A6307709-78D3-45C9-83BA-D466300BA6C5}" type="pres">
      <dgm:prSet presAssocID="{9CF4C118-D574-4888-99A1-20EB765AA677}" presName="sibTrans" presStyleCnt="0"/>
      <dgm:spPr/>
    </dgm:pt>
    <dgm:pt modelId="{3DD057F3-83C3-4342-8B77-97DAE087D211}" type="pres">
      <dgm:prSet presAssocID="{127D1D68-16A0-44E0-90BD-C2A9BC451B04}" presName="compNode" presStyleCnt="0"/>
      <dgm:spPr/>
    </dgm:pt>
    <dgm:pt modelId="{4A8906E9-F6AC-4041-8350-81402333629C}" type="pres">
      <dgm:prSet presAssocID="{127D1D68-16A0-44E0-90BD-C2A9BC451B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282C440-EE33-4DCA-9B6F-E762E2390C89}" type="pres">
      <dgm:prSet presAssocID="{127D1D68-16A0-44E0-90BD-C2A9BC451B04}" presName="spaceRect" presStyleCnt="0"/>
      <dgm:spPr/>
    </dgm:pt>
    <dgm:pt modelId="{712E0E42-7CC7-483E-9B0D-FD62DC521A52}" type="pres">
      <dgm:prSet presAssocID="{127D1D68-16A0-44E0-90BD-C2A9BC451B04}" presName="textRect" presStyleLbl="revTx" presStyleIdx="1" presStyleCnt="2" custLinFactNeighborX="-2507" custLinFactNeighborY="-35270">
        <dgm:presLayoutVars>
          <dgm:chMax val="1"/>
          <dgm:chPref val="1"/>
        </dgm:presLayoutVars>
      </dgm:prSet>
      <dgm:spPr/>
    </dgm:pt>
  </dgm:ptLst>
  <dgm:cxnLst>
    <dgm:cxn modelId="{A6BDCE09-55FC-4455-BD19-C6CD5BF6273A}" type="presOf" srcId="{127D1D68-16A0-44E0-90BD-C2A9BC451B04}" destId="{712E0E42-7CC7-483E-9B0D-FD62DC521A52}" srcOrd="0" destOrd="0" presId="urn:microsoft.com/office/officeart/2018/2/layout/IconLabelList"/>
    <dgm:cxn modelId="{DCC2511D-694B-4D23-B7C3-D025EE701EBA}" srcId="{46DF61DB-A658-49F1-820B-4C20594F2A8B}" destId="{127D1D68-16A0-44E0-90BD-C2A9BC451B04}" srcOrd="1" destOrd="0" parTransId="{639D9CA0-584D-4212-98CC-13FEDF2FB442}" sibTransId="{757376C5-9758-4976-8E9C-BF6699FD3CF9}"/>
    <dgm:cxn modelId="{02560392-AE84-4DF1-B53E-B8DE932D03A9}" type="presOf" srcId="{5572EC71-4F53-4AE1-A36D-B8F53C53089C}" destId="{E6883F38-F0E9-4A88-B8D9-050A02944FD6}" srcOrd="0" destOrd="0" presId="urn:microsoft.com/office/officeart/2018/2/layout/IconLabelList"/>
    <dgm:cxn modelId="{3FBFF997-E1D6-4B03-AC8F-C9F2A003D5F9}" type="presOf" srcId="{46DF61DB-A658-49F1-820B-4C20594F2A8B}" destId="{CF05CD73-49D0-431E-8068-58C1DC684778}" srcOrd="0" destOrd="0" presId="urn:microsoft.com/office/officeart/2018/2/layout/IconLabelList"/>
    <dgm:cxn modelId="{1679B1C5-0A85-499F-BF1B-E0F43FDC50B4}" srcId="{46DF61DB-A658-49F1-820B-4C20594F2A8B}" destId="{5572EC71-4F53-4AE1-A36D-B8F53C53089C}" srcOrd="0" destOrd="0" parTransId="{68225033-D727-45F2-A202-A95FAC58684D}" sibTransId="{9CF4C118-D574-4888-99A1-20EB765AA677}"/>
    <dgm:cxn modelId="{3520A3F9-50BE-403F-B5B6-E6FE89952A38}" type="presParOf" srcId="{CF05CD73-49D0-431E-8068-58C1DC684778}" destId="{39D686CF-D765-48AF-8C99-F81F07AD939F}" srcOrd="0" destOrd="0" presId="urn:microsoft.com/office/officeart/2018/2/layout/IconLabelList"/>
    <dgm:cxn modelId="{85378CB3-8D6B-453D-9E60-2AB2AD358B25}" type="presParOf" srcId="{39D686CF-D765-48AF-8C99-F81F07AD939F}" destId="{5984FED2-C363-4C75-A128-B0D5650ADA04}" srcOrd="0" destOrd="0" presId="urn:microsoft.com/office/officeart/2018/2/layout/IconLabelList"/>
    <dgm:cxn modelId="{A7AD4FD5-20A4-41A7-AE64-AFFA458E5368}" type="presParOf" srcId="{39D686CF-D765-48AF-8C99-F81F07AD939F}" destId="{0A4D9506-C902-456A-8AE9-DA700BE84CD2}" srcOrd="1" destOrd="0" presId="urn:microsoft.com/office/officeart/2018/2/layout/IconLabelList"/>
    <dgm:cxn modelId="{C1EE4EF2-1AB5-4DB1-9A77-F1B6FAE66BC5}" type="presParOf" srcId="{39D686CF-D765-48AF-8C99-F81F07AD939F}" destId="{E6883F38-F0E9-4A88-B8D9-050A02944FD6}" srcOrd="2" destOrd="0" presId="urn:microsoft.com/office/officeart/2018/2/layout/IconLabelList"/>
    <dgm:cxn modelId="{F9C94165-2F0A-484F-B3E9-1BF35D7D9CED}" type="presParOf" srcId="{CF05CD73-49D0-431E-8068-58C1DC684778}" destId="{A6307709-78D3-45C9-83BA-D466300BA6C5}" srcOrd="1" destOrd="0" presId="urn:microsoft.com/office/officeart/2018/2/layout/IconLabelList"/>
    <dgm:cxn modelId="{AA3C2C68-1DDA-41C2-BC17-ECCD86A564C6}" type="presParOf" srcId="{CF05CD73-49D0-431E-8068-58C1DC684778}" destId="{3DD057F3-83C3-4342-8B77-97DAE087D211}" srcOrd="2" destOrd="0" presId="urn:microsoft.com/office/officeart/2018/2/layout/IconLabelList"/>
    <dgm:cxn modelId="{6D641190-8B71-4959-924A-903F1E74105E}" type="presParOf" srcId="{3DD057F3-83C3-4342-8B77-97DAE087D211}" destId="{4A8906E9-F6AC-4041-8350-81402333629C}" srcOrd="0" destOrd="0" presId="urn:microsoft.com/office/officeart/2018/2/layout/IconLabelList"/>
    <dgm:cxn modelId="{5BA4C71D-05A3-4977-9147-13AF75811897}" type="presParOf" srcId="{3DD057F3-83C3-4342-8B77-97DAE087D211}" destId="{1282C440-EE33-4DCA-9B6F-E762E2390C89}" srcOrd="1" destOrd="0" presId="urn:microsoft.com/office/officeart/2018/2/layout/IconLabelList"/>
    <dgm:cxn modelId="{33C180E4-9B2B-4E4E-AD02-A927EA09AEEF}" type="presParOf" srcId="{3DD057F3-83C3-4342-8B77-97DAE087D211}" destId="{712E0E42-7CC7-483E-9B0D-FD62DC521A5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4FED2-C363-4C75-A128-B0D5650ADA04}">
      <dsp:nvSpPr>
        <dsp:cNvPr id="0" name=""/>
        <dsp:cNvSpPr/>
      </dsp:nvSpPr>
      <dsp:spPr>
        <a:xfrm>
          <a:off x="1192176" y="8491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83F38-F0E9-4A88-B8D9-050A02944FD6}">
      <dsp:nvSpPr>
        <dsp:cNvPr id="0" name=""/>
        <dsp:cNvSpPr/>
      </dsp:nvSpPr>
      <dsp:spPr>
        <a:xfrm>
          <a:off x="4176" y="2558628"/>
          <a:ext cx="432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dirty="0">
              <a:latin typeface="Arial" panose="020B0604020202020204" pitchFamily="34" charset="0"/>
              <a:cs typeface="Arial" panose="020B0604020202020204" pitchFamily="34" charset="0"/>
            </a:rPr>
            <a:t>Expected Outcomes</a:t>
          </a:r>
          <a:endParaRPr lang="en-US" sz="2400" kern="1200" dirty="0">
            <a:latin typeface="Arial" panose="020B0604020202020204" pitchFamily="34" charset="0"/>
            <a:cs typeface="Arial" panose="020B0604020202020204" pitchFamily="34" charset="0"/>
          </a:endParaRPr>
        </a:p>
      </dsp:txBody>
      <dsp:txXfrm>
        <a:off x="4176" y="2558628"/>
        <a:ext cx="4320000" cy="1057500"/>
      </dsp:txXfrm>
    </dsp:sp>
    <dsp:sp modelId="{4A8906E9-F6AC-4041-8350-81402333629C}">
      <dsp:nvSpPr>
        <dsp:cNvPr id="0" name=""/>
        <dsp:cNvSpPr/>
      </dsp:nvSpPr>
      <dsp:spPr>
        <a:xfrm>
          <a:off x="6268176" y="8491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E0E42-7CC7-483E-9B0D-FD62DC521A52}">
      <dsp:nvSpPr>
        <dsp:cNvPr id="0" name=""/>
        <dsp:cNvSpPr/>
      </dsp:nvSpPr>
      <dsp:spPr>
        <a:xfrm>
          <a:off x="4971873" y="2185648"/>
          <a:ext cx="432000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dirty="0">
              <a:latin typeface="Arial" panose="020B0604020202020204" pitchFamily="34" charset="0"/>
              <a:cs typeface="Arial" panose="020B0604020202020204" pitchFamily="34" charset="0"/>
            </a:rPr>
            <a:t>The outcome of this analysis will let us all know how is the job trend for Data Analytics in the year 2020 and the corresponding companies' revenues.</a:t>
          </a:r>
          <a:endParaRPr lang="en-US" sz="1800" kern="1200" dirty="0">
            <a:latin typeface="Arial" panose="020B0604020202020204" pitchFamily="34" charset="0"/>
            <a:cs typeface="Arial" panose="020B0604020202020204" pitchFamily="34" charset="0"/>
          </a:endParaRPr>
        </a:p>
      </dsp:txBody>
      <dsp:txXfrm>
        <a:off x="4971873" y="2185648"/>
        <a:ext cx="4320000" cy="105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3108-3D6B-4BC2-AEF0-B2C433CAD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077D82-A534-454E-8C01-8C860A079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88BF27-E773-4F4F-A34F-3B5A20132C7F}"/>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5" name="Footer Placeholder 4">
            <a:extLst>
              <a:ext uri="{FF2B5EF4-FFF2-40B4-BE49-F238E27FC236}">
                <a16:creationId xmlns:a16="http://schemas.microsoft.com/office/drawing/2014/main" id="{CBCEB0C9-5B6B-4180-BE02-6CA444A90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94D37-6FFA-41E9-B178-E29CD9F9F5C1}"/>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75807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D187-F2F1-4668-A5A3-489AA2D2CA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2703C-C909-42FA-8E94-58AA47C033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A704C-0DBB-4822-8359-6A0CB3F40BB9}"/>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5" name="Footer Placeholder 4">
            <a:extLst>
              <a:ext uri="{FF2B5EF4-FFF2-40B4-BE49-F238E27FC236}">
                <a16:creationId xmlns:a16="http://schemas.microsoft.com/office/drawing/2014/main" id="{67065560-7CFC-486D-9536-B0F3EC0BD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71EF3-310A-441C-A3AB-AEDFC7C5B2A1}"/>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214738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C5EE7-ADB0-4623-8A8E-4D08989594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090863-8DAC-45CB-8171-719D32963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0B74A-DF20-4536-9290-2D649960233A}"/>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5" name="Footer Placeholder 4">
            <a:extLst>
              <a:ext uri="{FF2B5EF4-FFF2-40B4-BE49-F238E27FC236}">
                <a16:creationId xmlns:a16="http://schemas.microsoft.com/office/drawing/2014/main" id="{BCCBB00C-E6F8-4D07-A03E-C2543FA4D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19013-80B9-46CB-8C68-040D1250B7F2}"/>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405688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A381-FCD5-4988-9BAC-A34CAFE95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BDC91-9E0A-4CF9-BCB7-02323E5BAA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F6656-C1D8-48BD-8808-E5B2E4DC3685}"/>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5" name="Footer Placeholder 4">
            <a:extLst>
              <a:ext uri="{FF2B5EF4-FFF2-40B4-BE49-F238E27FC236}">
                <a16:creationId xmlns:a16="http://schemas.microsoft.com/office/drawing/2014/main" id="{A8A80B12-BB33-42A1-BED0-6DF73BC0E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6C1F5-B2E9-4F69-A9FC-0E19EF067553}"/>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424843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B884-B81D-4D2D-B887-CC466A1D51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6355C6-A05C-4DA6-BBE4-B1D5A5FBC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A1BAC-F022-457E-B797-29C52367DC65}"/>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5" name="Footer Placeholder 4">
            <a:extLst>
              <a:ext uri="{FF2B5EF4-FFF2-40B4-BE49-F238E27FC236}">
                <a16:creationId xmlns:a16="http://schemas.microsoft.com/office/drawing/2014/main" id="{82595045-2EFE-45E2-B77B-15332453C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B9D7C-F590-4325-800A-DE2840458801}"/>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2005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800D-EB87-49B8-B9D1-0C0423285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BC6BA0-3323-4302-BD3D-ECCD1D716A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E9258A-A7F1-4D28-BC56-1DBC093A0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631B33-42C5-4483-BA88-F5D5042F7EDE}"/>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6" name="Footer Placeholder 5">
            <a:extLst>
              <a:ext uri="{FF2B5EF4-FFF2-40B4-BE49-F238E27FC236}">
                <a16:creationId xmlns:a16="http://schemas.microsoft.com/office/drawing/2014/main" id="{329A0867-EC84-4E95-8F5B-88DF8C29E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3C59-1EE5-46B2-8458-4C524EAE811C}"/>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271750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AA7D-3035-4E66-B821-EFF0520E61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28659A-8DD4-4971-9A0C-3FFB7376A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DFFDD-6785-4439-BD6A-BDA9F58CF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2B3D1F-BAE4-4A71-8F5C-F79556D14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158004-859C-4FB0-A104-A7E4488F2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FA6152-FC20-4278-B372-EE7F680F76A4}"/>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8" name="Footer Placeholder 7">
            <a:extLst>
              <a:ext uri="{FF2B5EF4-FFF2-40B4-BE49-F238E27FC236}">
                <a16:creationId xmlns:a16="http://schemas.microsoft.com/office/drawing/2014/main" id="{04460794-C58D-4105-9A63-5459E96CCD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D80EAD-07A3-477C-A332-5B0D64AADDED}"/>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87873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CB6B-AACA-424D-B6BD-2E4930E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AD8CB-33F5-41C3-8A68-A03C701CA1EC}"/>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4" name="Footer Placeholder 3">
            <a:extLst>
              <a:ext uri="{FF2B5EF4-FFF2-40B4-BE49-F238E27FC236}">
                <a16:creationId xmlns:a16="http://schemas.microsoft.com/office/drawing/2014/main" id="{69AD8702-C541-4CF5-8106-824C2F175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C569ED-B33D-4DF2-ADC4-397CD1418994}"/>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9673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53B19-C028-4BFC-9CCA-E373BC94EC6B}"/>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3" name="Footer Placeholder 2">
            <a:extLst>
              <a:ext uri="{FF2B5EF4-FFF2-40B4-BE49-F238E27FC236}">
                <a16:creationId xmlns:a16="http://schemas.microsoft.com/office/drawing/2014/main" id="{16F9C4AC-E33D-48EE-BA95-3FEAE928D1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13D3F7-F227-4105-9463-37DCBD24E6B8}"/>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14680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06BE-421E-4D23-84A9-E19579AAA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6C940-CE82-40A0-8870-F289B2F80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042A4B-FA0A-44A0-9AEA-1B72BEE3B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46B0C-566B-4386-9B24-5AFC9CA9A874}"/>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6" name="Footer Placeholder 5">
            <a:extLst>
              <a:ext uri="{FF2B5EF4-FFF2-40B4-BE49-F238E27FC236}">
                <a16:creationId xmlns:a16="http://schemas.microsoft.com/office/drawing/2014/main" id="{32F4AA0D-6777-44C3-9772-93A184607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CF52A-F3FE-4825-A23C-AFAE4E4FA7BE}"/>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38710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EC02-A7BA-4514-97D6-FBFC5D753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EF6F8D-6F25-4562-9579-569DFCC2D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53F99-8B7E-4A8D-967F-757B356D6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E6BD2-0357-4E7F-B9F7-F2E5B96DA0DE}"/>
              </a:ext>
            </a:extLst>
          </p:cNvPr>
          <p:cNvSpPr>
            <a:spLocks noGrp="1"/>
          </p:cNvSpPr>
          <p:nvPr>
            <p:ph type="dt" sz="half" idx="10"/>
          </p:nvPr>
        </p:nvSpPr>
        <p:spPr/>
        <p:txBody>
          <a:bodyPr/>
          <a:lstStyle/>
          <a:p>
            <a:fld id="{09FFEE41-BF3A-43BD-9792-8FA6B614A2CA}" type="datetimeFigureOut">
              <a:rPr lang="en-US" smtClean="0"/>
              <a:t>12/9/2021</a:t>
            </a:fld>
            <a:endParaRPr lang="en-US"/>
          </a:p>
        </p:txBody>
      </p:sp>
      <p:sp>
        <p:nvSpPr>
          <p:cNvPr id="6" name="Footer Placeholder 5">
            <a:extLst>
              <a:ext uri="{FF2B5EF4-FFF2-40B4-BE49-F238E27FC236}">
                <a16:creationId xmlns:a16="http://schemas.microsoft.com/office/drawing/2014/main" id="{134A114F-3E0F-485A-AE24-1C4B07985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6ED47-DC54-4DBD-8395-50C4C14F226F}"/>
              </a:ext>
            </a:extLst>
          </p:cNvPr>
          <p:cNvSpPr>
            <a:spLocks noGrp="1"/>
          </p:cNvSpPr>
          <p:nvPr>
            <p:ph type="sldNum" sz="quarter" idx="12"/>
          </p:nvPr>
        </p:nvSpPr>
        <p:spPr/>
        <p:txBody>
          <a:bodyPr/>
          <a:lstStyle/>
          <a:p>
            <a:fld id="{C595D9A8-4867-4DC9-9E9E-895A69E18DF0}" type="slidenum">
              <a:rPr lang="en-US" smtClean="0"/>
              <a:t>‹#›</a:t>
            </a:fld>
            <a:endParaRPr lang="en-US"/>
          </a:p>
        </p:txBody>
      </p:sp>
    </p:spTree>
    <p:extLst>
      <p:ext uri="{BB962C8B-B14F-4D97-AF65-F5344CB8AC3E}">
        <p14:creationId xmlns:p14="http://schemas.microsoft.com/office/powerpoint/2010/main" val="425665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E8AD2-57B6-401B-9A3F-D1D160B0B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A54FB-D496-4263-BF61-5933EB472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2015D-60C1-46D6-AA6F-57250B910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FEE41-BF3A-43BD-9792-8FA6B614A2CA}" type="datetimeFigureOut">
              <a:rPr lang="en-US" smtClean="0"/>
              <a:t>12/9/2021</a:t>
            </a:fld>
            <a:endParaRPr lang="en-US"/>
          </a:p>
        </p:txBody>
      </p:sp>
      <p:sp>
        <p:nvSpPr>
          <p:cNvPr id="5" name="Footer Placeholder 4">
            <a:extLst>
              <a:ext uri="{FF2B5EF4-FFF2-40B4-BE49-F238E27FC236}">
                <a16:creationId xmlns:a16="http://schemas.microsoft.com/office/drawing/2014/main" id="{6ACB654F-6AC1-4C07-A071-7AF6E5359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827A6A-C6FD-4293-953E-3F0F81352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5D9A8-4867-4DC9-9E9E-895A69E18DF0}" type="slidenum">
              <a:rPr lang="en-US" smtClean="0"/>
              <a:t>‹#›</a:t>
            </a:fld>
            <a:endParaRPr lang="en-US"/>
          </a:p>
        </p:txBody>
      </p:sp>
    </p:spTree>
    <p:extLst>
      <p:ext uri="{BB962C8B-B14F-4D97-AF65-F5344CB8AC3E}">
        <p14:creationId xmlns:p14="http://schemas.microsoft.com/office/powerpoint/2010/main" val="35985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c.blackboard.com/webapps/blackboard/content/listContent.jsp?course_id=_319149_1&amp;content_id=_6120540_1&amp;mode=reset"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github.com/Srilekha235/Python_Data-Analysis-Final-Project_DP_Srilekha_20049929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ndrewmvd/data-analyst-jobs"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B09C89-359D-47F9-B4DF-8F58B00E1266}"/>
              </a:ext>
            </a:extLst>
          </p:cNvPr>
          <p:cNvPicPr>
            <a:picLocks noChangeAspect="1"/>
          </p:cNvPicPr>
          <p:nvPr/>
        </p:nvPicPr>
        <p:blipFill>
          <a:blip r:embed="rId2"/>
          <a:stretch>
            <a:fillRect/>
          </a:stretch>
        </p:blipFill>
        <p:spPr>
          <a:xfrm>
            <a:off x="0" y="-1"/>
            <a:ext cx="12192000" cy="6898105"/>
          </a:xfrm>
          <a:prstGeom prst="rect">
            <a:avLst/>
          </a:prstGeom>
        </p:spPr>
      </p:pic>
      <p:sp>
        <p:nvSpPr>
          <p:cNvPr id="6" name="Title 1">
            <a:extLst>
              <a:ext uri="{FF2B5EF4-FFF2-40B4-BE49-F238E27FC236}">
                <a16:creationId xmlns:a16="http://schemas.microsoft.com/office/drawing/2014/main" id="{29E31671-B643-4DCD-B34D-11E453D05217}"/>
              </a:ext>
            </a:extLst>
          </p:cNvPr>
          <p:cNvSpPr>
            <a:spLocks noGrp="1"/>
          </p:cNvSpPr>
          <p:nvPr>
            <p:ph type="ctrTitle"/>
          </p:nvPr>
        </p:nvSpPr>
        <p:spPr>
          <a:xfrm>
            <a:off x="324970" y="156882"/>
            <a:ext cx="11542059" cy="1613647"/>
          </a:xfrm>
        </p:spPr>
        <p:txBody>
          <a:bodyPr>
            <a:normAutofit/>
          </a:bodyPr>
          <a:lstStyle/>
          <a:p>
            <a:r>
              <a:rPr lang="en-US" sz="4800" dirty="0">
                <a:solidFill>
                  <a:schemeClr val="bg1"/>
                </a:solidFill>
                <a:latin typeface="Arial Black" panose="020B0A04020102020204" pitchFamily="34" charset="0"/>
              </a:rPr>
              <a:t>BDAT 1004 – Final Project</a:t>
            </a:r>
            <a:br>
              <a:rPr lang="en-US" sz="4800" dirty="0">
                <a:solidFill>
                  <a:schemeClr val="bg1"/>
                </a:solidFill>
                <a:latin typeface="Arial Black" panose="020B0A04020102020204" pitchFamily="34" charset="0"/>
              </a:rPr>
            </a:br>
            <a:r>
              <a:rPr lang="en-US" sz="4000" dirty="0">
                <a:solidFill>
                  <a:schemeClr val="bg1"/>
                </a:solidFill>
                <a:latin typeface="Arial Black" panose="020B0A04020102020204" pitchFamily="34" charset="0"/>
              </a:rPr>
              <a:t>Python – Jupyter Notebook</a:t>
            </a:r>
          </a:p>
        </p:txBody>
      </p:sp>
      <p:graphicFrame>
        <p:nvGraphicFramePr>
          <p:cNvPr id="7" name="Table 6">
            <a:extLst>
              <a:ext uri="{FF2B5EF4-FFF2-40B4-BE49-F238E27FC236}">
                <a16:creationId xmlns:a16="http://schemas.microsoft.com/office/drawing/2014/main" id="{1020C569-3128-4570-A331-DE3F69C122E0}"/>
              </a:ext>
            </a:extLst>
          </p:cNvPr>
          <p:cNvGraphicFramePr>
            <a:graphicFrameLocks noGrp="1"/>
          </p:cNvGraphicFramePr>
          <p:nvPr>
            <p:extLst>
              <p:ext uri="{D42A27DB-BD31-4B8C-83A1-F6EECF244321}">
                <p14:modId xmlns:p14="http://schemas.microsoft.com/office/powerpoint/2010/main" val="3122461547"/>
              </p:ext>
            </p:extLst>
          </p:nvPr>
        </p:nvGraphicFramePr>
        <p:xfrm>
          <a:off x="425824" y="2725271"/>
          <a:ext cx="6620435" cy="2725272"/>
        </p:xfrm>
        <a:graphic>
          <a:graphicData uri="http://schemas.openxmlformats.org/drawingml/2006/table">
            <a:tbl>
              <a:tblPr>
                <a:tableStyleId>{5C22544A-7EE6-4342-B048-85BDC9FD1C3A}</a:tableStyleId>
              </a:tblPr>
              <a:tblGrid>
                <a:gridCol w="2522070">
                  <a:extLst>
                    <a:ext uri="{9D8B030D-6E8A-4147-A177-3AD203B41FA5}">
                      <a16:colId xmlns:a16="http://schemas.microsoft.com/office/drawing/2014/main" val="2071848196"/>
                    </a:ext>
                  </a:extLst>
                </a:gridCol>
                <a:gridCol w="4098365">
                  <a:extLst>
                    <a:ext uri="{9D8B030D-6E8A-4147-A177-3AD203B41FA5}">
                      <a16:colId xmlns:a16="http://schemas.microsoft.com/office/drawing/2014/main" val="1953867144"/>
                    </a:ext>
                  </a:extLst>
                </a:gridCol>
              </a:tblGrid>
              <a:tr h="681318">
                <a:tc>
                  <a:txBody>
                    <a:bodyPr/>
                    <a:lstStyle/>
                    <a:p>
                      <a:pPr algn="l" fontAlgn="ctr"/>
                      <a:r>
                        <a:rPr lang="en-US" sz="2400" b="1" u="none" strike="noStrike" dirty="0">
                          <a:effectLst/>
                          <a:latin typeface="Arial" panose="020B0604020202020204" pitchFamily="34" charset="0"/>
                          <a:cs typeface="Arial" panose="020B0604020202020204" pitchFamily="34" charset="0"/>
                        </a:rPr>
                        <a:t>Prepared by</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49000">
                          <a:srgbClr val="FCB2C2"/>
                        </a:gs>
                        <a:gs pos="15000">
                          <a:schemeClr val="accent4">
                            <a:lumMod val="20000"/>
                            <a:lumOff val="80000"/>
                          </a:schemeClr>
                        </a:gs>
                        <a:gs pos="0">
                          <a:schemeClr val="accent1">
                            <a:lumMod val="5000"/>
                            <a:lumOff val="95000"/>
                          </a:schemeClr>
                        </a:gs>
                        <a:gs pos="81000">
                          <a:schemeClr val="accent1">
                            <a:lumMod val="45000"/>
                            <a:lumOff val="55000"/>
                          </a:schemeClr>
                        </a:gs>
                        <a:gs pos="66000">
                          <a:srgbClr val="FCB2C2"/>
                        </a:gs>
                        <a:gs pos="100000">
                          <a:schemeClr val="accent1">
                            <a:lumMod val="30000"/>
                            <a:lumOff val="70000"/>
                          </a:schemeClr>
                        </a:gs>
                      </a:gsLst>
                      <a:lin ang="5400000" scaled="1"/>
                    </a:gradFill>
                  </a:tcPr>
                </a:tc>
                <a:tc>
                  <a:txBody>
                    <a:bodyPr/>
                    <a:lstStyle/>
                    <a:p>
                      <a:pPr algn="l" fontAlgn="ctr"/>
                      <a:r>
                        <a:rPr lang="en-US" sz="2400" b="1" u="none" strike="noStrike" dirty="0">
                          <a:effectLst/>
                          <a:latin typeface="Arial" panose="020B0604020202020204" pitchFamily="34" charset="0"/>
                          <a:cs typeface="Arial" panose="020B0604020202020204" pitchFamily="34" charset="0"/>
                        </a:rPr>
                        <a:t>Srilekha Sampath kumar</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57000">
                          <a:srgbClr val="FCB2C2"/>
                        </a:gs>
                        <a:gs pos="14000">
                          <a:schemeClr val="accent4">
                            <a:lumMod val="20000"/>
                            <a:lumOff val="80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16345276"/>
                  </a:ext>
                </a:extLst>
              </a:tr>
              <a:tr h="681318">
                <a:tc>
                  <a:txBody>
                    <a:bodyPr/>
                    <a:lstStyle/>
                    <a:p>
                      <a:pPr algn="l" fontAlgn="ctr"/>
                      <a:r>
                        <a:rPr lang="en-US" sz="2400" b="1" u="none" strike="noStrike" dirty="0">
                          <a:effectLst/>
                          <a:latin typeface="Arial" panose="020B0604020202020204" pitchFamily="34" charset="0"/>
                          <a:cs typeface="Arial" panose="020B0604020202020204" pitchFamily="34" charset="0"/>
                        </a:rPr>
                        <a:t>Student ID</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55500">
                          <a:srgbClr val="FCB2C2"/>
                        </a:gs>
                        <a:gs pos="37000">
                          <a:schemeClr val="accent4">
                            <a:lumMod val="20000"/>
                            <a:lumOff val="8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2400" b="1" u="none" strike="noStrike" dirty="0">
                          <a:effectLst/>
                          <a:latin typeface="Arial" panose="020B0604020202020204" pitchFamily="34" charset="0"/>
                          <a:cs typeface="Arial" panose="020B0604020202020204" pitchFamily="34" charset="0"/>
                        </a:rPr>
                        <a:t>200499290</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55500">
                          <a:srgbClr val="FCB2C2"/>
                        </a:gs>
                        <a:gs pos="37000">
                          <a:schemeClr val="accent4">
                            <a:lumMod val="20000"/>
                            <a:lumOff val="8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960143517"/>
                  </a:ext>
                </a:extLst>
              </a:tr>
              <a:tr h="681318">
                <a:tc>
                  <a:txBody>
                    <a:bodyPr/>
                    <a:lstStyle/>
                    <a:p>
                      <a:pPr algn="l" fontAlgn="ctr"/>
                      <a:r>
                        <a:rPr lang="en-US" sz="2400" b="1" u="none" strike="noStrike" dirty="0">
                          <a:effectLst/>
                          <a:latin typeface="Arial" panose="020B0604020202020204" pitchFamily="34" charset="0"/>
                          <a:cs typeface="Arial" panose="020B0604020202020204" pitchFamily="34" charset="0"/>
                        </a:rPr>
                        <a:t>Due Date</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55500">
                          <a:srgbClr val="FCB2C2"/>
                        </a:gs>
                        <a:gs pos="37000">
                          <a:schemeClr val="accent4">
                            <a:lumMod val="20000"/>
                            <a:lumOff val="8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2400" b="1" u="none" strike="noStrike" dirty="0">
                          <a:effectLst/>
                          <a:latin typeface="Arial" panose="020B0604020202020204" pitchFamily="34" charset="0"/>
                          <a:cs typeface="Arial" panose="020B0604020202020204" pitchFamily="34" charset="0"/>
                        </a:rPr>
                        <a:t>09-Dec-21</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55500">
                          <a:srgbClr val="FCB2C2"/>
                        </a:gs>
                        <a:gs pos="37000">
                          <a:schemeClr val="accent4">
                            <a:lumMod val="20000"/>
                            <a:lumOff val="8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49789791"/>
                  </a:ext>
                </a:extLst>
              </a:tr>
              <a:tr h="681318">
                <a:tc>
                  <a:txBody>
                    <a:bodyPr/>
                    <a:lstStyle/>
                    <a:p>
                      <a:pPr algn="l" fontAlgn="ctr"/>
                      <a:r>
                        <a:rPr lang="en-US" sz="2400" b="1" u="none" strike="noStrike" dirty="0">
                          <a:effectLst/>
                          <a:latin typeface="Arial" panose="020B0604020202020204" pitchFamily="34" charset="0"/>
                          <a:cs typeface="Arial" panose="020B0604020202020204" pitchFamily="34" charset="0"/>
                        </a:rPr>
                        <a:t>Presented to</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42000">
                          <a:srgbClr val="FCB2C2"/>
                        </a:gs>
                        <a:gs pos="15000">
                          <a:schemeClr val="accent4">
                            <a:lumMod val="20000"/>
                            <a:lumOff val="80000"/>
                          </a:schemeClr>
                        </a:gs>
                        <a:gs pos="75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2400" b="1" u="none" strike="noStrike" dirty="0">
                          <a:effectLst/>
                          <a:latin typeface="Arial" panose="020B0604020202020204" pitchFamily="34" charset="0"/>
                          <a:cs typeface="Arial" panose="020B0604020202020204" pitchFamily="34" charset="0"/>
                        </a:rPr>
                        <a:t>Mohammed Jibran</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55500">
                          <a:srgbClr val="FCB2C2"/>
                        </a:gs>
                        <a:gs pos="37000">
                          <a:schemeClr val="accent4">
                            <a:lumMod val="20000"/>
                            <a:lumOff val="8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16430802"/>
                  </a:ext>
                </a:extLst>
              </a:tr>
            </a:tbl>
          </a:graphicData>
        </a:graphic>
      </p:graphicFrame>
    </p:spTree>
    <p:extLst>
      <p:ext uri="{BB962C8B-B14F-4D97-AF65-F5344CB8AC3E}">
        <p14:creationId xmlns:p14="http://schemas.microsoft.com/office/powerpoint/2010/main" val="336462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0"/>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504856" y="849515"/>
            <a:ext cx="9674568" cy="4505849"/>
          </a:xfrm>
          <a:prstGeom prst="rect">
            <a:avLst/>
          </a:prstGeom>
          <a:noFill/>
        </p:spPr>
        <p:txBody>
          <a:bodyPr wrap="square" rtlCol="0">
            <a:spAutoFit/>
          </a:bodyPr>
          <a:lstStyle/>
          <a:p>
            <a:endParaRPr lang="en-US" sz="2400" dirty="0">
              <a:latin typeface="Arial" panose="020B0604020202020204" pitchFamily="34" charset="0"/>
              <a:cs typeface="Arial" panose="020B0604020202020204" pitchFamily="34" charset="0"/>
            </a:endParaRPr>
          </a:p>
          <a:p>
            <a:pPr marL="0" lvl="0" indent="0" algn="l" rtl="0">
              <a:lnSpc>
                <a:spcPct val="90000"/>
              </a:lnSpc>
              <a:spcBef>
                <a:spcPts val="0"/>
              </a:spcBef>
              <a:spcAft>
                <a:spcPts val="0"/>
              </a:spcAft>
              <a:buClr>
                <a:schemeClr val="dk1"/>
              </a:buClr>
              <a:buSzPts val="2400"/>
              <a:buNone/>
            </a:pPr>
            <a:r>
              <a:rPr lang="en-US" sz="3200" dirty="0">
                <a:latin typeface="Arial Black" panose="020B0A04020102020204" pitchFamily="34" charset="0"/>
                <a:cs typeface="Arial" panose="020B0604020202020204" pitchFamily="34" charset="0"/>
              </a:rPr>
              <a:t>Missing value analysis</a:t>
            </a:r>
          </a:p>
          <a:p>
            <a:pPr marL="0" lvl="0" indent="0" algn="l" rtl="0">
              <a:lnSpc>
                <a:spcPct val="90000"/>
              </a:lnSpc>
              <a:spcBef>
                <a:spcPts val="0"/>
              </a:spcBef>
              <a:spcAft>
                <a:spcPts val="0"/>
              </a:spcAft>
              <a:buClr>
                <a:schemeClr val="dk1"/>
              </a:buClr>
              <a:buSzPts val="2400"/>
              <a:buNone/>
            </a:pPr>
            <a:endParaRPr lang="en-US" sz="1200" b="1" u="sng" dirty="0">
              <a:latin typeface="Century Gothic" panose="020B0502020202020204" pitchFamily="34" charset="0"/>
            </a:endParaRPr>
          </a:p>
          <a:p>
            <a:pPr lvl="0" algn="l" rtl="0">
              <a:lnSpc>
                <a:spcPct val="90000"/>
              </a:lnSpc>
              <a:spcBef>
                <a:spcPts val="0"/>
              </a:spcBef>
              <a:spcAft>
                <a:spcPts val="0"/>
              </a:spcAft>
              <a:buClr>
                <a:schemeClr val="dk1"/>
              </a:buClr>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 Entire dataset has been checked for NULL/NA, any missing/empty values or other irrelevant values. </a:t>
            </a:r>
          </a:p>
          <a:p>
            <a:pPr lvl="0" algn="l" rtl="0">
              <a:lnSpc>
                <a:spcPct val="90000"/>
              </a:lnSpc>
              <a:spcBef>
                <a:spcPts val="0"/>
              </a:spcBef>
              <a:spcAft>
                <a:spcPts val="0"/>
              </a:spcAft>
              <a:buClr>
                <a:schemeClr val="dk1"/>
              </a:buClr>
              <a:buSzPts val="24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lvl="0" algn="l" rtl="0">
              <a:lnSpc>
                <a:spcPct val="90000"/>
              </a:lnSpc>
              <a:spcBef>
                <a:spcPts val="0"/>
              </a:spcBef>
              <a:spcAft>
                <a:spcPts val="0"/>
              </a:spcAft>
              <a:buClr>
                <a:schemeClr val="dk1"/>
              </a:buClr>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 Removed records filled with -1, as they are not meeting with any sort of clues to fill in the data. As a result, nearly 1000 records are eliminated.</a:t>
            </a:r>
          </a:p>
          <a:p>
            <a:pPr marL="0" lvl="0" indent="0" algn="l" rtl="0">
              <a:lnSpc>
                <a:spcPct val="90000"/>
              </a:lnSpc>
              <a:spcBef>
                <a:spcPts val="0"/>
              </a:spcBef>
              <a:spcAft>
                <a:spcPts val="0"/>
              </a:spcAft>
              <a:buClr>
                <a:schemeClr val="dk1"/>
              </a:buClr>
              <a:buSzPts val="2400"/>
              <a:buNone/>
            </a:pPr>
            <a:endParaRPr lang="en-US" sz="2400" dirty="0">
              <a:latin typeface="Arial" panose="020B0604020202020204" pitchFamily="34" charset="0"/>
              <a:cs typeface="Arial" panose="020B0604020202020204" pitchFamily="34" charset="0"/>
            </a:endParaRPr>
          </a:p>
          <a:p>
            <a:pPr>
              <a:spcBef>
                <a:spcPts val="0"/>
              </a:spcBef>
              <a:buClr>
                <a:schemeClr val="dk1"/>
              </a:buClr>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 Column ‘S No’ has been checked for Duplicate values. As no duplicates are found, this column can be considered as primary key.</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952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260684" y="188495"/>
            <a:ext cx="9585158" cy="1384995"/>
          </a:xfrm>
          <a:prstGeom prst="rect">
            <a:avLst/>
          </a:prstGeom>
          <a:noFill/>
        </p:spPr>
        <p:txBody>
          <a:bodyPr wrap="square" rtlCol="0">
            <a:spAutoFit/>
          </a:bodyPr>
          <a:lstStyle/>
          <a:p>
            <a:r>
              <a:rPr lang="en-US" sz="2800" dirty="0">
                <a:latin typeface="Arial Black" panose="020B0A04020102020204" pitchFamily="34" charset="0"/>
                <a:cs typeface="Arial" panose="020B0604020202020204" pitchFamily="34" charset="0"/>
              </a:rPr>
              <a:t>Data Cleaning Results</a:t>
            </a:r>
          </a:p>
          <a:p>
            <a:endParaRPr lang="en-US" sz="8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Total number of Records : 875 Rows</a:t>
            </a:r>
          </a:p>
          <a:p>
            <a:pPr marL="0" indent="0">
              <a:buNone/>
            </a:pPr>
            <a:r>
              <a:rPr lang="en-US" sz="2400" dirty="0">
                <a:latin typeface="Arial" panose="020B0604020202020204" pitchFamily="34" charset="0"/>
                <a:cs typeface="Arial" panose="020B0604020202020204" pitchFamily="34" charset="0"/>
              </a:rPr>
              <a:t>Total number of Fields : 16 Columns</a:t>
            </a:r>
          </a:p>
        </p:txBody>
      </p:sp>
      <p:graphicFrame>
        <p:nvGraphicFramePr>
          <p:cNvPr id="2" name="Table 1">
            <a:extLst>
              <a:ext uri="{FF2B5EF4-FFF2-40B4-BE49-F238E27FC236}">
                <a16:creationId xmlns:a16="http://schemas.microsoft.com/office/drawing/2014/main" id="{E23DB7F3-13D1-44EF-AC7A-A071FCEA4970}"/>
              </a:ext>
            </a:extLst>
          </p:cNvPr>
          <p:cNvGraphicFramePr>
            <a:graphicFrameLocks noGrp="1"/>
          </p:cNvGraphicFramePr>
          <p:nvPr>
            <p:extLst>
              <p:ext uri="{D42A27DB-BD31-4B8C-83A1-F6EECF244321}">
                <p14:modId xmlns:p14="http://schemas.microsoft.com/office/powerpoint/2010/main" val="1496578638"/>
              </p:ext>
            </p:extLst>
          </p:nvPr>
        </p:nvGraphicFramePr>
        <p:xfrm>
          <a:off x="350095" y="1674040"/>
          <a:ext cx="9340750" cy="4852021"/>
        </p:xfrm>
        <a:graphic>
          <a:graphicData uri="http://schemas.openxmlformats.org/drawingml/2006/table">
            <a:tbl>
              <a:tblPr>
                <a:tableStyleId>{5C22544A-7EE6-4342-B048-85BDC9FD1C3A}</a:tableStyleId>
              </a:tblPr>
              <a:tblGrid>
                <a:gridCol w="582142">
                  <a:extLst>
                    <a:ext uri="{9D8B030D-6E8A-4147-A177-3AD203B41FA5}">
                      <a16:colId xmlns:a16="http://schemas.microsoft.com/office/drawing/2014/main" val="1643687791"/>
                    </a:ext>
                  </a:extLst>
                </a:gridCol>
                <a:gridCol w="2725488">
                  <a:extLst>
                    <a:ext uri="{9D8B030D-6E8A-4147-A177-3AD203B41FA5}">
                      <a16:colId xmlns:a16="http://schemas.microsoft.com/office/drawing/2014/main" val="954259120"/>
                    </a:ext>
                  </a:extLst>
                </a:gridCol>
                <a:gridCol w="6033120">
                  <a:extLst>
                    <a:ext uri="{9D8B030D-6E8A-4147-A177-3AD203B41FA5}">
                      <a16:colId xmlns:a16="http://schemas.microsoft.com/office/drawing/2014/main" val="594565854"/>
                    </a:ext>
                  </a:extLst>
                </a:gridCol>
              </a:tblGrid>
              <a:tr h="285413">
                <a:tc>
                  <a:txBody>
                    <a:bodyPr/>
                    <a:lstStyle/>
                    <a:p>
                      <a:pPr algn="ctr" rtl="0" fontAlgn="ctr"/>
                      <a:r>
                        <a:rPr lang="en-US" sz="1400" b="1" u="none" strike="noStrike" dirty="0">
                          <a:effectLst/>
                          <a:latin typeface="Arial" panose="020B0604020202020204" pitchFamily="34" charset="0"/>
                          <a:cs typeface="Arial" panose="020B0604020202020204" pitchFamily="34" charset="0"/>
                        </a:rPr>
                        <a:t>S No</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rtl="0" fontAlgn="ctr"/>
                      <a:r>
                        <a:rPr lang="en-US" sz="1400" b="1" u="none" strike="noStrike" dirty="0">
                          <a:effectLst/>
                          <a:latin typeface="Arial" panose="020B0604020202020204" pitchFamily="34" charset="0"/>
                          <a:cs typeface="Arial" panose="020B0604020202020204" pitchFamily="34" charset="0"/>
                        </a:rPr>
                        <a:t>Field</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rtl="0" fontAlgn="ctr"/>
                      <a:r>
                        <a:rPr lang="en-US" sz="1400" b="1" u="none" strike="noStrike" dirty="0">
                          <a:effectLst/>
                          <a:latin typeface="Arial" panose="020B0604020202020204" pitchFamily="34" charset="0"/>
                          <a:cs typeface="Arial" panose="020B0604020202020204" pitchFamily="34" charset="0"/>
                        </a:rPr>
                        <a:t>Explanation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16738406"/>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1</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 S No</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Unique Identifier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062265952"/>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Company Name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Represents the name of the company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569534515"/>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err="1">
                          <a:effectLst/>
                          <a:latin typeface="Arial" panose="020B0604020202020204" pitchFamily="34" charset="0"/>
                          <a:cs typeface="Arial" panose="020B0604020202020204" pitchFamily="34" charset="0"/>
                        </a:rPr>
                        <a:t>Job_Title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Title of the Job Requirement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50798172"/>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MinSalary_in_1000USD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Minimum salary provided by the company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53509241"/>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MaxSalary_in_1000USD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Minimum salary provided by the company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62333545"/>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6</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Rating</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Represents the name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76664551"/>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Location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The location in which the jobs are available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3572578"/>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8</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Headquarters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Headquarters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46396772"/>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9</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Minimum_Empsize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Minimum size of the employees in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987334633"/>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Maximum_Empsize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Maximum size of the employees in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19513922"/>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11</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Founded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The year in which the company was founded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279623644"/>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12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Type of ownership</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Represents a company is run by public, private or non-profit organization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47655892"/>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13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Sector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Represents the sector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57300912"/>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14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Minimum_Revenue_in_Million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Provides minimum revenue produced by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30333538"/>
                  </a:ext>
                </a:extLst>
              </a:tr>
              <a:tr h="285413">
                <a:tc>
                  <a:txBody>
                    <a:bodyPr/>
                    <a:lstStyle/>
                    <a:p>
                      <a:pPr algn="ctr" rtl="0" fontAlgn="ctr"/>
                      <a:r>
                        <a:rPr lang="en-US" sz="1400" u="none" strike="noStrike">
                          <a:effectLst/>
                          <a:latin typeface="Arial" panose="020B0604020202020204" pitchFamily="34" charset="0"/>
                          <a:cs typeface="Arial" panose="020B0604020202020204" pitchFamily="34" charset="0"/>
                        </a:rPr>
                        <a:t>15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Maximum_Revenue_in_Million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Provides maximum revenue produced by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119925891"/>
                  </a:ext>
                </a:extLst>
              </a:tr>
              <a:tr h="285413">
                <a:tc>
                  <a:txBody>
                    <a:bodyPr/>
                    <a:lstStyle/>
                    <a:p>
                      <a:pPr algn="ctr" rtl="0" fontAlgn="ctr"/>
                      <a:r>
                        <a:rPr lang="en-US" sz="1400" u="none" strike="noStrike" dirty="0">
                          <a:effectLst/>
                          <a:latin typeface="Arial" panose="020B0604020202020204" pitchFamily="34" charset="0"/>
                          <a:cs typeface="Arial" panose="020B0604020202020204" pitchFamily="34" charset="0"/>
                        </a:rPr>
                        <a:t>16</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a:effectLst/>
                          <a:latin typeface="Arial" panose="020B0604020202020204" pitchFamily="34" charset="0"/>
                          <a:cs typeface="Arial" panose="020B0604020202020204" pitchFamily="34" charset="0"/>
                        </a:rPr>
                        <a:t>Competitors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rtl="0" fontAlgn="ctr"/>
                      <a:r>
                        <a:rPr lang="en-US" sz="1400" u="none" strike="noStrike" dirty="0">
                          <a:effectLst/>
                          <a:latin typeface="Arial" panose="020B0604020202020204" pitchFamily="34" charset="0"/>
                          <a:cs typeface="Arial" panose="020B0604020202020204" pitchFamily="34" charset="0"/>
                        </a:rPr>
                        <a:t>Provided the competitor of the company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93014807"/>
                  </a:ext>
                </a:extLst>
              </a:tr>
            </a:tbl>
          </a:graphicData>
        </a:graphic>
      </p:graphicFrame>
    </p:spTree>
    <p:extLst>
      <p:ext uri="{BB962C8B-B14F-4D97-AF65-F5344CB8AC3E}">
        <p14:creationId xmlns:p14="http://schemas.microsoft.com/office/powerpoint/2010/main" val="44410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222AA-78D6-4624-8ED6-3640B69262F9}"/>
              </a:ext>
            </a:extLst>
          </p:cNvPr>
          <p:cNvPicPr>
            <a:picLocks noChangeAspect="1"/>
          </p:cNvPicPr>
          <p:nvPr/>
        </p:nvPicPr>
        <p:blipFill>
          <a:blip r:embed="rId2"/>
          <a:stretch>
            <a:fillRect/>
          </a:stretch>
        </p:blipFill>
        <p:spPr>
          <a:xfrm>
            <a:off x="0" y="9188"/>
            <a:ext cx="12192000" cy="6839623"/>
          </a:xfrm>
          <a:prstGeom prst="rect">
            <a:avLst/>
          </a:prstGeom>
        </p:spPr>
      </p:pic>
      <p:sp>
        <p:nvSpPr>
          <p:cNvPr id="6" name="TextBox 5">
            <a:extLst>
              <a:ext uri="{FF2B5EF4-FFF2-40B4-BE49-F238E27FC236}">
                <a16:creationId xmlns:a16="http://schemas.microsoft.com/office/drawing/2014/main" id="{F642FAFB-7A9B-49B8-BB0F-9932D04D2CB4}"/>
              </a:ext>
            </a:extLst>
          </p:cNvPr>
          <p:cNvSpPr txBox="1"/>
          <p:nvPr/>
        </p:nvSpPr>
        <p:spPr>
          <a:xfrm>
            <a:off x="3639434" y="2865875"/>
            <a:ext cx="5400292" cy="830997"/>
          </a:xfrm>
          <a:prstGeom prst="rect">
            <a:avLst/>
          </a:prstGeom>
          <a:noFill/>
        </p:spPr>
        <p:txBody>
          <a:bodyPr wrap="square" rtlCol="0">
            <a:spAutoFit/>
          </a:bodyPr>
          <a:lstStyle/>
          <a:p>
            <a:r>
              <a:rPr lang="en-US" sz="4800" dirty="0">
                <a:latin typeface="Arial Black" panose="020B0A04020102020204" pitchFamily="34" charset="0"/>
                <a:cs typeface="Arial" panose="020B0604020202020204" pitchFamily="34" charset="0"/>
              </a:rPr>
              <a:t>Data Analysis</a:t>
            </a:r>
          </a:p>
        </p:txBody>
      </p:sp>
    </p:spTree>
    <p:extLst>
      <p:ext uri="{BB962C8B-B14F-4D97-AF65-F5344CB8AC3E}">
        <p14:creationId xmlns:p14="http://schemas.microsoft.com/office/powerpoint/2010/main" val="63953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315652" y="1659285"/>
            <a:ext cx="10450960" cy="2616101"/>
          </a:xfrm>
          <a:prstGeom prst="rect">
            <a:avLst/>
          </a:prstGeom>
          <a:noFill/>
        </p:spPr>
        <p:txBody>
          <a:bodyPr wrap="square" rtlCol="0">
            <a:spAutoFit/>
          </a:bodyPr>
          <a:lstStyle/>
          <a:p>
            <a:r>
              <a:rPr lang="en-US" sz="3600" dirty="0">
                <a:latin typeface="Arial Black" panose="020B0A04020102020204" pitchFamily="34" charset="0"/>
                <a:cs typeface="Arial" panose="020B0604020202020204" pitchFamily="34" charset="0"/>
              </a:rPr>
              <a:t>Research Questions</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Different types of Jobs available in the Dataset.</a:t>
            </a:r>
          </a:p>
          <a:p>
            <a:pPr marL="171450" indent="-1714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dirty="0">
                <a:effectLst/>
                <a:latin typeface="Arial" panose="020B0604020202020204" pitchFamily="34" charset="0"/>
                <a:ea typeface="Calibri" panose="020F0502020204030204" pitchFamily="34" charset="0"/>
              </a:rPr>
              <a:t>How much is the maximum revenue with different type of organizations?</a:t>
            </a:r>
          </a:p>
          <a:p>
            <a:endParaRPr lang="en-US" sz="1200" dirty="0">
              <a:effectLst/>
              <a:latin typeface="Arial" panose="020B0604020202020204" pitchFamily="34" charset="0"/>
              <a:ea typeface="Calibri" panose="020F0502020204030204" pitchFamily="34" charset="0"/>
            </a:endParaRP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Top 5 cities with maximum Job Opportunities</a:t>
            </a:r>
            <a:endParaRPr lang="en-US" sz="2400" dirty="0">
              <a:effectLst/>
              <a:latin typeface="Arial" panose="020B0604020202020204" pitchFamily="34" charset="0"/>
              <a:ea typeface="Calibri" panose="020F0502020204030204" pitchFamily="34" charset="0"/>
            </a:endParaRP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963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222AA-78D6-4624-8ED6-3640B69262F9}"/>
              </a:ext>
            </a:extLst>
          </p:cNvPr>
          <p:cNvPicPr>
            <a:picLocks noChangeAspect="1"/>
          </p:cNvPicPr>
          <p:nvPr/>
        </p:nvPicPr>
        <p:blipFill>
          <a:blip r:embed="rId2"/>
          <a:stretch>
            <a:fillRect/>
          </a:stretch>
        </p:blipFill>
        <p:spPr>
          <a:xfrm>
            <a:off x="0" y="0"/>
            <a:ext cx="12192000" cy="6839623"/>
          </a:xfrm>
          <a:prstGeom prst="rect">
            <a:avLst/>
          </a:prstGeom>
        </p:spPr>
      </p:pic>
      <p:sp>
        <p:nvSpPr>
          <p:cNvPr id="6" name="TextBox 5">
            <a:extLst>
              <a:ext uri="{FF2B5EF4-FFF2-40B4-BE49-F238E27FC236}">
                <a16:creationId xmlns:a16="http://schemas.microsoft.com/office/drawing/2014/main" id="{F642FAFB-7A9B-49B8-BB0F-9932D04D2CB4}"/>
              </a:ext>
            </a:extLst>
          </p:cNvPr>
          <p:cNvSpPr txBox="1"/>
          <p:nvPr/>
        </p:nvSpPr>
        <p:spPr>
          <a:xfrm>
            <a:off x="3064044" y="2611897"/>
            <a:ext cx="6352674" cy="1615827"/>
          </a:xfrm>
          <a:prstGeom prst="rect">
            <a:avLst/>
          </a:prstGeom>
          <a:noFill/>
        </p:spPr>
        <p:txBody>
          <a:bodyPr wrap="square" rtlCol="0">
            <a:spAutoFit/>
          </a:bodyPr>
          <a:lstStyle/>
          <a:p>
            <a:r>
              <a:rPr lang="en-US" sz="4800" dirty="0">
                <a:latin typeface="Arial Black" panose="020B0A04020102020204" pitchFamily="34" charset="0"/>
                <a:cs typeface="Arial" panose="020B0604020202020204" pitchFamily="34" charset="0"/>
              </a:rPr>
              <a:t>Data Visualization</a:t>
            </a:r>
          </a:p>
          <a:p>
            <a:endParaRPr lang="en-US" sz="1100" dirty="0">
              <a:latin typeface="Arial Black" panose="020B0A04020102020204" pitchFamily="34" charset="0"/>
              <a:cs typeface="Arial" panose="020B0604020202020204" pitchFamily="34" charset="0"/>
            </a:endParaRPr>
          </a:p>
          <a:p>
            <a:r>
              <a:rPr lang="en-US" sz="2000" dirty="0">
                <a:effectLst/>
                <a:latin typeface="Arial" panose="020B0604020202020204" pitchFamily="34" charset="0"/>
                <a:ea typeface="Calibri" panose="020F0502020204030204" pitchFamily="34" charset="0"/>
              </a:rPr>
              <a:t>The analysis results are presented in visual format using </a:t>
            </a:r>
            <a:r>
              <a:rPr lang="en-US" sz="2000" b="1" dirty="0">
                <a:effectLst/>
                <a:latin typeface="Arial" panose="020B0604020202020204" pitchFamily="34" charset="0"/>
                <a:ea typeface="Calibri" panose="020F0502020204030204" pitchFamily="34" charset="0"/>
              </a:rPr>
              <a:t>Python</a:t>
            </a:r>
            <a:endParaRPr lang="en-US" sz="2000" b="1"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15555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252664" y="136358"/>
            <a:ext cx="9653336"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Different types of Jobs available in the Dataset.</a:t>
            </a:r>
          </a:p>
          <a:p>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E99B9F6-26B5-4FE3-80E1-6A34A22F3194}"/>
              </a:ext>
            </a:extLst>
          </p:cNvPr>
          <p:cNvPicPr>
            <a:picLocks noChangeAspect="1"/>
          </p:cNvPicPr>
          <p:nvPr/>
        </p:nvPicPr>
        <p:blipFill>
          <a:blip r:embed="rId3"/>
          <a:stretch>
            <a:fillRect/>
          </a:stretch>
        </p:blipFill>
        <p:spPr>
          <a:xfrm>
            <a:off x="1424152" y="991139"/>
            <a:ext cx="6746365" cy="5020778"/>
          </a:xfrm>
          <a:prstGeom prst="rect">
            <a:avLst/>
          </a:prstGeom>
        </p:spPr>
      </p:pic>
    </p:spTree>
    <p:extLst>
      <p:ext uri="{BB962C8B-B14F-4D97-AF65-F5344CB8AC3E}">
        <p14:creationId xmlns:p14="http://schemas.microsoft.com/office/powerpoint/2010/main" val="296676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141737" y="84131"/>
            <a:ext cx="10236042" cy="1077218"/>
          </a:xfrm>
          <a:prstGeom prst="rect">
            <a:avLst/>
          </a:prstGeom>
          <a:noFill/>
        </p:spPr>
        <p:txBody>
          <a:bodyPr wrap="square" rtlCol="0">
            <a:spAutoFit/>
          </a:bodyPr>
          <a:lstStyle/>
          <a:p>
            <a:r>
              <a:rPr lang="en-US" sz="2400" dirty="0">
                <a:effectLst/>
                <a:latin typeface="Arial" panose="020B0604020202020204" pitchFamily="34" charset="0"/>
                <a:ea typeface="Calibri" panose="020F0502020204030204" pitchFamily="34" charset="0"/>
              </a:rPr>
              <a:t>How much is the maximum revenue with different type of organizations?</a:t>
            </a:r>
          </a:p>
          <a:p>
            <a:r>
              <a:rPr lang="en-US" sz="2000" dirty="0">
                <a:latin typeface="Arial" panose="020B0604020202020204" pitchFamily="34" charset="0"/>
              </a:rPr>
              <a:t>From this chart we could see all the major organization has the maximum revenue, except educational, health and contract which has the least revenue.</a:t>
            </a:r>
          </a:p>
        </p:txBody>
      </p:sp>
      <p:pic>
        <p:nvPicPr>
          <p:cNvPr id="14" name="Picture 13">
            <a:extLst>
              <a:ext uri="{FF2B5EF4-FFF2-40B4-BE49-F238E27FC236}">
                <a16:creationId xmlns:a16="http://schemas.microsoft.com/office/drawing/2014/main" id="{3653E3A0-D7EB-44DD-BAB4-17F3DAF79186}"/>
              </a:ext>
            </a:extLst>
          </p:cNvPr>
          <p:cNvPicPr>
            <a:picLocks noChangeAspect="1"/>
          </p:cNvPicPr>
          <p:nvPr/>
        </p:nvPicPr>
        <p:blipFill>
          <a:blip r:embed="rId3"/>
          <a:stretch>
            <a:fillRect/>
          </a:stretch>
        </p:blipFill>
        <p:spPr>
          <a:xfrm>
            <a:off x="104274" y="1994516"/>
            <a:ext cx="4169124" cy="2633631"/>
          </a:xfrm>
          <a:prstGeom prst="rect">
            <a:avLst/>
          </a:prstGeom>
        </p:spPr>
      </p:pic>
      <p:pic>
        <p:nvPicPr>
          <p:cNvPr id="16" name="Picture 15">
            <a:extLst>
              <a:ext uri="{FF2B5EF4-FFF2-40B4-BE49-F238E27FC236}">
                <a16:creationId xmlns:a16="http://schemas.microsoft.com/office/drawing/2014/main" id="{D3F05B2B-64FC-4F7E-BDC4-4D16AD6B1C49}"/>
              </a:ext>
            </a:extLst>
          </p:cNvPr>
          <p:cNvPicPr>
            <a:picLocks noChangeAspect="1"/>
          </p:cNvPicPr>
          <p:nvPr/>
        </p:nvPicPr>
        <p:blipFill>
          <a:blip r:embed="rId4"/>
          <a:stretch>
            <a:fillRect/>
          </a:stretch>
        </p:blipFill>
        <p:spPr>
          <a:xfrm>
            <a:off x="4494143" y="2259628"/>
            <a:ext cx="6398447" cy="2338744"/>
          </a:xfrm>
          <a:prstGeom prst="rect">
            <a:avLst/>
          </a:prstGeom>
        </p:spPr>
      </p:pic>
    </p:spTree>
    <p:extLst>
      <p:ext uri="{BB962C8B-B14F-4D97-AF65-F5344CB8AC3E}">
        <p14:creationId xmlns:p14="http://schemas.microsoft.com/office/powerpoint/2010/main" val="169806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0"/>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119372" y="127393"/>
            <a:ext cx="10215753" cy="123110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Top 5 cities with maximum Job Opportunities</a:t>
            </a:r>
            <a:endParaRPr lang="en-US" sz="2000" dirty="0">
              <a:effectLst/>
              <a:latin typeface="Arial" panose="020B0604020202020204" pitchFamily="34" charset="0"/>
              <a:ea typeface="Calibri" panose="020F0502020204030204" pitchFamily="34" charset="0"/>
            </a:endParaRPr>
          </a:p>
          <a:p>
            <a:r>
              <a:rPr lang="en-US" dirty="0">
                <a:latin typeface="Arial" panose="020B0604020202020204" pitchFamily="34" charset="0"/>
                <a:cs typeface="Arial" panose="020B0604020202020204" pitchFamily="34" charset="0"/>
              </a:rPr>
              <a:t>To know the top 5 cities, employee ratings column is taken into consideration, using the Pivot table. According to the count of the rating, we could see the New York city has the more ratings count followed by Chicago and San Francisco and so on.</a:t>
            </a:r>
          </a:p>
        </p:txBody>
      </p:sp>
      <p:pic>
        <p:nvPicPr>
          <p:cNvPr id="8" name="Picture 7">
            <a:extLst>
              <a:ext uri="{FF2B5EF4-FFF2-40B4-BE49-F238E27FC236}">
                <a16:creationId xmlns:a16="http://schemas.microsoft.com/office/drawing/2014/main" id="{EFE116D9-5694-4FA6-95B3-D3B12B6308D4}"/>
              </a:ext>
            </a:extLst>
          </p:cNvPr>
          <p:cNvPicPr>
            <a:picLocks noChangeAspect="1"/>
          </p:cNvPicPr>
          <p:nvPr/>
        </p:nvPicPr>
        <p:blipFill>
          <a:blip r:embed="rId3"/>
          <a:stretch>
            <a:fillRect/>
          </a:stretch>
        </p:blipFill>
        <p:spPr>
          <a:xfrm>
            <a:off x="1991827" y="1703722"/>
            <a:ext cx="6069331" cy="3936411"/>
          </a:xfrm>
          <a:prstGeom prst="rect">
            <a:avLst/>
          </a:prstGeom>
        </p:spPr>
      </p:pic>
    </p:spTree>
    <p:extLst>
      <p:ext uri="{BB962C8B-B14F-4D97-AF65-F5344CB8AC3E}">
        <p14:creationId xmlns:p14="http://schemas.microsoft.com/office/powerpoint/2010/main" val="318185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183541" y="391616"/>
            <a:ext cx="10299975" cy="5553572"/>
          </a:xfrm>
          <a:prstGeom prst="rect">
            <a:avLst/>
          </a:prstGeom>
          <a:noFill/>
        </p:spPr>
        <p:txBody>
          <a:bodyPr wrap="square" rtlCol="0">
            <a:spAutoFit/>
          </a:bodyPr>
          <a:lstStyle/>
          <a:p>
            <a:r>
              <a:rPr lang="en-US" sz="4000" dirty="0">
                <a:latin typeface="Arial Black" panose="020B0A04020102020204" pitchFamily="34" charset="0"/>
                <a:cs typeface="Arial" panose="020B0604020202020204" pitchFamily="34" charset="0"/>
              </a:rPr>
              <a:t>Conclusion</a:t>
            </a:r>
          </a:p>
          <a:p>
            <a:pPr marL="0" indent="0">
              <a:buNone/>
            </a:pPr>
            <a:r>
              <a:rPr lang="en-IN" sz="2600" dirty="0">
                <a:latin typeface="Arial" panose="020B0604020202020204" pitchFamily="34" charset="0"/>
                <a:cs typeface="Arial" panose="020B0604020202020204" pitchFamily="34" charset="0"/>
              </a:rPr>
              <a:t>From all the analysis below are the outcomes,</a:t>
            </a:r>
          </a:p>
          <a:p>
            <a:pPr marL="0" indent="0">
              <a:buNone/>
            </a:pPr>
            <a:endParaRPr lang="en-IN" sz="2600" dirty="0">
              <a:latin typeface="Arial" panose="020B0604020202020204" pitchFamily="34" charset="0"/>
              <a:cs typeface="Arial" panose="020B0604020202020204" pitchFamily="34" charset="0"/>
            </a:endParaRPr>
          </a:p>
          <a:p>
            <a:r>
              <a:rPr lang="en-IN" sz="2600" dirty="0">
                <a:latin typeface="Arial" panose="020B0604020202020204" pitchFamily="34" charset="0"/>
                <a:cs typeface="Arial" panose="020B0604020202020204" pitchFamily="34" charset="0"/>
              </a:rPr>
              <a:t>Among all the cities, New York, Chicago and San Francisco are the top three cities which serves most of data jobs and among those San Francisco provides highest pay and average rating.</a:t>
            </a:r>
          </a:p>
          <a:p>
            <a:pPr marL="457200" indent="-457200">
              <a:buFont typeface="Wingdings" panose="05000000000000000000" pitchFamily="2" charset="2"/>
              <a:buChar char="§"/>
            </a:pPr>
            <a:endParaRPr lang="en-IN" sz="2600" dirty="0">
              <a:latin typeface="Arial" panose="020B0604020202020204" pitchFamily="34" charset="0"/>
              <a:cs typeface="Arial" panose="020B0604020202020204" pitchFamily="34" charset="0"/>
            </a:endParaRPr>
          </a:p>
          <a:p>
            <a:r>
              <a:rPr lang="en-IN" sz="4000" dirty="0">
                <a:latin typeface="Arial Black" panose="020B0A04020102020204" pitchFamily="34" charset="0"/>
                <a:cs typeface="Arial" panose="020B0604020202020204" pitchFamily="34" charset="0"/>
              </a:rPr>
              <a:t>Recommendation</a:t>
            </a:r>
          </a:p>
          <a:p>
            <a:r>
              <a:rPr lang="en-IN" sz="2600" dirty="0">
                <a:latin typeface="Arial" panose="020B0604020202020204" pitchFamily="34" charset="0"/>
                <a:cs typeface="Arial" panose="020B0604020202020204" pitchFamily="34" charset="0"/>
              </a:rPr>
              <a:t>The job seeker can see the company founded year and apply job in that company as we could see age of the company has some impact on the revenue of the company.</a:t>
            </a:r>
          </a:p>
          <a:p>
            <a:pPr marR="0" lvl="0">
              <a:lnSpc>
                <a:spcPct val="107000"/>
              </a:lnSpc>
              <a:spcBef>
                <a:spcPts val="0"/>
              </a:spcBef>
              <a:spcAft>
                <a:spcPts val="0"/>
              </a:spcAft>
            </a:pPr>
            <a:endParaRPr lang="en-US" sz="4000"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601188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279793" y="1458417"/>
            <a:ext cx="10563725" cy="3754874"/>
          </a:xfrm>
          <a:prstGeom prst="rect">
            <a:avLst/>
          </a:prstGeom>
          <a:noFill/>
        </p:spPr>
        <p:txBody>
          <a:bodyPr wrap="square" rtlCol="0">
            <a:spAutoFit/>
          </a:bodyPr>
          <a:lstStyle/>
          <a:p>
            <a:r>
              <a:rPr lang="en-US" sz="3600" dirty="0">
                <a:latin typeface="Arial Black" panose="020B0A04020102020204" pitchFamily="34" charset="0"/>
                <a:cs typeface="Arial" panose="020B0604020202020204" pitchFamily="34" charset="0"/>
              </a:rPr>
              <a:t>References</a:t>
            </a:r>
          </a:p>
          <a:p>
            <a:endParaRPr lang="en-US" dirty="0"/>
          </a:p>
          <a:p>
            <a:pPr marL="0" indent="0">
              <a:buNone/>
            </a:pPr>
            <a:r>
              <a:rPr lang="en-IN" sz="2000" dirty="0">
                <a:latin typeface="Arial" panose="020B0604020202020204" pitchFamily="34" charset="0"/>
                <a:cs typeface="Arial" panose="020B0604020202020204" pitchFamily="34" charset="0"/>
              </a:rPr>
              <a:t>Lecture material from Black board</a:t>
            </a:r>
          </a:p>
          <a:p>
            <a:pPr marL="0" indent="0">
              <a:buNone/>
            </a:pPr>
            <a:endParaRPr lang="en-IN" sz="2000" dirty="0">
              <a:latin typeface="Arial" panose="020B0604020202020204" pitchFamily="34" charset="0"/>
              <a:cs typeface="Arial" panose="020B0604020202020204" pitchFamily="34" charset="0"/>
            </a:endParaRPr>
          </a:p>
          <a:p>
            <a:r>
              <a:rPr lang="en-US" sz="1800" dirty="0">
                <a:effectLst/>
                <a:latin typeface="Arial" panose="020B0604020202020204" pitchFamily="34" charset="0"/>
                <a:ea typeface="Calibri" panose="020F0502020204030204" pitchFamily="34" charset="0"/>
                <a:cs typeface="Arial" panose="020B0604020202020204" pitchFamily="34" charset="0"/>
              </a:rPr>
              <a:t>College, C. (2021, 12 02). </a:t>
            </a:r>
            <a:r>
              <a:rPr lang="en-US" sz="1800" i="1" dirty="0">
                <a:effectLst/>
                <a:latin typeface="Arial" panose="020B0604020202020204" pitchFamily="34" charset="0"/>
                <a:ea typeface="Calibri" panose="020F0502020204030204" pitchFamily="34" charset="0"/>
                <a:cs typeface="Arial" panose="020B0604020202020204" pitchFamily="34" charset="0"/>
              </a:rPr>
              <a:t>blackboard </a:t>
            </a:r>
            <a:r>
              <a:rPr lang="en-US" sz="1800" dirty="0">
                <a:effectLst/>
                <a:latin typeface="Arial" panose="020B0604020202020204" pitchFamily="34" charset="0"/>
                <a:ea typeface="Calibri" panose="020F0502020204030204" pitchFamily="34" charset="0"/>
                <a:cs typeface="Arial" panose="020B0604020202020204" pitchFamily="34" charset="0"/>
              </a:rPr>
              <a:t>. Retrieved from blackboard:</a:t>
            </a:r>
            <a:endParaRPr lang="en-IN" sz="2000" dirty="0">
              <a:latin typeface="Arial" panose="020B0604020202020204" pitchFamily="34" charset="0"/>
              <a:cs typeface="Arial" panose="020B0604020202020204" pitchFamily="34" charset="0"/>
            </a:endParaRPr>
          </a:p>
          <a:p>
            <a:pPr marL="0" indent="0">
              <a:buNone/>
            </a:pPr>
            <a:r>
              <a:rPr lang="en-US" sz="1800" dirty="0">
                <a:hlinkClick r:id="rId3"/>
              </a:rPr>
              <a:t>https://gc.blackboard.com/webapps/blackboard/content/listContent.jsp?course_id=_319149_1&amp;content_id=_6120540_1&amp;mode=reset</a:t>
            </a:r>
            <a:endParaRPr lang="en-US" sz="1800" dirty="0"/>
          </a:p>
          <a:p>
            <a:pPr marL="0" indent="0">
              <a:buNone/>
            </a:pPr>
            <a:endParaRPr lang="en-US" dirty="0"/>
          </a:p>
          <a:p>
            <a:pPr marL="0" indent="0">
              <a:buNone/>
            </a:pPr>
            <a:r>
              <a:rPr lang="en-US" sz="1800" dirty="0">
                <a:effectLst/>
                <a:latin typeface="Arial" panose="020B0604020202020204" pitchFamily="34" charset="0"/>
                <a:ea typeface="Calibri" panose="020F0502020204030204" pitchFamily="34" charset="0"/>
                <a:cs typeface="Arial" panose="020B0604020202020204" pitchFamily="34" charset="0"/>
              </a:rPr>
              <a:t>GitHub link for Code Repository,</a:t>
            </a:r>
          </a:p>
          <a:p>
            <a:pPr marL="0" indent="0">
              <a:buNone/>
            </a:pPr>
            <a:r>
              <a:rPr lang="en-US" sz="1800" dirty="0">
                <a:hlinkClick r:id="rId4"/>
              </a:rPr>
              <a:t>https://github.com/Srilekha235/Python_Data-Analysis-Final-Project_DP_Srilekha_200499290</a:t>
            </a:r>
            <a:r>
              <a:rPr lang="en-US" sz="1800" dirty="0"/>
              <a:t> </a:t>
            </a:r>
            <a:endParaRPr lang="en-US" dirty="0"/>
          </a:p>
          <a:p>
            <a:endParaRPr lang="en-US" dirty="0"/>
          </a:p>
          <a:p>
            <a:endParaRPr lang="en-US" dirty="0"/>
          </a:p>
        </p:txBody>
      </p:sp>
    </p:spTree>
    <p:extLst>
      <p:ext uri="{BB962C8B-B14F-4D97-AF65-F5344CB8AC3E}">
        <p14:creationId xmlns:p14="http://schemas.microsoft.com/office/powerpoint/2010/main" val="62916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222AA-78D6-4624-8ED6-3640B69262F9}"/>
              </a:ext>
            </a:extLst>
          </p:cNvPr>
          <p:cNvPicPr>
            <a:picLocks noChangeAspect="1"/>
          </p:cNvPicPr>
          <p:nvPr/>
        </p:nvPicPr>
        <p:blipFill>
          <a:blip r:embed="rId2"/>
          <a:stretch>
            <a:fillRect/>
          </a:stretch>
        </p:blipFill>
        <p:spPr>
          <a:xfrm>
            <a:off x="0" y="9188"/>
            <a:ext cx="12192000" cy="6839623"/>
          </a:xfrm>
          <a:prstGeom prst="rect">
            <a:avLst/>
          </a:prstGeom>
        </p:spPr>
      </p:pic>
      <p:sp>
        <p:nvSpPr>
          <p:cNvPr id="4" name="Title 1">
            <a:extLst>
              <a:ext uri="{FF2B5EF4-FFF2-40B4-BE49-F238E27FC236}">
                <a16:creationId xmlns:a16="http://schemas.microsoft.com/office/drawing/2014/main" id="{C839178C-3C5A-4F02-886B-3EBB66D851A3}"/>
              </a:ext>
            </a:extLst>
          </p:cNvPr>
          <p:cNvSpPr txBox="1">
            <a:spLocks/>
          </p:cNvSpPr>
          <p:nvPr/>
        </p:nvSpPr>
        <p:spPr>
          <a:xfrm>
            <a:off x="2079337" y="1365528"/>
            <a:ext cx="6912263" cy="45339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cs typeface="Arial" panose="020B0604020202020204" pitchFamily="34" charset="0"/>
              </a:rPr>
              <a:t>Contents</a:t>
            </a:r>
          </a:p>
          <a:p>
            <a:endParaRPr lang="en-US" sz="2000" dirty="0">
              <a:latin typeface="Arial" panose="020B0604020202020204" pitchFamily="34" charset="0"/>
              <a:cs typeface="Arial" panose="020B0604020202020204" pitchFamily="34" charset="0"/>
            </a:endParaRPr>
          </a:p>
          <a:p>
            <a:pPr marL="571500" indent="-571500">
              <a:buFont typeface="Wingdings" panose="05000000000000000000" pitchFamily="2" charset="2"/>
              <a:buChar char="§"/>
            </a:pPr>
            <a:r>
              <a:rPr lang="en-IN" sz="3200" dirty="0">
                <a:latin typeface="Arial" panose="020B0604020202020204" pitchFamily="34" charset="0"/>
                <a:cs typeface="Arial" panose="020B0604020202020204" pitchFamily="34" charset="0"/>
              </a:rPr>
              <a:t>Introduction to Dataset</a:t>
            </a:r>
          </a:p>
          <a:p>
            <a:pPr marL="571500" indent="-571500">
              <a:buFont typeface="Wingdings" panose="05000000000000000000" pitchFamily="2" charset="2"/>
              <a:buChar char="§"/>
            </a:pPr>
            <a:r>
              <a:rPr lang="en-IN" sz="3200" dirty="0">
                <a:latin typeface="Arial" panose="020B0604020202020204" pitchFamily="34" charset="0"/>
                <a:cs typeface="Arial" panose="020B0604020202020204" pitchFamily="34" charset="0"/>
              </a:rPr>
              <a:t>Data Cleaning </a:t>
            </a:r>
          </a:p>
          <a:p>
            <a:pPr marL="571500" indent="-571500">
              <a:buFont typeface="Wingdings" panose="05000000000000000000" pitchFamily="2" charset="2"/>
              <a:buChar char="§"/>
            </a:pPr>
            <a:r>
              <a:rPr lang="en-IN" sz="3200" dirty="0">
                <a:latin typeface="Arial" panose="020B0604020202020204" pitchFamily="34" charset="0"/>
                <a:cs typeface="Arial" panose="020B0604020202020204" pitchFamily="34" charset="0"/>
              </a:rPr>
              <a:t>Data Analysis </a:t>
            </a:r>
          </a:p>
          <a:p>
            <a:pPr marL="571500" indent="-571500">
              <a:buFont typeface="Wingdings" panose="05000000000000000000" pitchFamily="2" charset="2"/>
              <a:buChar char="§"/>
            </a:pPr>
            <a:r>
              <a:rPr lang="en-IN" sz="3200" dirty="0">
                <a:latin typeface="Arial" panose="020B0604020202020204" pitchFamily="34" charset="0"/>
                <a:cs typeface="Arial" panose="020B0604020202020204" pitchFamily="34" charset="0"/>
              </a:rPr>
              <a:t>Data Visualization</a:t>
            </a:r>
          </a:p>
          <a:p>
            <a:pPr marL="571500" indent="-571500">
              <a:buFont typeface="Wingdings" panose="05000000000000000000" pitchFamily="2" charset="2"/>
              <a:buChar char="§"/>
            </a:pPr>
            <a:r>
              <a:rPr lang="en-IN" sz="3200" dirty="0">
                <a:latin typeface="Arial" panose="020B0604020202020204" pitchFamily="34" charset="0"/>
                <a:cs typeface="Arial" panose="020B0604020202020204" pitchFamily="34" charset="0"/>
              </a:rPr>
              <a:t>Conclusion</a:t>
            </a:r>
          </a:p>
          <a:p>
            <a:pPr marL="571500" indent="-571500">
              <a:buFont typeface="Wingdings" panose="05000000000000000000" pitchFamily="2" charset="2"/>
              <a:buChar char="§"/>
            </a:pPr>
            <a:r>
              <a:rPr lang="en-IN" sz="3200"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415706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F2D32450-5A63-49E7-BDDA-44609A374CFD}"/>
              </a:ext>
            </a:extLst>
          </p:cNvPr>
          <p:cNvPicPr>
            <a:picLocks noGrp="1" noChangeAspect="1"/>
          </p:cNvPicPr>
          <p:nvPr>
            <p:ph idx="1"/>
          </p:nvPr>
        </p:nvPicPr>
        <p:blipFill rotWithShape="1">
          <a:blip r:embed="rId2"/>
          <a:srcRect l="426" r="-1" b="-1"/>
          <a:stretch/>
        </p:blipFill>
        <p:spPr>
          <a:xfrm>
            <a:off x="20" y="1282"/>
            <a:ext cx="12191980" cy="6856718"/>
          </a:xfrm>
          <a:prstGeom prst="rect">
            <a:avLst/>
          </a:prstGeom>
        </p:spPr>
      </p:pic>
      <p:sp>
        <p:nvSpPr>
          <p:cNvPr id="6" name="Title 1">
            <a:extLst>
              <a:ext uri="{FF2B5EF4-FFF2-40B4-BE49-F238E27FC236}">
                <a16:creationId xmlns:a16="http://schemas.microsoft.com/office/drawing/2014/main" id="{637F249F-879F-4D67-8E30-9D9554422813}"/>
              </a:ext>
            </a:extLst>
          </p:cNvPr>
          <p:cNvSpPr txBox="1">
            <a:spLocks/>
          </p:cNvSpPr>
          <p:nvPr/>
        </p:nvSpPr>
        <p:spPr>
          <a:xfrm>
            <a:off x="981634" y="2801707"/>
            <a:ext cx="6872156" cy="16447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solidFill>
                  <a:schemeClr val="bg1"/>
                </a:solidFill>
                <a:latin typeface="Arial Black" panose="020B0A04020102020204" pitchFamily="34" charset="0"/>
              </a:rPr>
              <a:t>Thank You</a:t>
            </a:r>
          </a:p>
          <a:p>
            <a:pPr>
              <a:spcAft>
                <a:spcPts val="600"/>
              </a:spcAft>
            </a:pPr>
            <a:r>
              <a:rPr lang="en-US" sz="4800" b="1" dirty="0">
                <a:solidFill>
                  <a:schemeClr val="bg1"/>
                </a:solidFill>
                <a:latin typeface="Arial Black" panose="020B0A04020102020204" pitchFamily="34" charset="0"/>
              </a:rPr>
              <a:t>for Listening!</a:t>
            </a:r>
          </a:p>
          <a:p>
            <a:pPr>
              <a:spcAft>
                <a:spcPts val="600"/>
              </a:spcAft>
            </a:pPr>
            <a:endParaRPr lang="en-US" sz="4800" b="1" dirty="0">
              <a:solidFill>
                <a:schemeClr val="bg1"/>
              </a:solidFill>
              <a:latin typeface="Arial Black" panose="020B0A04020102020204" pitchFamily="34" charset="0"/>
            </a:endParaRPr>
          </a:p>
          <a:p>
            <a:pPr>
              <a:spcAft>
                <a:spcPts val="600"/>
              </a:spcAft>
            </a:pPr>
            <a:r>
              <a:rPr lang="en-US" sz="4800" b="1" dirty="0">
                <a:solidFill>
                  <a:schemeClr val="bg1"/>
                </a:solidFill>
                <a:latin typeface="Arial Black" panose="020B0A04020102020204" pitchFamily="34" charset="0"/>
              </a:rPr>
              <a:t>Any Questions?</a:t>
            </a:r>
          </a:p>
        </p:txBody>
      </p:sp>
    </p:spTree>
    <p:extLst>
      <p:ext uri="{BB962C8B-B14F-4D97-AF65-F5344CB8AC3E}">
        <p14:creationId xmlns:p14="http://schemas.microsoft.com/office/powerpoint/2010/main" val="342935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222AA-78D6-4624-8ED6-3640B69262F9}"/>
              </a:ext>
            </a:extLst>
          </p:cNvPr>
          <p:cNvPicPr>
            <a:picLocks noChangeAspect="1"/>
          </p:cNvPicPr>
          <p:nvPr/>
        </p:nvPicPr>
        <p:blipFill>
          <a:blip r:embed="rId2"/>
          <a:stretch>
            <a:fillRect/>
          </a:stretch>
        </p:blipFill>
        <p:spPr>
          <a:xfrm>
            <a:off x="0" y="9188"/>
            <a:ext cx="12192000" cy="6839623"/>
          </a:xfrm>
          <a:prstGeom prst="rect">
            <a:avLst/>
          </a:prstGeom>
        </p:spPr>
      </p:pic>
      <p:sp>
        <p:nvSpPr>
          <p:cNvPr id="6" name="TextBox 5">
            <a:extLst>
              <a:ext uri="{FF2B5EF4-FFF2-40B4-BE49-F238E27FC236}">
                <a16:creationId xmlns:a16="http://schemas.microsoft.com/office/drawing/2014/main" id="{F642FAFB-7A9B-49B8-BB0F-9932D04D2CB4}"/>
              </a:ext>
            </a:extLst>
          </p:cNvPr>
          <p:cNvSpPr txBox="1"/>
          <p:nvPr/>
        </p:nvSpPr>
        <p:spPr>
          <a:xfrm>
            <a:off x="1473749" y="2918011"/>
            <a:ext cx="9081247" cy="769441"/>
          </a:xfrm>
          <a:prstGeom prst="rect">
            <a:avLst/>
          </a:prstGeom>
          <a:noFill/>
        </p:spPr>
        <p:txBody>
          <a:bodyPr wrap="square" rtlCol="0">
            <a:spAutoFit/>
          </a:bodyPr>
          <a:lstStyle/>
          <a:p>
            <a:r>
              <a:rPr lang="en-US" sz="4400" dirty="0">
                <a:latin typeface="Arial Black" panose="020B0A04020102020204" pitchFamily="34" charset="0"/>
                <a:cs typeface="Arial" panose="020B0604020202020204" pitchFamily="34" charset="0"/>
              </a:rPr>
              <a:t>Brief Introduction to Dataset</a:t>
            </a:r>
          </a:p>
        </p:txBody>
      </p:sp>
    </p:spTree>
    <p:extLst>
      <p:ext uri="{BB962C8B-B14F-4D97-AF65-F5344CB8AC3E}">
        <p14:creationId xmlns:p14="http://schemas.microsoft.com/office/powerpoint/2010/main" val="45291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401999" y="485273"/>
            <a:ext cx="9629746" cy="5447645"/>
          </a:xfrm>
          <a:prstGeom prst="rect">
            <a:avLst/>
          </a:prstGeom>
          <a:noFill/>
        </p:spPr>
        <p:txBody>
          <a:bodyPr wrap="square" rtlCol="0">
            <a:spAutoFit/>
          </a:bodyPr>
          <a:lstStyle/>
          <a:p>
            <a:r>
              <a:rPr lang="en-US" sz="3600" dirty="0">
                <a:latin typeface="Arial Black" panose="020B0A04020102020204" pitchFamily="34" charset="0"/>
              </a:rPr>
              <a:t>Introduction to Dataset</a:t>
            </a:r>
          </a:p>
          <a:p>
            <a:endParaRPr lang="en-US" dirty="0">
              <a:solidFill>
                <a:srgbClr val="202124"/>
              </a:solidFill>
              <a:latin typeface="arial" panose="020B0604020202020204" pitchFamily="34" charset="0"/>
            </a:endParaRPr>
          </a:p>
          <a:p>
            <a:pPr marL="342900" indent="-342900">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Link to the Dataset – </a:t>
            </a:r>
            <a:r>
              <a:rPr lang="en" sz="2400" dirty="0">
                <a:latin typeface="Arial" panose="020B0604020202020204" pitchFamily="34" charset="0"/>
                <a:cs typeface="Arial" panose="020B0604020202020204" pitchFamily="34" charset="0"/>
                <a:hlinkClick r:id="rId3"/>
              </a:rPr>
              <a:t>Analytic Jobs</a:t>
            </a:r>
            <a:endParaRPr lang="en-US" sz="2400" dirty="0">
              <a:latin typeface="Arial" panose="020B0604020202020204" pitchFamily="34" charset="0"/>
              <a:cs typeface="Arial" panose="020B0604020202020204" pitchFamily="34" charset="0"/>
            </a:endParaRPr>
          </a:p>
          <a:p>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This dataset provides the information about the Big Data Analyst job market in 2020</a:t>
            </a:r>
            <a:r>
              <a:rPr lang="en-US" sz="2400"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also it provides the information about the revenue and employee scale of those companies which has big data analytics role.</a:t>
            </a:r>
          </a:p>
          <a:p>
            <a:endParaRPr lang="en-US" sz="2400" dirty="0">
              <a:latin typeface="Arial" panose="020B0604020202020204" pitchFamily="34" charset="0"/>
              <a:ea typeface="Calibri" panose="020F0502020204030204" pitchFamily="34" charset="0"/>
              <a:cs typeface="Arial" panose="020B0604020202020204" pitchFamily="34" charset="0"/>
            </a:endParaRPr>
          </a:p>
          <a:p>
            <a:r>
              <a:rPr lang="en-US" sz="3600" dirty="0">
                <a:latin typeface="Arial Black" panose="020B0A04020102020204" pitchFamily="34" charset="0"/>
              </a:rPr>
              <a:t>Objective</a:t>
            </a:r>
          </a:p>
          <a:p>
            <a:endParaRPr lang="en-US" dirty="0">
              <a:latin typeface="Arial Black" panose="020B0A04020102020204" pitchFamily="34" charset="0"/>
            </a:endParaRPr>
          </a:p>
          <a:p>
            <a:pPr marL="342900" indent="-342900">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The Objective of this assignment is to Clean the data, analyze the records in the data to provide some insights by </a:t>
            </a:r>
            <a:r>
              <a:rPr lang="en-US" sz="2400" dirty="0">
                <a:latin typeface="Arial" panose="020B0604020202020204" pitchFamily="34" charset="0"/>
                <a:cs typeface="Arial" panose="020B0604020202020204" pitchFamily="34" charset="0"/>
              </a:rPr>
              <a:t>dataset Visualizations. </a:t>
            </a:r>
          </a:p>
        </p:txBody>
      </p:sp>
    </p:spTree>
    <p:extLst>
      <p:ext uri="{BB962C8B-B14F-4D97-AF65-F5344CB8AC3E}">
        <p14:creationId xmlns:p14="http://schemas.microsoft.com/office/powerpoint/2010/main" val="185642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6237"/>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265640" y="156410"/>
            <a:ext cx="9629746" cy="1661993"/>
          </a:xfrm>
          <a:prstGeom prst="rect">
            <a:avLst/>
          </a:prstGeom>
          <a:noFill/>
        </p:spPr>
        <p:txBody>
          <a:bodyPr wrap="square" rtlCol="0">
            <a:spAutoFit/>
          </a:bodyPr>
          <a:lstStyle/>
          <a:p>
            <a:r>
              <a:rPr lang="en-US" sz="3600" dirty="0">
                <a:latin typeface="Arial Black" panose="020B0A04020102020204" pitchFamily="34" charset="0"/>
              </a:rPr>
              <a:t>Reason for Analysis</a:t>
            </a:r>
          </a:p>
          <a:p>
            <a:endParaRPr lang="en-US" dirty="0">
              <a:solidFill>
                <a:srgbClr val="202124"/>
              </a:solidFill>
              <a:latin typeface="arial" panose="020B0604020202020204" pitchFamily="34" charset="0"/>
            </a:endParaRPr>
          </a:p>
          <a:p>
            <a:pPr marL="0" indent="0">
              <a:buNone/>
            </a:pPr>
            <a:r>
              <a:rPr lang="en-IN" sz="2400" dirty="0">
                <a:latin typeface="Arial" panose="020B0604020202020204" pitchFamily="34" charset="0"/>
                <a:cs typeface="Arial" panose="020B0604020202020204" pitchFamily="34" charset="0"/>
              </a:rPr>
              <a:t>This analysis provides visibility to the job seeker on available job in the filed of Data Analytics around US.</a:t>
            </a:r>
            <a:r>
              <a:rPr lang="en-US" sz="2400" dirty="0">
                <a:latin typeface="Arial" panose="020B0604020202020204" pitchFamily="34" charset="0"/>
                <a:cs typeface="Arial" panose="020B0604020202020204" pitchFamily="34" charset="0"/>
              </a:rPr>
              <a:t> </a:t>
            </a:r>
          </a:p>
        </p:txBody>
      </p:sp>
      <p:graphicFrame>
        <p:nvGraphicFramePr>
          <p:cNvPr id="4" name="Content Placeholder 2">
            <a:extLst>
              <a:ext uri="{FF2B5EF4-FFF2-40B4-BE49-F238E27FC236}">
                <a16:creationId xmlns:a16="http://schemas.microsoft.com/office/drawing/2014/main" id="{D8DCC637-0576-49E8-B3DA-450FC427CC56}"/>
              </a:ext>
            </a:extLst>
          </p:cNvPr>
          <p:cNvGraphicFramePr>
            <a:graphicFrameLocks noGrp="1"/>
          </p:cNvGraphicFramePr>
          <p:nvPr>
            <p:extLst>
              <p:ext uri="{D42A27DB-BD31-4B8C-83A1-F6EECF244321}">
                <p14:modId xmlns:p14="http://schemas.microsoft.com/office/powerpoint/2010/main" val="1161981009"/>
              </p:ext>
            </p:extLst>
          </p:nvPr>
        </p:nvGraphicFramePr>
        <p:xfrm>
          <a:off x="523540" y="2265946"/>
          <a:ext cx="9404352" cy="3701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459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0"/>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96961" y="56138"/>
            <a:ext cx="10502389" cy="1692771"/>
          </a:xfrm>
          <a:prstGeom prst="rect">
            <a:avLst/>
          </a:prstGeom>
          <a:noFill/>
        </p:spPr>
        <p:txBody>
          <a:bodyPr wrap="square" rtlCol="0">
            <a:spAutoFit/>
          </a:bodyPr>
          <a:lstStyle/>
          <a:p>
            <a:r>
              <a:rPr lang="en-US" sz="2800" dirty="0">
                <a:latin typeface="Arial Black" panose="020B0A04020102020204" pitchFamily="34" charset="0"/>
                <a:cs typeface="Arial" panose="020B0604020202020204" pitchFamily="34" charset="0"/>
              </a:rPr>
              <a:t>Information about the Dataset</a:t>
            </a:r>
            <a:endParaRPr lang="en-US" sz="2800" dirty="0">
              <a:latin typeface="Arial Black" panose="020B0A04020102020204" pitchFamily="34" charset="0"/>
            </a:endParaRP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The raw data downloaded from the Kaggle website consists of 16 columns with 2253 records.</a:t>
            </a:r>
          </a:p>
          <a:p>
            <a:endParaRPr lang="en-US" sz="2800" dirty="0">
              <a:latin typeface="Arial Black" panose="020B0A040201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96597839-4C36-4F42-836E-0D26E57937C6}"/>
              </a:ext>
            </a:extLst>
          </p:cNvPr>
          <p:cNvGraphicFramePr>
            <a:graphicFrameLocks noGrp="1"/>
          </p:cNvGraphicFramePr>
          <p:nvPr>
            <p:extLst>
              <p:ext uri="{D42A27DB-BD31-4B8C-83A1-F6EECF244321}">
                <p14:modId xmlns:p14="http://schemas.microsoft.com/office/powerpoint/2010/main" val="4034697093"/>
              </p:ext>
            </p:extLst>
          </p:nvPr>
        </p:nvGraphicFramePr>
        <p:xfrm>
          <a:off x="1384644" y="1287522"/>
          <a:ext cx="7927021" cy="5337397"/>
        </p:xfrm>
        <a:graphic>
          <a:graphicData uri="http://schemas.openxmlformats.org/drawingml/2006/table">
            <a:tbl>
              <a:tblPr>
                <a:tableStyleId>{5C22544A-7EE6-4342-B048-85BDC9FD1C3A}</a:tableStyleId>
              </a:tblPr>
              <a:tblGrid>
                <a:gridCol w="558459">
                  <a:extLst>
                    <a:ext uri="{9D8B030D-6E8A-4147-A177-3AD203B41FA5}">
                      <a16:colId xmlns:a16="http://schemas.microsoft.com/office/drawing/2014/main" val="944692021"/>
                    </a:ext>
                  </a:extLst>
                </a:gridCol>
                <a:gridCol w="1861531">
                  <a:extLst>
                    <a:ext uri="{9D8B030D-6E8A-4147-A177-3AD203B41FA5}">
                      <a16:colId xmlns:a16="http://schemas.microsoft.com/office/drawing/2014/main" val="90666965"/>
                    </a:ext>
                  </a:extLst>
                </a:gridCol>
                <a:gridCol w="5507031">
                  <a:extLst>
                    <a:ext uri="{9D8B030D-6E8A-4147-A177-3AD203B41FA5}">
                      <a16:colId xmlns:a16="http://schemas.microsoft.com/office/drawing/2014/main" val="2939510139"/>
                    </a:ext>
                  </a:extLst>
                </a:gridCol>
              </a:tblGrid>
              <a:tr h="413914">
                <a:tc>
                  <a:txBody>
                    <a:bodyPr/>
                    <a:lstStyle/>
                    <a:p>
                      <a:pPr algn="ctr" fontAlgn="ctr"/>
                      <a:r>
                        <a:rPr lang="en-US" sz="1400" b="1" u="none" strike="noStrike" dirty="0">
                          <a:effectLst/>
                          <a:latin typeface="Arial" panose="020B0604020202020204" pitchFamily="34" charset="0"/>
                          <a:cs typeface="Arial" panose="020B0604020202020204" pitchFamily="34" charset="0"/>
                        </a:rPr>
                        <a:t>S No</a:t>
                      </a:r>
                      <a:endParaRPr lang="en-US" sz="1400" b="1" i="0" u="none" strike="noStrike" dirty="0">
                        <a:solidFill>
                          <a:srgbClr val="FFFFFF"/>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400" b="1" u="none" strike="noStrike" dirty="0">
                          <a:effectLst/>
                          <a:latin typeface="Arial" panose="020B0604020202020204" pitchFamily="34" charset="0"/>
                          <a:cs typeface="Arial" panose="020B0604020202020204" pitchFamily="34" charset="0"/>
                        </a:rPr>
                        <a:t>Field</a:t>
                      </a:r>
                      <a:endParaRPr lang="en-US" sz="1400" b="1" i="0" u="none" strike="noStrike" dirty="0">
                        <a:solidFill>
                          <a:srgbClr val="FFFFFF"/>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400" b="1" u="none" strike="noStrike" dirty="0">
                          <a:effectLst/>
                          <a:latin typeface="Arial" panose="020B0604020202020204" pitchFamily="34" charset="0"/>
                          <a:cs typeface="Arial" panose="020B0604020202020204" pitchFamily="34" charset="0"/>
                        </a:rPr>
                        <a:t>Explanation</a:t>
                      </a:r>
                      <a:endParaRPr lang="en-US" sz="1400" b="1" i="0" u="none" strike="noStrike" dirty="0">
                        <a:solidFill>
                          <a:srgbClr val="FFFFFF"/>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038871283"/>
                  </a:ext>
                </a:extLst>
              </a:tr>
              <a:tr h="293212">
                <a:tc>
                  <a:txBody>
                    <a:bodyPr/>
                    <a:lstStyle/>
                    <a:p>
                      <a:pPr algn="ctr" fontAlgn="ctr"/>
                      <a:r>
                        <a:rPr lang="en-US" sz="1400" u="none" strike="noStrike" dirty="0">
                          <a:effectLst/>
                          <a:latin typeface="Arial" panose="020B0604020202020204" pitchFamily="34" charset="0"/>
                          <a:cs typeface="Arial" panose="020B0604020202020204" pitchFamily="34" charset="0"/>
                        </a:rPr>
                        <a:t>1</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 S No</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Unique Identifier</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54527716"/>
                  </a:ext>
                </a:extLst>
              </a:tr>
              <a:tr h="322730">
                <a:tc>
                  <a:txBody>
                    <a:bodyPr/>
                    <a:lstStyle/>
                    <a:p>
                      <a:pPr algn="ctr" fontAlgn="ctr"/>
                      <a:r>
                        <a:rPr lang="en-US" sz="1400" u="none" strike="noStrike">
                          <a:effectLst/>
                          <a:latin typeface="Arial" panose="020B0604020202020204" pitchFamily="34" charset="0"/>
                          <a:cs typeface="Arial" panose="020B0604020202020204" pitchFamily="34" charset="0"/>
                        </a:rPr>
                        <a:t>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Job Title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Title of the Job Requirement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14065178"/>
                  </a:ext>
                </a:extLst>
              </a:tr>
              <a:tr h="313765">
                <a:tc>
                  <a:txBody>
                    <a:bodyPr/>
                    <a:lstStyle/>
                    <a:p>
                      <a:pPr algn="ctr" fontAlgn="ctr"/>
                      <a:r>
                        <a:rPr lang="en-US" sz="1400" u="none" strike="noStrike">
                          <a:effectLst/>
                          <a:latin typeface="Arial" panose="020B0604020202020204" pitchFamily="34" charset="0"/>
                          <a:cs typeface="Arial" panose="020B0604020202020204" pitchFamily="34" charset="0"/>
                        </a:rPr>
                        <a:t>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Salary Estimate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Minimum and Maximum Salary Estimate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39719965"/>
                  </a:ext>
                </a:extLst>
              </a:tr>
              <a:tr h="300317">
                <a:tc>
                  <a:txBody>
                    <a:bodyPr/>
                    <a:lstStyle/>
                    <a:p>
                      <a:pPr algn="ctr" fontAlgn="ctr"/>
                      <a:r>
                        <a:rPr lang="en-US" sz="1400" u="none" strike="noStrike">
                          <a:effectLst/>
                          <a:latin typeface="Arial" panose="020B0604020202020204" pitchFamily="34" charset="0"/>
                          <a:cs typeface="Arial" panose="020B0604020202020204" pitchFamily="34" charset="0"/>
                        </a:rPr>
                        <a:t>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Job Description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Describing about the job Requirements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17512169"/>
                  </a:ext>
                </a:extLst>
              </a:tr>
              <a:tr h="291353">
                <a:tc>
                  <a:txBody>
                    <a:bodyPr/>
                    <a:lstStyle/>
                    <a:p>
                      <a:pPr algn="ctr" fontAlgn="ctr"/>
                      <a:r>
                        <a:rPr lang="en-US" sz="1400" u="none" strike="noStrike">
                          <a:effectLst/>
                          <a:latin typeface="Arial" panose="020B0604020202020204" pitchFamily="34" charset="0"/>
                          <a:cs typeface="Arial" panose="020B0604020202020204" pitchFamily="34" charset="0"/>
                        </a:rPr>
                        <a:t>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Rating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Ratings provided by the employee in that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217853318"/>
                  </a:ext>
                </a:extLst>
              </a:tr>
              <a:tr h="295835">
                <a:tc>
                  <a:txBody>
                    <a:bodyPr/>
                    <a:lstStyle/>
                    <a:p>
                      <a:pPr algn="ctr" fontAlgn="ctr"/>
                      <a:r>
                        <a:rPr lang="en-US" sz="1400" u="none" strike="noStrike">
                          <a:effectLst/>
                          <a:latin typeface="Arial" panose="020B0604020202020204" pitchFamily="34" charset="0"/>
                          <a:cs typeface="Arial" panose="020B0604020202020204" pitchFamily="34" charset="0"/>
                        </a:rPr>
                        <a:t>6</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Company Name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Represents the name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103176948"/>
                  </a:ext>
                </a:extLst>
              </a:tr>
              <a:tr h="282389">
                <a:tc>
                  <a:txBody>
                    <a:bodyPr/>
                    <a:lstStyle/>
                    <a:p>
                      <a:pPr algn="ctr" fontAlgn="ctr"/>
                      <a:r>
                        <a:rPr lang="en-US" sz="1400" u="none" strike="noStrike">
                          <a:effectLst/>
                          <a:latin typeface="Arial" panose="020B0604020202020204" pitchFamily="34" charset="0"/>
                          <a:cs typeface="Arial" panose="020B0604020202020204" pitchFamily="34" charset="0"/>
                        </a:rPr>
                        <a:t>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Location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The location in which the jobs are available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93249946"/>
                  </a:ext>
                </a:extLst>
              </a:tr>
              <a:tr h="291353">
                <a:tc>
                  <a:txBody>
                    <a:bodyPr/>
                    <a:lstStyle/>
                    <a:p>
                      <a:pPr algn="ctr" fontAlgn="ctr"/>
                      <a:r>
                        <a:rPr lang="en-US" sz="1400" u="none" strike="noStrike">
                          <a:effectLst/>
                          <a:latin typeface="Arial" panose="020B0604020202020204" pitchFamily="34" charset="0"/>
                          <a:cs typeface="Arial" panose="020B0604020202020204" pitchFamily="34" charset="0"/>
                        </a:rPr>
                        <a:t>8</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Headquarters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Headquarters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10429917"/>
                  </a:ext>
                </a:extLst>
              </a:tr>
              <a:tr h="328362">
                <a:tc>
                  <a:txBody>
                    <a:bodyPr/>
                    <a:lstStyle/>
                    <a:p>
                      <a:pPr algn="ctr" fontAlgn="ctr"/>
                      <a:r>
                        <a:rPr lang="en-US" sz="1400" u="none" strike="noStrike">
                          <a:effectLst/>
                          <a:latin typeface="Arial" panose="020B0604020202020204" pitchFamily="34" charset="0"/>
                          <a:cs typeface="Arial" panose="020B0604020202020204" pitchFamily="34" charset="0"/>
                        </a:rPr>
                        <a:t>9</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Size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Minimum and Maximum Employee head count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74684708"/>
                  </a:ext>
                </a:extLst>
              </a:tr>
              <a:tr h="312614">
                <a:tc>
                  <a:txBody>
                    <a:bodyPr/>
                    <a:lstStyle/>
                    <a:p>
                      <a:pPr algn="ctr" fontAlgn="ctr"/>
                      <a:r>
                        <a:rPr lang="en-US" sz="1400" u="none" strike="noStrike">
                          <a:effectLst/>
                          <a:latin typeface="Arial" panose="020B0604020202020204" pitchFamily="34" charset="0"/>
                          <a:cs typeface="Arial" panose="020B0604020202020204" pitchFamily="34" charset="0"/>
                        </a:rPr>
                        <a:t>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Founded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The year in which the company was founded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49663866"/>
                  </a:ext>
                </a:extLst>
              </a:tr>
              <a:tr h="453583">
                <a:tc>
                  <a:txBody>
                    <a:bodyPr/>
                    <a:lstStyle/>
                    <a:p>
                      <a:pPr algn="ctr" fontAlgn="ctr"/>
                      <a:r>
                        <a:rPr lang="en-US" sz="1400" u="none" strike="noStrike">
                          <a:effectLst/>
                          <a:latin typeface="Arial" panose="020B0604020202020204" pitchFamily="34" charset="0"/>
                          <a:cs typeface="Arial" panose="020B0604020202020204" pitchFamily="34" charset="0"/>
                        </a:rPr>
                        <a:t>11</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Type of ownership</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Represents a company is run by public, private or non-profit organization.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11126282"/>
                  </a:ext>
                </a:extLst>
              </a:tr>
              <a:tr h="303935">
                <a:tc>
                  <a:txBody>
                    <a:bodyPr/>
                    <a:lstStyle/>
                    <a:p>
                      <a:pPr algn="ctr" fontAlgn="ctr"/>
                      <a:r>
                        <a:rPr lang="en-US" sz="1400" u="none" strike="noStrike">
                          <a:effectLst/>
                          <a:latin typeface="Arial" panose="020B0604020202020204" pitchFamily="34" charset="0"/>
                          <a:cs typeface="Arial" panose="020B0604020202020204" pitchFamily="34" charset="0"/>
                        </a:rPr>
                        <a:t>12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Industry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Represents the Industry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148254747"/>
                  </a:ext>
                </a:extLst>
              </a:tr>
              <a:tr h="282388">
                <a:tc>
                  <a:txBody>
                    <a:bodyPr/>
                    <a:lstStyle/>
                    <a:p>
                      <a:pPr algn="ctr" fontAlgn="ctr"/>
                      <a:r>
                        <a:rPr lang="en-US" sz="1400" u="none" strike="noStrike">
                          <a:effectLst/>
                          <a:latin typeface="Arial" panose="020B0604020202020204" pitchFamily="34" charset="0"/>
                          <a:cs typeface="Arial" panose="020B0604020202020204" pitchFamily="34" charset="0"/>
                        </a:rPr>
                        <a:t>13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Sector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Represents the sector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898006871"/>
                  </a:ext>
                </a:extLst>
              </a:tr>
              <a:tr h="277906">
                <a:tc>
                  <a:txBody>
                    <a:bodyPr/>
                    <a:lstStyle/>
                    <a:p>
                      <a:pPr algn="ctr" fontAlgn="ctr"/>
                      <a:r>
                        <a:rPr lang="en-US" sz="1400" u="none" strike="noStrike">
                          <a:effectLst/>
                          <a:latin typeface="Arial" panose="020B0604020202020204" pitchFamily="34" charset="0"/>
                          <a:cs typeface="Arial" panose="020B0604020202020204" pitchFamily="34" charset="0"/>
                        </a:rPr>
                        <a:t>14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Revenue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Minimum and Maximum Revenue of the Company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88915913"/>
                  </a:ext>
                </a:extLst>
              </a:tr>
              <a:tr h="322729">
                <a:tc>
                  <a:txBody>
                    <a:bodyPr/>
                    <a:lstStyle/>
                    <a:p>
                      <a:pPr algn="ctr" fontAlgn="ctr"/>
                      <a:r>
                        <a:rPr lang="en-US" sz="1400" u="none" strike="noStrike">
                          <a:effectLst/>
                          <a:latin typeface="Arial" panose="020B0604020202020204" pitchFamily="34" charset="0"/>
                          <a:cs typeface="Arial" panose="020B0604020202020204" pitchFamily="34" charset="0"/>
                        </a:rPr>
                        <a:t>15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Competitors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Provided the competitor of the company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741072748"/>
                  </a:ext>
                </a:extLst>
              </a:tr>
              <a:tr h="251012">
                <a:tc>
                  <a:txBody>
                    <a:bodyPr/>
                    <a:lstStyle/>
                    <a:p>
                      <a:pPr algn="ctr" fontAlgn="ctr"/>
                      <a:r>
                        <a:rPr lang="en-US" sz="1400" u="none" strike="noStrike">
                          <a:effectLst/>
                          <a:latin typeface="Arial" panose="020B0604020202020204" pitchFamily="34" charset="0"/>
                          <a:cs typeface="Arial" panose="020B0604020202020204" pitchFamily="34" charset="0"/>
                        </a:rPr>
                        <a:t>16</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a:effectLst/>
                          <a:latin typeface="Arial" panose="020B0604020202020204" pitchFamily="34" charset="0"/>
                          <a:cs typeface="Arial" panose="020B0604020202020204" pitchFamily="34" charset="0"/>
                        </a:rPr>
                        <a:t>Easy Apply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400" u="none" strike="noStrike" dirty="0">
                          <a:effectLst/>
                          <a:latin typeface="Arial" panose="020B0604020202020204" pitchFamily="34" charset="0"/>
                          <a:cs typeface="Arial" panose="020B0604020202020204" pitchFamily="34" charset="0"/>
                        </a:rPr>
                        <a:t>Easy to apply for the job or not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443" marR="5443" marT="5443"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78919984"/>
                  </a:ext>
                </a:extLst>
              </a:tr>
            </a:tbl>
          </a:graphicData>
        </a:graphic>
      </p:graphicFrame>
    </p:spTree>
    <p:extLst>
      <p:ext uri="{BB962C8B-B14F-4D97-AF65-F5344CB8AC3E}">
        <p14:creationId xmlns:p14="http://schemas.microsoft.com/office/powerpoint/2010/main" val="374301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222AA-78D6-4624-8ED6-3640B69262F9}"/>
              </a:ext>
            </a:extLst>
          </p:cNvPr>
          <p:cNvPicPr>
            <a:picLocks noChangeAspect="1"/>
          </p:cNvPicPr>
          <p:nvPr/>
        </p:nvPicPr>
        <p:blipFill>
          <a:blip r:embed="rId2"/>
          <a:stretch>
            <a:fillRect/>
          </a:stretch>
        </p:blipFill>
        <p:spPr>
          <a:xfrm>
            <a:off x="0" y="9188"/>
            <a:ext cx="12192000" cy="6839623"/>
          </a:xfrm>
          <a:prstGeom prst="rect">
            <a:avLst/>
          </a:prstGeom>
        </p:spPr>
      </p:pic>
      <p:sp>
        <p:nvSpPr>
          <p:cNvPr id="6" name="TextBox 5">
            <a:extLst>
              <a:ext uri="{FF2B5EF4-FFF2-40B4-BE49-F238E27FC236}">
                <a16:creationId xmlns:a16="http://schemas.microsoft.com/office/drawing/2014/main" id="{F642FAFB-7A9B-49B8-BB0F-9932D04D2CB4}"/>
              </a:ext>
            </a:extLst>
          </p:cNvPr>
          <p:cNvSpPr txBox="1"/>
          <p:nvPr/>
        </p:nvSpPr>
        <p:spPr>
          <a:xfrm>
            <a:off x="3627402" y="2942075"/>
            <a:ext cx="5400292" cy="830997"/>
          </a:xfrm>
          <a:prstGeom prst="rect">
            <a:avLst/>
          </a:prstGeom>
          <a:noFill/>
        </p:spPr>
        <p:txBody>
          <a:bodyPr wrap="square" rtlCol="0">
            <a:spAutoFit/>
          </a:bodyPr>
          <a:lstStyle/>
          <a:p>
            <a:r>
              <a:rPr lang="en-US" sz="4800" dirty="0">
                <a:latin typeface="Arial Black" panose="020B0A04020102020204" pitchFamily="34" charset="0"/>
                <a:cs typeface="Arial" panose="020B0604020202020204" pitchFamily="34" charset="0"/>
              </a:rPr>
              <a:t>Data Cleaning</a:t>
            </a:r>
          </a:p>
        </p:txBody>
      </p:sp>
    </p:spTree>
    <p:extLst>
      <p:ext uri="{BB962C8B-B14F-4D97-AF65-F5344CB8AC3E}">
        <p14:creationId xmlns:p14="http://schemas.microsoft.com/office/powerpoint/2010/main" val="139824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0"/>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374867" y="320597"/>
            <a:ext cx="10502389" cy="6124754"/>
          </a:xfrm>
          <a:prstGeom prst="rect">
            <a:avLst/>
          </a:prstGeom>
          <a:noFill/>
        </p:spPr>
        <p:txBody>
          <a:bodyPr wrap="square" rtlCol="0">
            <a:spAutoFit/>
          </a:bodyPr>
          <a:lstStyle/>
          <a:p>
            <a:r>
              <a:rPr lang="en-US" sz="4000" dirty="0">
                <a:latin typeface="Arial Black" panose="020B0A04020102020204" pitchFamily="34" charset="0"/>
                <a:cs typeface="Arial" panose="020B0604020202020204" pitchFamily="34" charset="0"/>
              </a:rPr>
              <a:t>Data Cleaning</a:t>
            </a:r>
          </a:p>
          <a:p>
            <a:r>
              <a:rPr lang="en-US" sz="2400" dirty="0">
                <a:latin typeface="Arial" panose="020B0604020202020204" pitchFamily="34" charset="0"/>
                <a:cs typeface="Arial" panose="020B0604020202020204" pitchFamily="34" charset="0"/>
              </a:rPr>
              <a:t>Data Cleaning is done using Python in Jupyter Notebook.</a:t>
            </a:r>
          </a:p>
          <a:p>
            <a:pPr marL="342900" indent="-3429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r>
              <a:rPr lang="en-US" sz="4000" dirty="0">
                <a:latin typeface="Arial Black" panose="020B0A04020102020204" pitchFamily="34" charset="0"/>
                <a:cs typeface="Arial" panose="020B0604020202020204" pitchFamily="34" charset="0"/>
              </a:rPr>
              <a:t>Categorization of variables</a:t>
            </a:r>
          </a:p>
          <a:p>
            <a:r>
              <a:rPr lang="en-US" sz="2400" dirty="0">
                <a:latin typeface="Arial" panose="020B0604020202020204" pitchFamily="34" charset="0"/>
                <a:cs typeface="Arial" panose="020B0604020202020204" pitchFamily="34" charset="0"/>
              </a:rPr>
              <a:t>Subcategorized Revenue, Salary estimation and Size of the company       variables into the following as ranges were provided,</a:t>
            </a:r>
          </a:p>
          <a:p>
            <a:pPr marL="11430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Minimum Salary in 1000 USD</a:t>
            </a:r>
          </a:p>
          <a:p>
            <a:r>
              <a:rPr lang="en-US" sz="2400" dirty="0">
                <a:latin typeface="Arial" panose="020B0604020202020204" pitchFamily="34" charset="0"/>
                <a:cs typeface="Arial" panose="020B0604020202020204" pitchFamily="34" charset="0"/>
              </a:rPr>
              <a:t>Maximum Salary in 1000 USD</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Minimum revenue </a:t>
            </a:r>
          </a:p>
          <a:p>
            <a:r>
              <a:rPr lang="en-US" sz="2400" dirty="0">
                <a:latin typeface="Arial" panose="020B0604020202020204" pitchFamily="34" charset="0"/>
                <a:cs typeface="Arial" panose="020B0604020202020204" pitchFamily="34" charset="0"/>
              </a:rPr>
              <a:t>Maximum revenue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Minimum size of the company</a:t>
            </a:r>
          </a:p>
          <a:p>
            <a:r>
              <a:rPr lang="en-US" sz="2400" dirty="0">
                <a:latin typeface="Arial" panose="020B0604020202020204" pitchFamily="34" charset="0"/>
                <a:cs typeface="Arial" panose="020B0604020202020204" pitchFamily="34" charset="0"/>
              </a:rPr>
              <a:t>Maximum size of the company</a:t>
            </a:r>
          </a:p>
        </p:txBody>
      </p:sp>
    </p:spTree>
    <p:extLst>
      <p:ext uri="{BB962C8B-B14F-4D97-AF65-F5344CB8AC3E}">
        <p14:creationId xmlns:p14="http://schemas.microsoft.com/office/powerpoint/2010/main" val="387475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0B9CF-E8A0-4AD2-8F84-A125FDFA9552}"/>
              </a:ext>
            </a:extLst>
          </p:cNvPr>
          <p:cNvPicPr>
            <a:picLocks noChangeAspect="1"/>
          </p:cNvPicPr>
          <p:nvPr/>
        </p:nvPicPr>
        <p:blipFill>
          <a:blip r:embed="rId2"/>
          <a:stretch>
            <a:fillRect/>
          </a:stretch>
        </p:blipFill>
        <p:spPr>
          <a:xfrm>
            <a:off x="0" y="0"/>
            <a:ext cx="12192000" cy="6845526"/>
          </a:xfrm>
          <a:prstGeom prst="rect">
            <a:avLst/>
          </a:prstGeom>
        </p:spPr>
      </p:pic>
      <p:sp>
        <p:nvSpPr>
          <p:cNvPr id="7" name="TextBox 6">
            <a:extLst>
              <a:ext uri="{FF2B5EF4-FFF2-40B4-BE49-F238E27FC236}">
                <a16:creationId xmlns:a16="http://schemas.microsoft.com/office/drawing/2014/main" id="{82AA41E4-29B7-4EA4-A972-99B7DD43314B}"/>
              </a:ext>
            </a:extLst>
          </p:cNvPr>
          <p:cNvSpPr txBox="1"/>
          <p:nvPr/>
        </p:nvSpPr>
        <p:spPr>
          <a:xfrm>
            <a:off x="64168" y="191109"/>
            <a:ext cx="10502389" cy="6463308"/>
          </a:xfrm>
          <a:prstGeom prst="rect">
            <a:avLst/>
          </a:prstGeom>
          <a:noFill/>
        </p:spPr>
        <p:txBody>
          <a:bodyPr wrap="square" rtlCol="0">
            <a:spAutoFit/>
          </a:bodyPr>
          <a:lstStyle/>
          <a:p>
            <a:r>
              <a:rPr lang="en-US" sz="2800" dirty="0">
                <a:latin typeface="Arial Black" panose="020B0A04020102020204" pitchFamily="34" charset="0"/>
                <a:cs typeface="Arial" panose="020B0604020202020204" pitchFamily="34" charset="0"/>
              </a:rPr>
              <a:t>Categorization of variables</a:t>
            </a:r>
          </a:p>
          <a:p>
            <a:r>
              <a:rPr lang="en-US" sz="2400" dirty="0">
                <a:latin typeface="Arial" panose="020B0604020202020204" pitchFamily="34" charset="0"/>
                <a:cs typeface="Arial" panose="020B0604020202020204" pitchFamily="34" charset="0"/>
              </a:rPr>
              <a:t>In competitor variable there were company names and -1 values.</a:t>
            </a:r>
          </a:p>
          <a:p>
            <a:pPr marL="114300" indent="0">
              <a:buNone/>
            </a:pPr>
            <a:endParaRPr lang="en-US" sz="11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Company name represents the brand value of the organization and -1 represents that there are zero competitors. </a:t>
            </a:r>
          </a:p>
          <a:p>
            <a:pPr marL="114300" indent="0">
              <a:buNone/>
            </a:pPr>
            <a:endParaRPr lang="en-US" sz="11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variable is cleaned to represent the two following categories, </a:t>
            </a:r>
          </a:p>
          <a:p>
            <a:pPr marL="4572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Competitor names</a:t>
            </a:r>
          </a:p>
          <a:p>
            <a:pPr marL="4572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N</a:t>
            </a:r>
            <a:r>
              <a:rPr lang="en-US" sz="2400" dirty="0"/>
              <a:t>o</a:t>
            </a:r>
          </a:p>
          <a:p>
            <a:pPr marL="114300"/>
            <a:endParaRPr lang="en-US" sz="1400" dirty="0"/>
          </a:p>
          <a:p>
            <a:pPr marL="114300"/>
            <a:r>
              <a:rPr lang="en-US" sz="2800" dirty="0">
                <a:latin typeface="Arial Black" panose="020B0A04020102020204" pitchFamily="34" charset="0"/>
                <a:cs typeface="Arial" panose="020B0604020202020204" pitchFamily="34" charset="0"/>
              </a:rPr>
              <a:t>Categorization of values</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Various job titles are categorised and merged into 6 unique titles which are apt for wide market range like Data Analyst, Senior Data Analyst, Business Analyst, Data Quality Analyst, Data Scientist, Data Security Analyst.</a:t>
            </a:r>
          </a:p>
          <a:p>
            <a:endParaRPr lang="en-IN" sz="1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Various Ownership types are categorised and merged into 7 unique titles such as  Non-profit Organization, Private, Health, Government, Educational, Contract and Subsidiary or Business segment.</a:t>
            </a:r>
          </a:p>
        </p:txBody>
      </p:sp>
    </p:spTree>
    <p:extLst>
      <p:ext uri="{BB962C8B-B14F-4D97-AF65-F5344CB8AC3E}">
        <p14:creationId xmlns:p14="http://schemas.microsoft.com/office/powerpoint/2010/main" val="1700726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3249</TotalTime>
  <Words>1109</Words>
  <Application>Microsoft Office PowerPoint</Application>
  <PresentationFormat>Widescreen</PresentationFormat>
  <Paragraphs>212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Arial Black</vt:lpstr>
      <vt:lpstr>Calibri</vt:lpstr>
      <vt:lpstr>Calibri Light</vt:lpstr>
      <vt:lpstr>Century Gothic</vt:lpstr>
      <vt:lpstr>Wingdings</vt:lpstr>
      <vt:lpstr>Office Theme</vt:lpstr>
      <vt:lpstr>BDAT 1004 – Final Project Python – Jupyter Notebook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ffggdggb</dc:title>
  <dc:creator>Srilekha Sampath Kumar</dc:creator>
  <cp:lastModifiedBy>Srilekha Sampath Kumar</cp:lastModifiedBy>
  <cp:revision>153</cp:revision>
  <dcterms:created xsi:type="dcterms:W3CDTF">2021-11-13T19:09:27Z</dcterms:created>
  <dcterms:modified xsi:type="dcterms:W3CDTF">2021-12-10T00:28:16Z</dcterms:modified>
</cp:coreProperties>
</file>