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16FB-7736-3CC4-D438-FBEC6FCED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11773F-76FE-566C-F01F-706587F8C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2E0C13-6504-5639-49DB-7162814E0A39}"/>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87B0D6C8-92E5-0B09-5485-3EA7610EC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DF09A-33E9-3E23-8875-466BBBBCD762}"/>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7" name="flSlideMaster.Title SlideFooter" descr="Classification: Confidential Contains PII: No">
            <a:extLst>
              <a:ext uri="{FF2B5EF4-FFF2-40B4-BE49-F238E27FC236}">
                <a16:creationId xmlns:a16="http://schemas.microsoft.com/office/drawing/2014/main" id="{D84F0098-A058-7B5A-00B9-6E857570DF3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766999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D891-A592-BC8B-CA23-D23C280D40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FE0A6-C6AF-F706-FD3E-C1996CDBC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F79F5-3108-F5E5-2C2C-BC499BC04CCF}"/>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EC84CCD5-E531-3A9F-9BE3-1C6F8D50F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D5C19-F2A5-FED0-7335-2C8E1051E9E6}"/>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2CA5DC7D-5B13-7B8A-8D7D-D998D79CBDB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54548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67C94-E26C-4038-F0EC-DE06B73CF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818DE-53C0-899E-A10D-B3903B3BE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0038B-3710-45C4-7249-0D8313963BF5}"/>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B488F8C8-D170-DD26-4303-9362761A4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6C88A-0827-37F6-5E58-759153E76B5A}"/>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7" name="flSlideMaster.Vertical Title and TextFooter" descr="Classification: Confidential Contains PII: No">
            <a:extLst>
              <a:ext uri="{FF2B5EF4-FFF2-40B4-BE49-F238E27FC236}">
                <a16:creationId xmlns:a16="http://schemas.microsoft.com/office/drawing/2014/main" id="{EA55541F-3A08-CA34-7036-C903078E850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6680314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BEF0-DDBF-4481-D976-99BD4A8DF3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BA3C8C-33E3-FD09-185C-E806BC2F2D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10D67-FC2C-B450-E62D-E1DD33D579DE}"/>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7BC8DA83-AB60-7B56-2ED4-92A06079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300FE-AEE7-FD45-0FD0-2E8DBF450912}"/>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7" name="flSlideMaster.Title and ContentFooter" descr="Classification: Confidential Contains PII: No">
            <a:extLst>
              <a:ext uri="{FF2B5EF4-FFF2-40B4-BE49-F238E27FC236}">
                <a16:creationId xmlns:a16="http://schemas.microsoft.com/office/drawing/2014/main" id="{99F517F4-CD71-3F65-A259-2FE76B0800F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7989938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3B1-A2DF-BFBD-3ECB-2C88E0848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CD8E5A-8CC2-DEFA-578D-940B096791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5C1C7-09A4-5DE6-39D3-3AB624BF461D}"/>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2252BE48-AD70-D596-A31C-46F7D80F6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1AAF8-92A0-693A-FE0F-012B35320586}"/>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7" name="flSlideMaster.Section HeaderFooter" descr="Classification: Confidential Contains PII: No">
            <a:extLst>
              <a:ext uri="{FF2B5EF4-FFF2-40B4-BE49-F238E27FC236}">
                <a16:creationId xmlns:a16="http://schemas.microsoft.com/office/drawing/2014/main" id="{68F43E2E-6703-E54B-604F-27DA55B8B78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4246665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B8B-ADB2-15B6-7A3D-F8CFE91700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0CD16-5E98-45EF-E1CA-701ADABF0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4F6EF6-9A14-33DD-0753-66D479301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D7DAC7-FC28-F417-8E22-8DF65C2BD9A9}"/>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6" name="Footer Placeholder 5">
            <a:extLst>
              <a:ext uri="{FF2B5EF4-FFF2-40B4-BE49-F238E27FC236}">
                <a16:creationId xmlns:a16="http://schemas.microsoft.com/office/drawing/2014/main" id="{46B332D3-5FD0-9F6A-500E-0D6C32D6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AA04A-B421-5BEC-6202-D30B7E217D43}"/>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8" name="flSlideMaster.Two ContentFooter" descr="Classification: Confidential Contains PII: No">
            <a:extLst>
              <a:ext uri="{FF2B5EF4-FFF2-40B4-BE49-F238E27FC236}">
                <a16:creationId xmlns:a16="http://schemas.microsoft.com/office/drawing/2014/main" id="{2FEA8E00-33F3-61C8-CEF7-20B10219A94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6572280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6D23-A664-D8F9-FB54-86119B6178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2D9325-BA4E-C017-F91D-BC55E64CB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E23EA-6529-582D-0328-42C57073A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67BE3F-4AEF-10DA-34B5-D0A77BEA7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2F0AE-EC9A-C9BA-3E6A-ACAF58B0F9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8E5DA9-9411-E2A6-560E-F5BA89BCAA75}"/>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8" name="Footer Placeholder 7">
            <a:extLst>
              <a:ext uri="{FF2B5EF4-FFF2-40B4-BE49-F238E27FC236}">
                <a16:creationId xmlns:a16="http://schemas.microsoft.com/office/drawing/2014/main" id="{09F57007-B40C-905F-87EE-D7DD26002D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31DB5C-2153-BD5E-5603-D5408F0C286A}"/>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10" name="flSlideMaster.ComparisonFooter" descr="Classification: Confidential Contains PII: No">
            <a:extLst>
              <a:ext uri="{FF2B5EF4-FFF2-40B4-BE49-F238E27FC236}">
                <a16:creationId xmlns:a16="http://schemas.microsoft.com/office/drawing/2014/main" id="{0D89E2BE-F4C9-38F1-3E34-7DD62DFD1CD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684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828E-10D3-8892-51E0-CD338F891E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F1095-CBD8-126F-F042-CD010B464D19}"/>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4" name="Footer Placeholder 3">
            <a:extLst>
              <a:ext uri="{FF2B5EF4-FFF2-40B4-BE49-F238E27FC236}">
                <a16:creationId xmlns:a16="http://schemas.microsoft.com/office/drawing/2014/main" id="{B6E9DCD5-3932-423D-7541-E259FB4C5C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B5CE36-62FC-622C-FD8B-A582BFDE05E4}"/>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6" name="flSlideMaster.Title OnlyFooter" descr="Classification: Confidential Contains PII: No">
            <a:extLst>
              <a:ext uri="{FF2B5EF4-FFF2-40B4-BE49-F238E27FC236}">
                <a16:creationId xmlns:a16="http://schemas.microsoft.com/office/drawing/2014/main" id="{4BE1A9CA-F66F-768A-4F48-EA24C79C5C0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479889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EB872-989A-9C8D-084E-EBBD5E1986FB}"/>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3" name="Footer Placeholder 2">
            <a:extLst>
              <a:ext uri="{FF2B5EF4-FFF2-40B4-BE49-F238E27FC236}">
                <a16:creationId xmlns:a16="http://schemas.microsoft.com/office/drawing/2014/main" id="{4AF05220-64F8-6FDE-1857-3217582EEB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AF8854-D84A-50FB-B3DC-31D938CFCA0A}"/>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5" name="flSlideMaster.BlankFooter" descr="Classification: Confidential Contains PII: No">
            <a:extLst>
              <a:ext uri="{FF2B5EF4-FFF2-40B4-BE49-F238E27FC236}">
                <a16:creationId xmlns:a16="http://schemas.microsoft.com/office/drawing/2014/main" id="{B0ED675D-5B80-0870-E8B9-B31BB5FE4B3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6071565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7C7C-E0AD-6F73-1384-A725DF74B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97E22F-9751-4C2F-D80A-C7EAA1270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55733D-B036-87A3-FD32-A38239020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F5B70-B17E-5AB6-F6B1-2E4E6E59445C}"/>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6" name="Footer Placeholder 5">
            <a:extLst>
              <a:ext uri="{FF2B5EF4-FFF2-40B4-BE49-F238E27FC236}">
                <a16:creationId xmlns:a16="http://schemas.microsoft.com/office/drawing/2014/main" id="{02229454-D355-135C-F029-4F43A8C99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68C1E-5A86-2A99-6B21-7FF66633674A}"/>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8" name="flSlideMaster.Content with CaptionFooter" descr="Classification: Confidential Contains PII: No">
            <a:extLst>
              <a:ext uri="{FF2B5EF4-FFF2-40B4-BE49-F238E27FC236}">
                <a16:creationId xmlns:a16="http://schemas.microsoft.com/office/drawing/2014/main" id="{993E2D1B-5063-B899-9505-80108FD023D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4618693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611D-9F64-5DB3-1482-7193924E5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CC0791-3174-3BF4-54D0-9753B7943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5B7584-877E-97C1-182E-DB374276E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3EFE6-B972-D173-4C86-178B74EC9985}"/>
              </a:ext>
            </a:extLst>
          </p:cNvPr>
          <p:cNvSpPr>
            <a:spLocks noGrp="1"/>
          </p:cNvSpPr>
          <p:nvPr>
            <p:ph type="dt" sz="half" idx="10"/>
          </p:nvPr>
        </p:nvSpPr>
        <p:spPr/>
        <p:txBody>
          <a:bodyPr/>
          <a:lstStyle/>
          <a:p>
            <a:fld id="{E6484842-2C65-4C24-8125-20100D48F64B}" type="datetimeFigureOut">
              <a:rPr lang="en-IN" smtClean="0"/>
              <a:t>27-03-2024</a:t>
            </a:fld>
            <a:endParaRPr lang="en-IN"/>
          </a:p>
        </p:txBody>
      </p:sp>
      <p:sp>
        <p:nvSpPr>
          <p:cNvPr id="6" name="Footer Placeholder 5">
            <a:extLst>
              <a:ext uri="{FF2B5EF4-FFF2-40B4-BE49-F238E27FC236}">
                <a16:creationId xmlns:a16="http://schemas.microsoft.com/office/drawing/2014/main" id="{F21ED433-7A2B-53FF-DF85-912D904AFD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95D44D-1641-A866-4568-5E9BE502C46C}"/>
              </a:ext>
            </a:extLst>
          </p:cNvPr>
          <p:cNvSpPr>
            <a:spLocks noGrp="1"/>
          </p:cNvSpPr>
          <p:nvPr>
            <p:ph type="sldNum" sz="quarter" idx="12"/>
          </p:nvPr>
        </p:nvSpPr>
        <p:spPr/>
        <p:txBody>
          <a:bodyPr/>
          <a:lstStyle/>
          <a:p>
            <a:fld id="{C3CC56A2-DDC1-43AE-857F-4FC0777CCBB7}" type="slidenum">
              <a:rPr lang="en-IN" smtClean="0"/>
              <a:t>‹#›</a:t>
            </a:fld>
            <a:endParaRPr lang="en-IN"/>
          </a:p>
        </p:txBody>
      </p:sp>
      <p:sp>
        <p:nvSpPr>
          <p:cNvPr id="8" name="flSlideMaster.Picture with CaptionFooter" descr="Classification: Confidential Contains PII: No">
            <a:extLst>
              <a:ext uri="{FF2B5EF4-FFF2-40B4-BE49-F238E27FC236}">
                <a16:creationId xmlns:a16="http://schemas.microsoft.com/office/drawing/2014/main" id="{D37D689C-0C63-0D85-0D3B-9C4EC2475068}"/>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9075305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0618E-69B5-5FEF-884C-AAB1689F7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38862-5103-8F01-1FB8-BCCB3434D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DECCE-3C92-2D7A-ACFA-C8A695FA3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484842-2C65-4C24-8125-20100D48F64B}" type="datetimeFigureOut">
              <a:rPr lang="en-IN" smtClean="0"/>
              <a:t>27-03-2024</a:t>
            </a:fld>
            <a:endParaRPr lang="en-IN"/>
          </a:p>
        </p:txBody>
      </p:sp>
      <p:sp>
        <p:nvSpPr>
          <p:cNvPr id="5" name="Footer Placeholder 4">
            <a:extLst>
              <a:ext uri="{FF2B5EF4-FFF2-40B4-BE49-F238E27FC236}">
                <a16:creationId xmlns:a16="http://schemas.microsoft.com/office/drawing/2014/main" id="{82962A5B-8754-98C2-4476-2BF425AD1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0D02239-46EC-638E-5C6B-44649637D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CC56A2-DDC1-43AE-857F-4FC0777CCBB7}" type="slidenum">
              <a:rPr lang="en-IN" smtClean="0"/>
              <a:t>‹#›</a:t>
            </a:fld>
            <a:endParaRPr lang="en-IN"/>
          </a:p>
        </p:txBody>
      </p:sp>
    </p:spTree>
    <p:extLst>
      <p:ext uri="{BB962C8B-B14F-4D97-AF65-F5344CB8AC3E}">
        <p14:creationId xmlns:p14="http://schemas.microsoft.com/office/powerpoint/2010/main" val="2243322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C0046-7A3A-E1E0-893C-52DA71082EF5}"/>
              </a:ext>
            </a:extLst>
          </p:cNvPr>
          <p:cNvSpPr txBox="1"/>
          <p:nvPr/>
        </p:nvSpPr>
        <p:spPr>
          <a:xfrm>
            <a:off x="245806" y="275303"/>
            <a:ext cx="11621729" cy="646331"/>
          </a:xfrm>
          <a:prstGeom prst="rect">
            <a:avLst/>
          </a:prstGeom>
          <a:noFill/>
        </p:spPr>
        <p:txBody>
          <a:bodyPr wrap="square" rtlCol="0">
            <a:spAutoFit/>
          </a:bodyPr>
          <a:lstStyle/>
          <a:p>
            <a:r>
              <a:rPr lang="en-IN" dirty="0"/>
              <a:t>Q1. Return Analysis: Here we have calculated the total no of orders and total no of returns for each category and added a new column called returns in sheet4 and used it all to find the loss percentage of the respective category.</a:t>
            </a:r>
          </a:p>
        </p:txBody>
      </p:sp>
      <p:pic>
        <p:nvPicPr>
          <p:cNvPr id="8" name="Picture 7" descr="A screenshot of a computer&#10;&#10;Description automatically generated">
            <a:extLst>
              <a:ext uri="{FF2B5EF4-FFF2-40B4-BE49-F238E27FC236}">
                <a16:creationId xmlns:a16="http://schemas.microsoft.com/office/drawing/2014/main" id="{C44AA0E7-B935-0AE3-7322-A3FA54961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6" y="1043447"/>
            <a:ext cx="7059564" cy="3971005"/>
          </a:xfrm>
          <a:prstGeom prst="rect">
            <a:avLst/>
          </a:prstGeom>
        </p:spPr>
      </p:pic>
      <p:sp>
        <p:nvSpPr>
          <p:cNvPr id="9" name="TextBox 8">
            <a:extLst>
              <a:ext uri="{FF2B5EF4-FFF2-40B4-BE49-F238E27FC236}">
                <a16:creationId xmlns:a16="http://schemas.microsoft.com/office/drawing/2014/main" id="{61BBA47E-58A1-7B82-7132-CE3BAD10FCD9}"/>
              </a:ext>
            </a:extLst>
          </p:cNvPr>
          <p:cNvSpPr txBox="1"/>
          <p:nvPr/>
        </p:nvSpPr>
        <p:spPr>
          <a:xfrm>
            <a:off x="432619" y="5545394"/>
            <a:ext cx="11621729" cy="1200329"/>
          </a:xfrm>
          <a:prstGeom prst="rect">
            <a:avLst/>
          </a:prstGeom>
          <a:noFill/>
        </p:spPr>
        <p:txBody>
          <a:bodyPr wrap="square" rtlCol="0">
            <a:spAutoFit/>
          </a:bodyPr>
          <a:lstStyle/>
          <a:p>
            <a:r>
              <a:rPr lang="en-IN" dirty="0"/>
              <a:t>Insights: from this analysis we can see that the return rate is more for the category of Office suppliers and then it is Furniture and Technology have almost similar returns which get to mean that the quality of technology categorised products is nice compared to that of furniture and office suppliers which also have  the highest no of orders where the loss percent is almost same to all </a:t>
            </a:r>
          </a:p>
        </p:txBody>
      </p:sp>
      <p:sp>
        <p:nvSpPr>
          <p:cNvPr id="10" name="TextBox 9">
            <a:extLst>
              <a:ext uri="{FF2B5EF4-FFF2-40B4-BE49-F238E27FC236}">
                <a16:creationId xmlns:a16="http://schemas.microsoft.com/office/drawing/2014/main" id="{AA937C7D-BA36-DABE-44BD-9372A63EE104}"/>
              </a:ext>
            </a:extLst>
          </p:cNvPr>
          <p:cNvSpPr txBox="1"/>
          <p:nvPr/>
        </p:nvSpPr>
        <p:spPr>
          <a:xfrm>
            <a:off x="7639665" y="2045109"/>
            <a:ext cx="4306529" cy="1754326"/>
          </a:xfrm>
          <a:prstGeom prst="rect">
            <a:avLst/>
          </a:prstGeom>
          <a:noFill/>
        </p:spPr>
        <p:txBody>
          <a:bodyPr wrap="square" rtlCol="0">
            <a:spAutoFit/>
          </a:bodyPr>
          <a:lstStyle/>
          <a:p>
            <a:r>
              <a:rPr lang="en-IN" dirty="0"/>
              <a:t>Formulas:</a:t>
            </a:r>
          </a:p>
          <a:p>
            <a:r>
              <a:rPr lang="en-US" dirty="0"/>
              <a:t>=XLOOKUP(B2,Returns!B:B,Returns!A:A,"no")</a:t>
            </a:r>
            <a:r>
              <a:rPr lang="en-IN" dirty="0"/>
              <a:t> is used to make a column of returned products so that the return analysis can be done easily . Loss percent is count using return ‘rate/order rate’.</a:t>
            </a:r>
          </a:p>
        </p:txBody>
      </p:sp>
    </p:spTree>
    <p:extLst>
      <p:ext uri="{BB962C8B-B14F-4D97-AF65-F5344CB8AC3E}">
        <p14:creationId xmlns:p14="http://schemas.microsoft.com/office/powerpoint/2010/main" val="63027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EFDA1-E60F-FF9A-E668-6DD8763981FE}"/>
              </a:ext>
            </a:extLst>
          </p:cNvPr>
          <p:cNvSpPr txBox="1"/>
          <p:nvPr/>
        </p:nvSpPr>
        <p:spPr>
          <a:xfrm>
            <a:off x="386080" y="375920"/>
            <a:ext cx="11206480" cy="646331"/>
          </a:xfrm>
          <a:prstGeom prst="rect">
            <a:avLst/>
          </a:prstGeom>
          <a:noFill/>
        </p:spPr>
        <p:txBody>
          <a:bodyPr wrap="square" rtlCol="0">
            <a:spAutoFit/>
          </a:bodyPr>
          <a:lstStyle/>
          <a:p>
            <a:r>
              <a:rPr lang="en-IN" dirty="0"/>
              <a:t>Here we are looking at the sales across four regions on a </a:t>
            </a:r>
            <a:r>
              <a:rPr lang="en-IN" dirty="0" err="1"/>
              <a:t>mpie</a:t>
            </a:r>
            <a:r>
              <a:rPr lang="en-IN" dirty="0"/>
              <a:t> chart and getting to know which region is more of sales and which is relatively less </a:t>
            </a:r>
          </a:p>
        </p:txBody>
      </p:sp>
      <p:pic>
        <p:nvPicPr>
          <p:cNvPr id="4" name="Picture 3" descr="A screenshot of a computer&#10;&#10;Description automatically generated">
            <a:extLst>
              <a:ext uri="{FF2B5EF4-FFF2-40B4-BE49-F238E27FC236}">
                <a16:creationId xmlns:a16="http://schemas.microsoft.com/office/drawing/2014/main" id="{D97F5646-471F-B005-D5C9-F70EC87DA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040" y="1280160"/>
            <a:ext cx="7995920" cy="4497705"/>
          </a:xfrm>
          <a:prstGeom prst="rect">
            <a:avLst/>
          </a:prstGeom>
        </p:spPr>
      </p:pic>
    </p:spTree>
    <p:extLst>
      <p:ext uri="{BB962C8B-B14F-4D97-AF65-F5344CB8AC3E}">
        <p14:creationId xmlns:p14="http://schemas.microsoft.com/office/powerpoint/2010/main" val="255661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C1E979-883D-E947-6878-AEA244504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0" y="182880"/>
            <a:ext cx="8321040" cy="4680585"/>
          </a:xfrm>
          <a:prstGeom prst="rect">
            <a:avLst/>
          </a:prstGeom>
        </p:spPr>
      </p:pic>
      <p:sp>
        <p:nvSpPr>
          <p:cNvPr id="4" name="TextBox 3">
            <a:extLst>
              <a:ext uri="{FF2B5EF4-FFF2-40B4-BE49-F238E27FC236}">
                <a16:creationId xmlns:a16="http://schemas.microsoft.com/office/drawing/2014/main" id="{67DBD9B5-B8F5-A385-AECE-31072B655B8B}"/>
              </a:ext>
            </a:extLst>
          </p:cNvPr>
          <p:cNvSpPr txBox="1"/>
          <p:nvPr/>
        </p:nvSpPr>
        <p:spPr>
          <a:xfrm>
            <a:off x="355600" y="5293360"/>
            <a:ext cx="11104880" cy="923330"/>
          </a:xfrm>
          <a:prstGeom prst="rect">
            <a:avLst/>
          </a:prstGeom>
          <a:noFill/>
        </p:spPr>
        <p:txBody>
          <a:bodyPr wrap="square" rtlCol="0">
            <a:spAutoFit/>
          </a:bodyPr>
          <a:lstStyle/>
          <a:p>
            <a:r>
              <a:rPr lang="en-IN" dirty="0"/>
              <a:t>Here we are seeing the category products which are mostly sold out and which is having less quantity sold out which </a:t>
            </a:r>
            <a:r>
              <a:rPr lang="en-IN" dirty="0" err="1"/>
              <a:t>givesa</a:t>
            </a:r>
            <a:r>
              <a:rPr lang="en-IN" dirty="0"/>
              <a:t> insight about the category which is </a:t>
            </a:r>
            <a:r>
              <a:rPr lang="en-IN" dirty="0" err="1"/>
              <a:t>topselling</a:t>
            </a:r>
            <a:r>
              <a:rPr lang="en-IN" dirty="0"/>
              <a:t> and which is bringing much enhancement to the whole gross of the store</a:t>
            </a:r>
          </a:p>
        </p:txBody>
      </p:sp>
    </p:spTree>
    <p:extLst>
      <p:ext uri="{BB962C8B-B14F-4D97-AF65-F5344CB8AC3E}">
        <p14:creationId xmlns:p14="http://schemas.microsoft.com/office/powerpoint/2010/main" val="233545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BA73B0C-BC46-B04B-CC8A-63398E3E7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91440"/>
            <a:ext cx="9184640" cy="5166360"/>
          </a:xfrm>
          <a:prstGeom prst="rect">
            <a:avLst/>
          </a:prstGeom>
        </p:spPr>
      </p:pic>
      <p:sp>
        <p:nvSpPr>
          <p:cNvPr id="4" name="TextBox 3">
            <a:extLst>
              <a:ext uri="{FF2B5EF4-FFF2-40B4-BE49-F238E27FC236}">
                <a16:creationId xmlns:a16="http://schemas.microsoft.com/office/drawing/2014/main" id="{D3CA4D06-CA36-6C55-DF5B-70BEC2412C9E}"/>
              </a:ext>
            </a:extLst>
          </p:cNvPr>
          <p:cNvSpPr txBox="1"/>
          <p:nvPr/>
        </p:nvSpPr>
        <p:spPr>
          <a:xfrm>
            <a:off x="619760" y="5476240"/>
            <a:ext cx="10454640" cy="923330"/>
          </a:xfrm>
          <a:prstGeom prst="rect">
            <a:avLst/>
          </a:prstGeom>
          <a:noFill/>
        </p:spPr>
        <p:txBody>
          <a:bodyPr wrap="square" rtlCol="0">
            <a:spAutoFit/>
          </a:bodyPr>
          <a:lstStyle/>
          <a:p>
            <a:r>
              <a:rPr lang="en-IN" dirty="0"/>
              <a:t>Here we can see the return of the products by the customers across the respective state of the country and California is having the highest rate of return compared to any other state </a:t>
            </a:r>
          </a:p>
          <a:p>
            <a:endParaRPr lang="en-IN" dirty="0"/>
          </a:p>
        </p:txBody>
      </p:sp>
    </p:spTree>
    <p:extLst>
      <p:ext uri="{BB962C8B-B14F-4D97-AF65-F5344CB8AC3E}">
        <p14:creationId xmlns:p14="http://schemas.microsoft.com/office/powerpoint/2010/main" val="9448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5650D-201C-FB72-1955-17D668368AA3}"/>
              </a:ext>
            </a:extLst>
          </p:cNvPr>
          <p:cNvSpPr txBox="1"/>
          <p:nvPr/>
        </p:nvSpPr>
        <p:spPr>
          <a:xfrm>
            <a:off x="393290" y="432619"/>
            <a:ext cx="11277600" cy="1200329"/>
          </a:xfrm>
          <a:prstGeom prst="rect">
            <a:avLst/>
          </a:prstGeom>
          <a:noFill/>
        </p:spPr>
        <p:txBody>
          <a:bodyPr wrap="square" rtlCol="0">
            <a:spAutoFit/>
          </a:bodyPr>
          <a:lstStyle/>
          <a:p>
            <a:r>
              <a:rPr lang="en-IN" dirty="0"/>
              <a:t>Q2.Shipping analysis: we have seen here the </a:t>
            </a:r>
            <a:r>
              <a:rPr lang="en-IN" dirty="0" err="1"/>
              <a:t>shippimg</a:t>
            </a:r>
            <a:r>
              <a:rPr lang="en-IN" dirty="0"/>
              <a:t> average duration for all modes of shipping  by adding a column called duration in the sheet of orders  and get to compare the shipping duration of all modes and get to know that Standard class has the slowest shipping time than any other mode where same day delivery time is the fastest delivery mode anyone can opt to</a:t>
            </a:r>
          </a:p>
        </p:txBody>
      </p:sp>
      <p:pic>
        <p:nvPicPr>
          <p:cNvPr id="4" name="Picture 3" descr="A screenshot of a computer&#10;&#10;Description automatically generated">
            <a:extLst>
              <a:ext uri="{FF2B5EF4-FFF2-40B4-BE49-F238E27FC236}">
                <a16:creationId xmlns:a16="http://schemas.microsoft.com/office/drawing/2014/main" id="{EE889FB8-7C16-0A43-A0AC-1790C4D49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90" y="1725930"/>
            <a:ext cx="7145430" cy="4019304"/>
          </a:xfrm>
          <a:prstGeom prst="rect">
            <a:avLst/>
          </a:prstGeom>
        </p:spPr>
      </p:pic>
      <p:sp>
        <p:nvSpPr>
          <p:cNvPr id="5" name="TextBox 4">
            <a:extLst>
              <a:ext uri="{FF2B5EF4-FFF2-40B4-BE49-F238E27FC236}">
                <a16:creationId xmlns:a16="http://schemas.microsoft.com/office/drawing/2014/main" id="{90228B72-3FA1-7392-4BD8-E69245AD901A}"/>
              </a:ext>
            </a:extLst>
          </p:cNvPr>
          <p:cNvSpPr txBox="1"/>
          <p:nvPr/>
        </p:nvSpPr>
        <p:spPr>
          <a:xfrm>
            <a:off x="7955280" y="1721096"/>
            <a:ext cx="3281680" cy="3416320"/>
          </a:xfrm>
          <a:prstGeom prst="rect">
            <a:avLst/>
          </a:prstGeom>
          <a:noFill/>
        </p:spPr>
        <p:txBody>
          <a:bodyPr wrap="square" rtlCol="0">
            <a:spAutoFit/>
          </a:bodyPr>
          <a:lstStyle/>
          <a:p>
            <a:r>
              <a:rPr lang="en-IN" dirty="0"/>
              <a:t>Formulas:</a:t>
            </a:r>
          </a:p>
          <a:p>
            <a:r>
              <a:rPr lang="en-IN" dirty="0"/>
              <a:t>Here I used shipping date- delivery date to get the duration of the delivery and got the column and to get the average of the duration for respective shipping mode I used </a:t>
            </a:r>
            <a:r>
              <a:rPr lang="en-US" dirty="0"/>
              <a:t>=AVERAGEIF(Orders!E:E,'Q2'!F2,Orders!W:W)</a:t>
            </a:r>
            <a:r>
              <a:rPr lang="en-IN" dirty="0"/>
              <a:t> in Q2 sheet and calculated the respective average delivery time for each shipping mode</a:t>
            </a:r>
          </a:p>
        </p:txBody>
      </p:sp>
      <p:sp>
        <p:nvSpPr>
          <p:cNvPr id="6" name="TextBox 5">
            <a:extLst>
              <a:ext uri="{FF2B5EF4-FFF2-40B4-BE49-F238E27FC236}">
                <a16:creationId xmlns:a16="http://schemas.microsoft.com/office/drawing/2014/main" id="{B562A166-7DA9-C35A-C5C6-D48385510DE2}"/>
              </a:ext>
            </a:extLst>
          </p:cNvPr>
          <p:cNvSpPr txBox="1"/>
          <p:nvPr/>
        </p:nvSpPr>
        <p:spPr>
          <a:xfrm>
            <a:off x="639097" y="5997677"/>
            <a:ext cx="11405419" cy="923330"/>
          </a:xfrm>
          <a:prstGeom prst="rect">
            <a:avLst/>
          </a:prstGeom>
          <a:noFill/>
        </p:spPr>
        <p:txBody>
          <a:bodyPr wrap="square" rtlCol="0">
            <a:spAutoFit/>
          </a:bodyPr>
          <a:lstStyle/>
          <a:p>
            <a:r>
              <a:rPr lang="en-IN" dirty="0"/>
              <a:t>Insights: Hence we can say that same day delivery mode is the fastest one can opt to get the fast delivery where standard class is the slowest one but not slow enough when compared to second class shipping mode.</a:t>
            </a:r>
          </a:p>
          <a:p>
            <a:endParaRPr lang="en-IN" dirty="0"/>
          </a:p>
        </p:txBody>
      </p:sp>
    </p:spTree>
    <p:extLst>
      <p:ext uri="{BB962C8B-B14F-4D97-AF65-F5344CB8AC3E}">
        <p14:creationId xmlns:p14="http://schemas.microsoft.com/office/powerpoint/2010/main" val="94255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8428A-8858-F43D-31CC-6053A13E9EC3}"/>
              </a:ext>
            </a:extLst>
          </p:cNvPr>
          <p:cNvSpPr txBox="1"/>
          <p:nvPr/>
        </p:nvSpPr>
        <p:spPr>
          <a:xfrm>
            <a:off x="314633" y="294968"/>
            <a:ext cx="11562736" cy="923330"/>
          </a:xfrm>
          <a:prstGeom prst="rect">
            <a:avLst/>
          </a:prstGeom>
          <a:noFill/>
        </p:spPr>
        <p:txBody>
          <a:bodyPr wrap="square" rtlCol="0">
            <a:spAutoFit/>
          </a:bodyPr>
          <a:lstStyle/>
          <a:p>
            <a:r>
              <a:rPr lang="en-IN" dirty="0"/>
              <a:t>Q3: Customer Segmentation : Here we are segmenting customers based on the total sales or sum of sales they have </a:t>
            </a:r>
            <a:r>
              <a:rPr lang="en-IN" dirty="0" err="1"/>
              <a:t>abd</a:t>
            </a:r>
            <a:r>
              <a:rPr lang="en-IN" dirty="0"/>
              <a:t> then had a visual representation of pie chart for the customers for the respective sum of sales and then segmented respectively based on the sum of sales</a:t>
            </a:r>
          </a:p>
        </p:txBody>
      </p:sp>
      <p:pic>
        <p:nvPicPr>
          <p:cNvPr id="4" name="Picture 3" descr="A screenshot of a computer&#10;&#10;Description automatically generated">
            <a:extLst>
              <a:ext uri="{FF2B5EF4-FFF2-40B4-BE49-F238E27FC236}">
                <a16:creationId xmlns:a16="http://schemas.microsoft.com/office/drawing/2014/main" id="{58EE365D-1665-40F3-A985-F3C7042D7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13" y="1451518"/>
            <a:ext cx="7031047" cy="3954964"/>
          </a:xfrm>
          <a:prstGeom prst="rect">
            <a:avLst/>
          </a:prstGeom>
        </p:spPr>
      </p:pic>
      <p:sp>
        <p:nvSpPr>
          <p:cNvPr id="5" name="TextBox 4">
            <a:extLst>
              <a:ext uri="{FF2B5EF4-FFF2-40B4-BE49-F238E27FC236}">
                <a16:creationId xmlns:a16="http://schemas.microsoft.com/office/drawing/2014/main" id="{8C2F63CC-D16E-F461-6234-C10898D4D3CF}"/>
              </a:ext>
            </a:extLst>
          </p:cNvPr>
          <p:cNvSpPr txBox="1"/>
          <p:nvPr/>
        </p:nvSpPr>
        <p:spPr>
          <a:xfrm>
            <a:off x="8249920" y="2282984"/>
            <a:ext cx="3464560" cy="1477328"/>
          </a:xfrm>
          <a:prstGeom prst="rect">
            <a:avLst/>
          </a:prstGeom>
          <a:noFill/>
        </p:spPr>
        <p:txBody>
          <a:bodyPr wrap="square" rtlCol="0">
            <a:spAutoFit/>
          </a:bodyPr>
          <a:lstStyle/>
          <a:p>
            <a:r>
              <a:rPr lang="en-IN" dirty="0"/>
              <a:t>I just used the pivot table here to have the sum </a:t>
            </a:r>
            <a:r>
              <a:rPr lang="en-IN" dirty="0" err="1"/>
              <a:t>pof</a:t>
            </a:r>
            <a:r>
              <a:rPr lang="en-IN" dirty="0"/>
              <a:t> sales for the respective customer and had the pie chart for a proper segmentation of the customers </a:t>
            </a:r>
          </a:p>
        </p:txBody>
      </p:sp>
      <p:sp>
        <p:nvSpPr>
          <p:cNvPr id="6" name="TextBox 5">
            <a:extLst>
              <a:ext uri="{FF2B5EF4-FFF2-40B4-BE49-F238E27FC236}">
                <a16:creationId xmlns:a16="http://schemas.microsoft.com/office/drawing/2014/main" id="{4C8E3CBD-5C60-2C8B-4816-0B0276B9084E}"/>
              </a:ext>
            </a:extLst>
          </p:cNvPr>
          <p:cNvSpPr txBox="1"/>
          <p:nvPr/>
        </p:nvSpPr>
        <p:spPr>
          <a:xfrm>
            <a:off x="395913" y="5669280"/>
            <a:ext cx="11481456" cy="923330"/>
          </a:xfrm>
          <a:prstGeom prst="rect">
            <a:avLst/>
          </a:prstGeom>
          <a:noFill/>
        </p:spPr>
        <p:txBody>
          <a:bodyPr wrap="square" rtlCol="0">
            <a:spAutoFit/>
          </a:bodyPr>
          <a:lstStyle/>
          <a:p>
            <a:r>
              <a:rPr lang="en-IN" dirty="0"/>
              <a:t>Insights: The segment with so much of </a:t>
            </a:r>
            <a:r>
              <a:rPr lang="en-IN" dirty="0" err="1"/>
              <a:t>densed</a:t>
            </a:r>
            <a:r>
              <a:rPr lang="en-IN" dirty="0"/>
              <a:t> </a:t>
            </a:r>
            <a:r>
              <a:rPr lang="en-IN" dirty="0" err="1"/>
              <a:t>color</a:t>
            </a:r>
            <a:r>
              <a:rPr lang="en-IN" dirty="0"/>
              <a:t> is the customers who have a profitable sales and where the left segmented customers have the less profitable sales</a:t>
            </a:r>
          </a:p>
          <a:p>
            <a:endParaRPr lang="en-IN" dirty="0"/>
          </a:p>
        </p:txBody>
      </p:sp>
    </p:spTree>
    <p:extLst>
      <p:ext uri="{BB962C8B-B14F-4D97-AF65-F5344CB8AC3E}">
        <p14:creationId xmlns:p14="http://schemas.microsoft.com/office/powerpoint/2010/main" val="260791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A0941-23FC-9C2F-A049-BE516FF1AFD3}"/>
              </a:ext>
            </a:extLst>
          </p:cNvPr>
          <p:cNvSpPr txBox="1"/>
          <p:nvPr/>
        </p:nvSpPr>
        <p:spPr>
          <a:xfrm>
            <a:off x="172720" y="254000"/>
            <a:ext cx="11653520" cy="646331"/>
          </a:xfrm>
          <a:prstGeom prst="rect">
            <a:avLst/>
          </a:prstGeom>
          <a:noFill/>
        </p:spPr>
        <p:txBody>
          <a:bodyPr wrap="square" rtlCol="0">
            <a:spAutoFit/>
          </a:bodyPr>
          <a:lstStyle/>
          <a:p>
            <a:r>
              <a:rPr lang="en-IN" dirty="0"/>
              <a:t>Q4:Product Performance: Here  we calculated sum of sales for respective category and sub category and their profit averages also and are compared on a column chart for clear relevance</a:t>
            </a:r>
          </a:p>
        </p:txBody>
      </p:sp>
      <p:pic>
        <p:nvPicPr>
          <p:cNvPr id="4" name="Picture 3" descr="A screenshot of a computer&#10;&#10;Description automatically generated">
            <a:extLst>
              <a:ext uri="{FF2B5EF4-FFF2-40B4-BE49-F238E27FC236}">
                <a16:creationId xmlns:a16="http://schemas.microsoft.com/office/drawing/2014/main" id="{B389C907-B3AA-F81F-6DAC-2AC1E89D3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137920"/>
            <a:ext cx="6929120" cy="3897630"/>
          </a:xfrm>
          <a:prstGeom prst="rect">
            <a:avLst/>
          </a:prstGeom>
        </p:spPr>
      </p:pic>
      <p:sp>
        <p:nvSpPr>
          <p:cNvPr id="5" name="TextBox 4">
            <a:extLst>
              <a:ext uri="{FF2B5EF4-FFF2-40B4-BE49-F238E27FC236}">
                <a16:creationId xmlns:a16="http://schemas.microsoft.com/office/drawing/2014/main" id="{260A3B71-B6E3-DB97-862D-68C818866FF9}"/>
              </a:ext>
            </a:extLst>
          </p:cNvPr>
          <p:cNvSpPr txBox="1"/>
          <p:nvPr/>
        </p:nvSpPr>
        <p:spPr>
          <a:xfrm>
            <a:off x="8067040" y="2114173"/>
            <a:ext cx="3759200" cy="1477328"/>
          </a:xfrm>
          <a:prstGeom prst="rect">
            <a:avLst/>
          </a:prstGeom>
          <a:noFill/>
        </p:spPr>
        <p:txBody>
          <a:bodyPr wrap="square" rtlCol="0">
            <a:spAutoFit/>
          </a:bodyPr>
          <a:lstStyle/>
          <a:p>
            <a:r>
              <a:rPr lang="en-IN" dirty="0"/>
              <a:t>Here we used the pivot table to get the sum of sales for category and sub category and put them on a column charts respectively</a:t>
            </a:r>
          </a:p>
          <a:p>
            <a:endParaRPr lang="en-IN" dirty="0"/>
          </a:p>
        </p:txBody>
      </p:sp>
      <p:sp>
        <p:nvSpPr>
          <p:cNvPr id="6" name="TextBox 5">
            <a:extLst>
              <a:ext uri="{FF2B5EF4-FFF2-40B4-BE49-F238E27FC236}">
                <a16:creationId xmlns:a16="http://schemas.microsoft.com/office/drawing/2014/main" id="{03F1685F-6137-A83B-F65B-6543064E165C}"/>
              </a:ext>
            </a:extLst>
          </p:cNvPr>
          <p:cNvSpPr txBox="1"/>
          <p:nvPr/>
        </p:nvSpPr>
        <p:spPr>
          <a:xfrm>
            <a:off x="812800" y="5415280"/>
            <a:ext cx="9906000" cy="1200329"/>
          </a:xfrm>
          <a:prstGeom prst="rect">
            <a:avLst/>
          </a:prstGeom>
          <a:noFill/>
        </p:spPr>
        <p:txBody>
          <a:bodyPr wrap="square" rtlCol="0">
            <a:spAutoFit/>
          </a:bodyPr>
          <a:lstStyle/>
          <a:p>
            <a:r>
              <a:rPr lang="en-IN" dirty="0"/>
              <a:t>Insights: Here we can clearly say that the top selling category is furniture in which the chairs has the highest sales amount and so the average profit is high for the technology which says that </a:t>
            </a:r>
            <a:r>
              <a:rPr lang="en-IN" dirty="0" err="1"/>
              <a:t>inspite</a:t>
            </a:r>
            <a:r>
              <a:rPr lang="en-IN" dirty="0"/>
              <a:t> of having the top selling product in furniture ,technology is scoring the nice gross income compared to all other categories</a:t>
            </a:r>
          </a:p>
        </p:txBody>
      </p:sp>
    </p:spTree>
    <p:extLst>
      <p:ext uri="{BB962C8B-B14F-4D97-AF65-F5344CB8AC3E}">
        <p14:creationId xmlns:p14="http://schemas.microsoft.com/office/powerpoint/2010/main" val="353127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BFC52-748D-C5F8-B2A7-FC92D1F88836}"/>
              </a:ext>
            </a:extLst>
          </p:cNvPr>
          <p:cNvSpPr txBox="1"/>
          <p:nvPr/>
        </p:nvSpPr>
        <p:spPr>
          <a:xfrm>
            <a:off x="274320" y="345440"/>
            <a:ext cx="11297920" cy="1200329"/>
          </a:xfrm>
          <a:prstGeom prst="rect">
            <a:avLst/>
          </a:prstGeom>
          <a:noFill/>
        </p:spPr>
        <p:txBody>
          <a:bodyPr wrap="square" rtlCol="0">
            <a:spAutoFit/>
          </a:bodyPr>
          <a:lstStyle/>
          <a:p>
            <a:r>
              <a:rPr lang="en-IN" dirty="0"/>
              <a:t>Q5:Regional analysis and Insights : Here we are comparing the sales across the region and also the profitable income across the regions by looking at the </a:t>
            </a:r>
            <a:r>
              <a:rPr lang="en-IN" dirty="0" err="1"/>
              <a:t>columnchart</a:t>
            </a:r>
            <a:r>
              <a:rPr lang="en-IN" dirty="0"/>
              <a:t> here we can say that West region has the highest sales and so is the profit. And then is the East region which is slightly similar to West region So East-West region has the best sales and profit</a:t>
            </a:r>
          </a:p>
        </p:txBody>
      </p:sp>
      <p:pic>
        <p:nvPicPr>
          <p:cNvPr id="4" name="Picture 3" descr="A screenshot of a computer&#10;&#10;Description automatically generated">
            <a:extLst>
              <a:ext uri="{FF2B5EF4-FFF2-40B4-BE49-F238E27FC236}">
                <a16:creationId xmlns:a16="http://schemas.microsoft.com/office/drawing/2014/main" id="{599378A5-9A26-C1DA-D18B-4B157C4FE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760" y="2020570"/>
            <a:ext cx="7904480" cy="4446270"/>
          </a:xfrm>
          <a:prstGeom prst="rect">
            <a:avLst/>
          </a:prstGeom>
        </p:spPr>
      </p:pic>
    </p:spTree>
    <p:extLst>
      <p:ext uri="{BB962C8B-B14F-4D97-AF65-F5344CB8AC3E}">
        <p14:creationId xmlns:p14="http://schemas.microsoft.com/office/powerpoint/2010/main" val="385520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85F23-3BD5-0262-5369-FFC186909DFF}"/>
              </a:ext>
            </a:extLst>
          </p:cNvPr>
          <p:cNvSpPr txBox="1"/>
          <p:nvPr/>
        </p:nvSpPr>
        <p:spPr>
          <a:xfrm>
            <a:off x="193040" y="248920"/>
            <a:ext cx="11775440" cy="923330"/>
          </a:xfrm>
          <a:prstGeom prst="rect">
            <a:avLst/>
          </a:prstGeom>
          <a:noFill/>
        </p:spPr>
        <p:txBody>
          <a:bodyPr wrap="square" rtlCol="0">
            <a:spAutoFit/>
          </a:bodyPr>
          <a:lstStyle/>
          <a:p>
            <a:r>
              <a:rPr lang="en-IN" dirty="0"/>
              <a:t>Q6:Discount analysis: Here we are calculating the impact of both profit margin and the quantity sold on the discount rate by using the formula of correlation =</a:t>
            </a:r>
            <a:r>
              <a:rPr lang="en-IN" dirty="0" err="1"/>
              <a:t>correl</a:t>
            </a:r>
            <a:r>
              <a:rPr lang="en-IN" dirty="0"/>
              <a:t>(</a:t>
            </a:r>
            <a:r>
              <a:rPr lang="en-IN" dirty="0" err="1"/>
              <a:t>quantity_column,discount_column</a:t>
            </a:r>
            <a:r>
              <a:rPr lang="en-IN" dirty="0"/>
              <a:t>) and then similarly for the profit margin </a:t>
            </a:r>
          </a:p>
        </p:txBody>
      </p:sp>
      <p:pic>
        <p:nvPicPr>
          <p:cNvPr id="4" name="Picture 3" descr="A screenshot of a computer&#10;&#10;Description automatically generated">
            <a:extLst>
              <a:ext uri="{FF2B5EF4-FFF2-40B4-BE49-F238E27FC236}">
                <a16:creationId xmlns:a16="http://schemas.microsoft.com/office/drawing/2014/main" id="{71BA6A3E-F200-13BB-5221-9EFFC4A7C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80" y="1280160"/>
            <a:ext cx="7640320" cy="4297680"/>
          </a:xfrm>
          <a:prstGeom prst="rect">
            <a:avLst/>
          </a:prstGeom>
        </p:spPr>
      </p:pic>
      <p:sp>
        <p:nvSpPr>
          <p:cNvPr id="5" name="TextBox 4">
            <a:extLst>
              <a:ext uri="{FF2B5EF4-FFF2-40B4-BE49-F238E27FC236}">
                <a16:creationId xmlns:a16="http://schemas.microsoft.com/office/drawing/2014/main" id="{4690F296-E6D9-A7A7-B5A6-0DC0F28370B5}"/>
              </a:ext>
            </a:extLst>
          </p:cNvPr>
          <p:cNvSpPr txBox="1"/>
          <p:nvPr/>
        </p:nvSpPr>
        <p:spPr>
          <a:xfrm>
            <a:off x="375920" y="5913120"/>
            <a:ext cx="10119360" cy="923330"/>
          </a:xfrm>
          <a:prstGeom prst="rect">
            <a:avLst/>
          </a:prstGeom>
          <a:noFill/>
        </p:spPr>
        <p:txBody>
          <a:bodyPr wrap="square" rtlCol="0">
            <a:spAutoFit/>
          </a:bodyPr>
          <a:lstStyle/>
          <a:p>
            <a:r>
              <a:rPr lang="en-IN" dirty="0"/>
              <a:t>Hence , we can see that it is having a negative impact on profit because of the discount rate which says that discount rate should be reduced and at the same time w </a:t>
            </a:r>
            <a:r>
              <a:rPr lang="en-IN" dirty="0" err="1"/>
              <a:t>ehave</a:t>
            </a:r>
            <a:r>
              <a:rPr lang="en-IN" dirty="0"/>
              <a:t> positive effect on quantity sold because of discount which says that people are buying more with discounts .</a:t>
            </a:r>
          </a:p>
        </p:txBody>
      </p:sp>
    </p:spTree>
    <p:extLst>
      <p:ext uri="{BB962C8B-B14F-4D97-AF65-F5344CB8AC3E}">
        <p14:creationId xmlns:p14="http://schemas.microsoft.com/office/powerpoint/2010/main" val="173703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BD7C7-45E8-6CD5-A7AD-4BBAD14229AD}"/>
              </a:ext>
            </a:extLst>
          </p:cNvPr>
          <p:cNvSpPr txBox="1"/>
          <p:nvPr/>
        </p:nvSpPr>
        <p:spPr>
          <a:xfrm>
            <a:off x="233680" y="325120"/>
            <a:ext cx="11216640" cy="923330"/>
          </a:xfrm>
          <a:prstGeom prst="rect">
            <a:avLst/>
          </a:prstGeom>
          <a:noFill/>
        </p:spPr>
        <p:txBody>
          <a:bodyPr wrap="square" rtlCol="0">
            <a:spAutoFit/>
          </a:bodyPr>
          <a:lstStyle/>
          <a:p>
            <a:r>
              <a:rPr lang="en-IN" dirty="0"/>
              <a:t>Q7:market expansion: Here we have checked the potential and the market stability by calculating the sales and profit of a particular region in a country  and then it is strategically plotted on the map chart about the proper region that is capable of establishing a good </a:t>
            </a:r>
            <a:r>
              <a:rPr lang="en-IN" dirty="0" err="1"/>
              <a:t>growthful</a:t>
            </a:r>
            <a:r>
              <a:rPr lang="en-IN" dirty="0"/>
              <a:t> market</a:t>
            </a:r>
          </a:p>
        </p:txBody>
      </p:sp>
      <p:pic>
        <p:nvPicPr>
          <p:cNvPr id="4" name="Picture 3" descr="A screenshot of a computer&#10;&#10;Description automatically generated">
            <a:extLst>
              <a:ext uri="{FF2B5EF4-FFF2-40B4-BE49-F238E27FC236}">
                <a16:creationId xmlns:a16="http://schemas.microsoft.com/office/drawing/2014/main" id="{D2D261C5-1238-20CA-E471-68C5E3FE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040" y="1301591"/>
            <a:ext cx="7564120" cy="4254818"/>
          </a:xfrm>
          <a:prstGeom prst="rect">
            <a:avLst/>
          </a:prstGeom>
        </p:spPr>
      </p:pic>
      <p:sp>
        <p:nvSpPr>
          <p:cNvPr id="5" name="TextBox 4">
            <a:extLst>
              <a:ext uri="{FF2B5EF4-FFF2-40B4-BE49-F238E27FC236}">
                <a16:creationId xmlns:a16="http://schemas.microsoft.com/office/drawing/2014/main" id="{55881CCC-1065-CB7F-1CBF-4D9375DA83CF}"/>
              </a:ext>
            </a:extLst>
          </p:cNvPr>
          <p:cNvSpPr txBox="1"/>
          <p:nvPr/>
        </p:nvSpPr>
        <p:spPr>
          <a:xfrm>
            <a:off x="1046480" y="5720080"/>
            <a:ext cx="9113520" cy="646331"/>
          </a:xfrm>
          <a:prstGeom prst="rect">
            <a:avLst/>
          </a:prstGeom>
          <a:noFill/>
        </p:spPr>
        <p:txBody>
          <a:bodyPr wrap="square" rtlCol="0">
            <a:spAutoFit/>
          </a:bodyPr>
          <a:lstStyle/>
          <a:p>
            <a:r>
              <a:rPr lang="en-IN" dirty="0"/>
              <a:t>From this analysis we can say that India has a proper place for good establishment of the market</a:t>
            </a:r>
          </a:p>
        </p:txBody>
      </p:sp>
    </p:spTree>
    <p:extLst>
      <p:ext uri="{BB962C8B-B14F-4D97-AF65-F5344CB8AC3E}">
        <p14:creationId xmlns:p14="http://schemas.microsoft.com/office/powerpoint/2010/main" val="309912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7DD06-6EA0-CA0D-B9DC-4DD501ED0600}"/>
              </a:ext>
            </a:extLst>
          </p:cNvPr>
          <p:cNvSpPr txBox="1"/>
          <p:nvPr/>
        </p:nvSpPr>
        <p:spPr>
          <a:xfrm>
            <a:off x="365760" y="447040"/>
            <a:ext cx="10566400" cy="1200329"/>
          </a:xfrm>
          <a:prstGeom prst="rect">
            <a:avLst/>
          </a:prstGeom>
          <a:noFill/>
        </p:spPr>
        <p:txBody>
          <a:bodyPr wrap="square" rtlCol="0">
            <a:spAutoFit/>
          </a:bodyPr>
          <a:lstStyle/>
          <a:p>
            <a:r>
              <a:rPr lang="en-IN" dirty="0"/>
              <a:t>Q8:retention analysis: here we can see the repeated orders of each customer after filtering the customers with more than one order then we can conclude that they are having repeated orders and also retention rate can be found by calculating the total numb of repeated orders by total no of unique orders which gives the retention rate which can be calculate </a:t>
            </a:r>
            <a:r>
              <a:rPr lang="en-IN" dirty="0" err="1"/>
              <a:t>dfrom</a:t>
            </a:r>
            <a:r>
              <a:rPr lang="en-IN" dirty="0"/>
              <a:t> the following data </a:t>
            </a:r>
          </a:p>
        </p:txBody>
      </p:sp>
      <p:pic>
        <p:nvPicPr>
          <p:cNvPr id="4" name="Picture 3" descr="A screenshot of a computer&#10;&#10;Description automatically generated">
            <a:extLst>
              <a:ext uri="{FF2B5EF4-FFF2-40B4-BE49-F238E27FC236}">
                <a16:creationId xmlns:a16="http://schemas.microsoft.com/office/drawing/2014/main" id="{D491A9EE-77FF-04A8-36F9-16DAACA8E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80" y="1647369"/>
            <a:ext cx="7203440" cy="4051935"/>
          </a:xfrm>
          <a:prstGeom prst="rect">
            <a:avLst/>
          </a:prstGeom>
        </p:spPr>
      </p:pic>
      <p:sp>
        <p:nvSpPr>
          <p:cNvPr id="5" name="TextBox 4">
            <a:extLst>
              <a:ext uri="{FF2B5EF4-FFF2-40B4-BE49-F238E27FC236}">
                <a16:creationId xmlns:a16="http://schemas.microsoft.com/office/drawing/2014/main" id="{2210958C-C17B-05DD-80D7-9402CC89C56D}"/>
              </a:ext>
            </a:extLst>
          </p:cNvPr>
          <p:cNvSpPr txBox="1"/>
          <p:nvPr/>
        </p:nvSpPr>
        <p:spPr>
          <a:xfrm>
            <a:off x="1056640" y="5831840"/>
            <a:ext cx="8046720" cy="923330"/>
          </a:xfrm>
          <a:prstGeom prst="rect">
            <a:avLst/>
          </a:prstGeom>
          <a:noFill/>
        </p:spPr>
        <p:txBody>
          <a:bodyPr wrap="square" rtlCol="0">
            <a:spAutoFit/>
          </a:bodyPr>
          <a:lstStyle/>
          <a:p>
            <a:r>
              <a:rPr lang="en-IN" dirty="0"/>
              <a:t>Retention </a:t>
            </a:r>
            <a:r>
              <a:rPr lang="en-IN" dirty="0" err="1"/>
              <a:t>cajn</a:t>
            </a:r>
            <a:r>
              <a:rPr lang="en-IN" dirty="0"/>
              <a:t> be improved by allowing customers go under the data analysis over their history of orders and considering their repeated orders and then recommending the so orders based on the analysis.</a:t>
            </a:r>
          </a:p>
        </p:txBody>
      </p:sp>
    </p:spTree>
    <p:extLst>
      <p:ext uri="{BB962C8B-B14F-4D97-AF65-F5344CB8AC3E}">
        <p14:creationId xmlns:p14="http://schemas.microsoft.com/office/powerpoint/2010/main" val="161044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157A0-BE1D-819C-C159-66F0285ABD55}"/>
              </a:ext>
            </a:extLst>
          </p:cNvPr>
          <p:cNvSpPr txBox="1"/>
          <p:nvPr/>
        </p:nvSpPr>
        <p:spPr>
          <a:xfrm>
            <a:off x="285135" y="235974"/>
            <a:ext cx="11434917" cy="923330"/>
          </a:xfrm>
          <a:prstGeom prst="rect">
            <a:avLst/>
          </a:prstGeom>
          <a:noFill/>
        </p:spPr>
        <p:txBody>
          <a:bodyPr wrap="square" rtlCol="0">
            <a:spAutoFit/>
          </a:bodyPr>
          <a:lstStyle/>
          <a:p>
            <a:r>
              <a:rPr lang="en-IN" dirty="0"/>
              <a:t>Q9: Dashboard:  We are creating this dashboard for the superstore data where we will be comparing the important metrics like sales, profits, discounts, quantity sold across the regions, countries, and for the respective categories and sub categories </a:t>
            </a:r>
          </a:p>
        </p:txBody>
      </p:sp>
      <p:pic>
        <p:nvPicPr>
          <p:cNvPr id="4" name="Picture 3" descr="A screenshot of a computer&#10;&#10;Description automatically generated">
            <a:extLst>
              <a:ext uri="{FF2B5EF4-FFF2-40B4-BE49-F238E27FC236}">
                <a16:creationId xmlns:a16="http://schemas.microsoft.com/office/drawing/2014/main" id="{8080A240-EB2B-0DE4-68D8-1A51A5124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440" y="1159304"/>
            <a:ext cx="7813040" cy="4394835"/>
          </a:xfrm>
          <a:prstGeom prst="rect">
            <a:avLst/>
          </a:prstGeom>
        </p:spPr>
      </p:pic>
      <p:sp>
        <p:nvSpPr>
          <p:cNvPr id="5" name="TextBox 4">
            <a:extLst>
              <a:ext uri="{FF2B5EF4-FFF2-40B4-BE49-F238E27FC236}">
                <a16:creationId xmlns:a16="http://schemas.microsoft.com/office/drawing/2014/main" id="{04E3D517-223B-8E31-6771-EAB5D089EBE0}"/>
              </a:ext>
            </a:extLst>
          </p:cNvPr>
          <p:cNvSpPr txBox="1"/>
          <p:nvPr/>
        </p:nvSpPr>
        <p:spPr>
          <a:xfrm>
            <a:off x="471948" y="5709920"/>
            <a:ext cx="10419572" cy="369332"/>
          </a:xfrm>
          <a:prstGeom prst="rect">
            <a:avLst/>
          </a:prstGeom>
          <a:noFill/>
        </p:spPr>
        <p:txBody>
          <a:bodyPr wrap="square" rtlCol="0">
            <a:spAutoFit/>
          </a:bodyPr>
          <a:lstStyle/>
          <a:p>
            <a:r>
              <a:rPr lang="en-IN" dirty="0"/>
              <a:t>Here one can clearly understand the effective of each shipping mode for all kinds of categories.</a:t>
            </a:r>
          </a:p>
        </p:txBody>
      </p:sp>
    </p:spTree>
    <p:extLst>
      <p:ext uri="{BB962C8B-B14F-4D97-AF65-F5344CB8AC3E}">
        <p14:creationId xmlns:p14="http://schemas.microsoft.com/office/powerpoint/2010/main" val="1597300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6bb0121a-79e4-4e60-8506-7666dd51c34e</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2A815866-8CF4-4EAD-8954-BF89D0BE4B1B}">
  <ds:schemaRefs>
    <ds:schemaRef ds:uri="http://schemas.titus.com/TitusProperties/"/>
  </ds:schemaRefs>
</ds:datastoreItem>
</file>

<file path=docProps/app.xml><?xml version="1.0" encoding="utf-8"?>
<Properties xmlns="http://schemas.openxmlformats.org/officeDocument/2006/extended-properties" xmlns:vt="http://schemas.openxmlformats.org/officeDocument/2006/docPropsVTypes">
  <TotalTime>137</TotalTime>
  <Words>1067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Srilekhatelaprolu</dc:creator>
  <cp:keywords>Classification=LV_C0NF1D3NT1AL</cp:keywords>
  <cp:lastModifiedBy>Venkata Srilekhatelaprolu</cp:lastModifiedBy>
  <cp:revision>2</cp:revision>
  <dcterms:created xsi:type="dcterms:W3CDTF">2024-03-27T09:39:03Z</dcterms:created>
  <dcterms:modified xsi:type="dcterms:W3CDTF">2024-03-27T11:56:51Z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6bb0121a-79e4-4e60-8506-7666dd51c34e</vt:lpwstr>
  </property>
  <property fmtid="{D5CDD505-2E9C-101B-9397-08002B2CF9AE}" pid="3" name="Classification">
    <vt:lpwstr>LV_C0NF1D3NT1AL</vt:lpwstr>
  </property>
  <property fmtid="{D5CDD505-2E9C-101B-9397-08002B2CF9AE}" pid="4" name="ContainsPII">
    <vt:lpwstr>No</vt:lpwstr>
  </property>
</Properties>
</file>