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3"/>
  </p:normalViewPr>
  <p:slideViewPr>
    <p:cSldViewPr snapToGrid="0" snapToObjects="1">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4FFA1-85C9-4E9B-BA32-2ABA828C8C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CF4CC2-071A-4C80-976B-7583FB5FDB0F}">
      <dgm:prSet/>
      <dgm:spPr/>
      <dgm:t>
        <a:bodyPr/>
        <a:lstStyle/>
        <a:p>
          <a:r>
            <a:rPr lang="en-US"/>
            <a:t>Four P’s</a:t>
          </a:r>
        </a:p>
      </dgm:t>
    </dgm:pt>
    <dgm:pt modelId="{F868EBBB-EDF2-4B2A-AA6E-91CBC591752C}" type="parTrans" cxnId="{8418CB1F-4F55-4E76-BBA6-3D4B6E80E53D}">
      <dgm:prSet/>
      <dgm:spPr/>
      <dgm:t>
        <a:bodyPr/>
        <a:lstStyle/>
        <a:p>
          <a:endParaRPr lang="en-US"/>
        </a:p>
      </dgm:t>
    </dgm:pt>
    <dgm:pt modelId="{D6C36DE9-9190-47CF-B76F-03E6DF28B548}" type="sibTrans" cxnId="{8418CB1F-4F55-4E76-BBA6-3D4B6E80E53D}">
      <dgm:prSet/>
      <dgm:spPr/>
      <dgm:t>
        <a:bodyPr/>
        <a:lstStyle/>
        <a:p>
          <a:endParaRPr lang="en-US"/>
        </a:p>
      </dgm:t>
    </dgm:pt>
    <dgm:pt modelId="{A678C0C4-C120-414E-97C2-88849C3A840A}">
      <dgm:prSet/>
      <dgm:spPr/>
      <dgm:t>
        <a:bodyPr/>
        <a:lstStyle/>
        <a:p>
          <a:r>
            <a:rPr lang="en-US"/>
            <a:t>Final Project : PyTorch </a:t>
          </a:r>
          <a:r>
            <a:rPr lang="en-IN"/>
            <a:t>Deep Learning Models: Classifcation </a:t>
          </a:r>
          <a:endParaRPr lang="en-US"/>
        </a:p>
      </dgm:t>
    </dgm:pt>
    <dgm:pt modelId="{BC55D079-D728-42E3-8F55-544995C4A1CB}" type="parTrans" cxnId="{B71E098C-C8B8-4E7A-ADDC-1C3C392B3BF1}">
      <dgm:prSet/>
      <dgm:spPr/>
      <dgm:t>
        <a:bodyPr/>
        <a:lstStyle/>
        <a:p>
          <a:endParaRPr lang="en-US"/>
        </a:p>
      </dgm:t>
    </dgm:pt>
    <dgm:pt modelId="{81C86622-50AC-4A64-918A-4E354A2AC862}" type="sibTrans" cxnId="{B71E098C-C8B8-4E7A-ADDC-1C3C392B3BF1}">
      <dgm:prSet/>
      <dgm:spPr/>
      <dgm:t>
        <a:bodyPr/>
        <a:lstStyle/>
        <a:p>
          <a:endParaRPr lang="en-US"/>
        </a:p>
      </dgm:t>
    </dgm:pt>
    <dgm:pt modelId="{7099D2A4-577E-4628-B340-DDB23E53ACED}">
      <dgm:prSet/>
      <dgm:spPr/>
      <dgm:t>
        <a:bodyPr/>
        <a:lstStyle/>
        <a:p>
          <a:r>
            <a:rPr lang="en-US"/>
            <a:t>Conclusion and Results</a:t>
          </a:r>
        </a:p>
      </dgm:t>
    </dgm:pt>
    <dgm:pt modelId="{87E2C2FA-E05B-4CDA-BFEA-4FF403911029}" type="parTrans" cxnId="{0B8FA5EA-015A-4765-8705-E39EA8D405AE}">
      <dgm:prSet/>
      <dgm:spPr/>
      <dgm:t>
        <a:bodyPr/>
        <a:lstStyle/>
        <a:p>
          <a:endParaRPr lang="en-US"/>
        </a:p>
      </dgm:t>
    </dgm:pt>
    <dgm:pt modelId="{5F2D3E98-C7D1-4D32-A28F-9C2BF9CA7D2A}" type="sibTrans" cxnId="{0B8FA5EA-015A-4765-8705-E39EA8D405AE}">
      <dgm:prSet/>
      <dgm:spPr/>
      <dgm:t>
        <a:bodyPr/>
        <a:lstStyle/>
        <a:p>
          <a:endParaRPr lang="en-US"/>
        </a:p>
      </dgm:t>
    </dgm:pt>
    <dgm:pt modelId="{EA6CD2FE-C4D1-4888-980F-92C2EC2425F0}" type="pres">
      <dgm:prSet presAssocID="{B3B4FFA1-85C9-4E9B-BA32-2ABA828C8CEB}" presName="root" presStyleCnt="0">
        <dgm:presLayoutVars>
          <dgm:dir/>
          <dgm:resizeHandles val="exact"/>
        </dgm:presLayoutVars>
      </dgm:prSet>
      <dgm:spPr/>
    </dgm:pt>
    <dgm:pt modelId="{4C489DFF-631C-4ED2-A950-A44EF305124A}" type="pres">
      <dgm:prSet presAssocID="{19CF4CC2-071A-4C80-976B-7583FB5FDB0F}" presName="compNode" presStyleCnt="0"/>
      <dgm:spPr/>
    </dgm:pt>
    <dgm:pt modelId="{CA0B42D5-954F-4E38-A4CD-2450FAF022B6}" type="pres">
      <dgm:prSet presAssocID="{19CF4CC2-071A-4C80-976B-7583FB5FDB0F}" presName="bgRect" presStyleLbl="bgShp" presStyleIdx="0" presStyleCnt="3"/>
      <dgm:spPr/>
    </dgm:pt>
    <dgm:pt modelId="{733F96B3-FEF0-4939-BFE3-4ACE82C32301}" type="pres">
      <dgm:prSet presAssocID="{19CF4CC2-071A-4C80-976B-7583FB5FDB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A5A889BE-6BCA-4500-A2DB-D506C5AE902C}" type="pres">
      <dgm:prSet presAssocID="{19CF4CC2-071A-4C80-976B-7583FB5FDB0F}" presName="spaceRect" presStyleCnt="0"/>
      <dgm:spPr/>
    </dgm:pt>
    <dgm:pt modelId="{40C9EE22-30A9-4B09-AA71-83DB547D6EB5}" type="pres">
      <dgm:prSet presAssocID="{19CF4CC2-071A-4C80-976B-7583FB5FDB0F}" presName="parTx" presStyleLbl="revTx" presStyleIdx="0" presStyleCnt="3">
        <dgm:presLayoutVars>
          <dgm:chMax val="0"/>
          <dgm:chPref val="0"/>
        </dgm:presLayoutVars>
      </dgm:prSet>
      <dgm:spPr/>
    </dgm:pt>
    <dgm:pt modelId="{01E569BC-FFF0-4258-94AE-03BAD8B074CF}" type="pres">
      <dgm:prSet presAssocID="{D6C36DE9-9190-47CF-B76F-03E6DF28B548}" presName="sibTrans" presStyleCnt="0"/>
      <dgm:spPr/>
    </dgm:pt>
    <dgm:pt modelId="{FA3C0762-4C65-43D8-AA25-9061E89B4CD8}" type="pres">
      <dgm:prSet presAssocID="{A678C0C4-C120-414E-97C2-88849C3A840A}" presName="compNode" presStyleCnt="0"/>
      <dgm:spPr/>
    </dgm:pt>
    <dgm:pt modelId="{37C6F8DC-EF20-4413-970A-BFBBBCACB898}" type="pres">
      <dgm:prSet presAssocID="{A678C0C4-C120-414E-97C2-88849C3A840A}" presName="bgRect" presStyleLbl="bgShp" presStyleIdx="1" presStyleCnt="3"/>
      <dgm:spPr/>
    </dgm:pt>
    <dgm:pt modelId="{B1FA54F7-F117-47D4-8064-F2F60282656C}" type="pres">
      <dgm:prSet presAssocID="{A678C0C4-C120-414E-97C2-88849C3A84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751F5FC7-2B57-4FF5-BB9F-F5BE66C3EEDB}" type="pres">
      <dgm:prSet presAssocID="{A678C0C4-C120-414E-97C2-88849C3A840A}" presName="spaceRect" presStyleCnt="0"/>
      <dgm:spPr/>
    </dgm:pt>
    <dgm:pt modelId="{63B5FD17-8069-494B-958E-F66F26CC9735}" type="pres">
      <dgm:prSet presAssocID="{A678C0C4-C120-414E-97C2-88849C3A840A}" presName="parTx" presStyleLbl="revTx" presStyleIdx="1" presStyleCnt="3">
        <dgm:presLayoutVars>
          <dgm:chMax val="0"/>
          <dgm:chPref val="0"/>
        </dgm:presLayoutVars>
      </dgm:prSet>
      <dgm:spPr/>
    </dgm:pt>
    <dgm:pt modelId="{5A4F2303-4974-4136-A6A9-24F433BC8DB8}" type="pres">
      <dgm:prSet presAssocID="{81C86622-50AC-4A64-918A-4E354A2AC862}" presName="sibTrans" presStyleCnt="0"/>
      <dgm:spPr/>
    </dgm:pt>
    <dgm:pt modelId="{32AA8D8C-A942-415C-81B4-9EBE8B6E9D21}" type="pres">
      <dgm:prSet presAssocID="{7099D2A4-577E-4628-B340-DDB23E53ACED}" presName="compNode" presStyleCnt="0"/>
      <dgm:spPr/>
    </dgm:pt>
    <dgm:pt modelId="{FB2820BA-22F9-4F40-9647-2AC22C76E232}" type="pres">
      <dgm:prSet presAssocID="{7099D2A4-577E-4628-B340-DDB23E53ACED}" presName="bgRect" presStyleLbl="bgShp" presStyleIdx="2" presStyleCnt="3"/>
      <dgm:spPr/>
    </dgm:pt>
    <dgm:pt modelId="{789A2C74-B5C8-4CA4-BABD-945E2CD76A0B}" type="pres">
      <dgm:prSet presAssocID="{7099D2A4-577E-4628-B340-DDB23E53AC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F762FF9F-B0B2-448B-9A99-5C4B17C0285C}" type="pres">
      <dgm:prSet presAssocID="{7099D2A4-577E-4628-B340-DDB23E53ACED}" presName="spaceRect" presStyleCnt="0"/>
      <dgm:spPr/>
    </dgm:pt>
    <dgm:pt modelId="{09BC157E-2FC8-4B54-AEA4-EBC2DC008E3C}" type="pres">
      <dgm:prSet presAssocID="{7099D2A4-577E-4628-B340-DDB23E53ACED}" presName="parTx" presStyleLbl="revTx" presStyleIdx="2" presStyleCnt="3">
        <dgm:presLayoutVars>
          <dgm:chMax val="0"/>
          <dgm:chPref val="0"/>
        </dgm:presLayoutVars>
      </dgm:prSet>
      <dgm:spPr/>
    </dgm:pt>
  </dgm:ptLst>
  <dgm:cxnLst>
    <dgm:cxn modelId="{403DBE14-741E-48A2-BB86-271A720D7747}" type="presOf" srcId="{B3B4FFA1-85C9-4E9B-BA32-2ABA828C8CEB}" destId="{EA6CD2FE-C4D1-4888-980F-92C2EC2425F0}" srcOrd="0" destOrd="0" presId="urn:microsoft.com/office/officeart/2018/2/layout/IconVerticalSolidList"/>
    <dgm:cxn modelId="{8418CB1F-4F55-4E76-BBA6-3D4B6E80E53D}" srcId="{B3B4FFA1-85C9-4E9B-BA32-2ABA828C8CEB}" destId="{19CF4CC2-071A-4C80-976B-7583FB5FDB0F}" srcOrd="0" destOrd="0" parTransId="{F868EBBB-EDF2-4B2A-AA6E-91CBC591752C}" sibTransId="{D6C36DE9-9190-47CF-B76F-03E6DF28B548}"/>
    <dgm:cxn modelId="{4566862D-1806-4F79-BC59-4B1E029D154B}" type="presOf" srcId="{19CF4CC2-071A-4C80-976B-7583FB5FDB0F}" destId="{40C9EE22-30A9-4B09-AA71-83DB547D6EB5}" srcOrd="0" destOrd="0" presId="urn:microsoft.com/office/officeart/2018/2/layout/IconVerticalSolidList"/>
    <dgm:cxn modelId="{B71E098C-C8B8-4E7A-ADDC-1C3C392B3BF1}" srcId="{B3B4FFA1-85C9-4E9B-BA32-2ABA828C8CEB}" destId="{A678C0C4-C120-414E-97C2-88849C3A840A}" srcOrd="1" destOrd="0" parTransId="{BC55D079-D728-42E3-8F55-544995C4A1CB}" sibTransId="{81C86622-50AC-4A64-918A-4E354A2AC862}"/>
    <dgm:cxn modelId="{84F732B1-5DCC-43D6-ACE4-34449A0CD5EC}" type="presOf" srcId="{7099D2A4-577E-4628-B340-DDB23E53ACED}" destId="{09BC157E-2FC8-4B54-AEA4-EBC2DC008E3C}" srcOrd="0" destOrd="0" presId="urn:microsoft.com/office/officeart/2018/2/layout/IconVerticalSolidList"/>
    <dgm:cxn modelId="{0B8FA5EA-015A-4765-8705-E39EA8D405AE}" srcId="{B3B4FFA1-85C9-4E9B-BA32-2ABA828C8CEB}" destId="{7099D2A4-577E-4628-B340-DDB23E53ACED}" srcOrd="2" destOrd="0" parTransId="{87E2C2FA-E05B-4CDA-BFEA-4FF403911029}" sibTransId="{5F2D3E98-C7D1-4D32-A28F-9C2BF9CA7D2A}"/>
    <dgm:cxn modelId="{DD3DE2ED-0D7D-4097-827F-333D7AC51146}" type="presOf" srcId="{A678C0C4-C120-414E-97C2-88849C3A840A}" destId="{63B5FD17-8069-494B-958E-F66F26CC9735}" srcOrd="0" destOrd="0" presId="urn:microsoft.com/office/officeart/2018/2/layout/IconVerticalSolidList"/>
    <dgm:cxn modelId="{3192F263-DA0C-4AD1-990F-6F725F867953}" type="presParOf" srcId="{EA6CD2FE-C4D1-4888-980F-92C2EC2425F0}" destId="{4C489DFF-631C-4ED2-A950-A44EF305124A}" srcOrd="0" destOrd="0" presId="urn:microsoft.com/office/officeart/2018/2/layout/IconVerticalSolidList"/>
    <dgm:cxn modelId="{87AB0905-EA7A-4AFE-8172-D54D1A5BC830}" type="presParOf" srcId="{4C489DFF-631C-4ED2-A950-A44EF305124A}" destId="{CA0B42D5-954F-4E38-A4CD-2450FAF022B6}" srcOrd="0" destOrd="0" presId="urn:microsoft.com/office/officeart/2018/2/layout/IconVerticalSolidList"/>
    <dgm:cxn modelId="{59D6C062-A454-4D97-8933-612654DBBEAF}" type="presParOf" srcId="{4C489DFF-631C-4ED2-A950-A44EF305124A}" destId="{733F96B3-FEF0-4939-BFE3-4ACE82C32301}" srcOrd="1" destOrd="0" presId="urn:microsoft.com/office/officeart/2018/2/layout/IconVerticalSolidList"/>
    <dgm:cxn modelId="{FB974347-125A-4907-82D8-D5D358DDF7D6}" type="presParOf" srcId="{4C489DFF-631C-4ED2-A950-A44EF305124A}" destId="{A5A889BE-6BCA-4500-A2DB-D506C5AE902C}" srcOrd="2" destOrd="0" presId="urn:microsoft.com/office/officeart/2018/2/layout/IconVerticalSolidList"/>
    <dgm:cxn modelId="{BB55CB5C-250D-44BA-B387-A13DD29A3F0B}" type="presParOf" srcId="{4C489DFF-631C-4ED2-A950-A44EF305124A}" destId="{40C9EE22-30A9-4B09-AA71-83DB547D6EB5}" srcOrd="3" destOrd="0" presId="urn:microsoft.com/office/officeart/2018/2/layout/IconVerticalSolidList"/>
    <dgm:cxn modelId="{13717049-BE4D-46F2-9A3D-9895F0CC7741}" type="presParOf" srcId="{EA6CD2FE-C4D1-4888-980F-92C2EC2425F0}" destId="{01E569BC-FFF0-4258-94AE-03BAD8B074CF}" srcOrd="1" destOrd="0" presId="urn:microsoft.com/office/officeart/2018/2/layout/IconVerticalSolidList"/>
    <dgm:cxn modelId="{7750E018-7681-4B0A-A751-8C366A5CCDCA}" type="presParOf" srcId="{EA6CD2FE-C4D1-4888-980F-92C2EC2425F0}" destId="{FA3C0762-4C65-43D8-AA25-9061E89B4CD8}" srcOrd="2" destOrd="0" presId="urn:microsoft.com/office/officeart/2018/2/layout/IconVerticalSolidList"/>
    <dgm:cxn modelId="{AB001CC5-003B-4F87-86F8-7AEDE90F1D97}" type="presParOf" srcId="{FA3C0762-4C65-43D8-AA25-9061E89B4CD8}" destId="{37C6F8DC-EF20-4413-970A-BFBBBCACB898}" srcOrd="0" destOrd="0" presId="urn:microsoft.com/office/officeart/2018/2/layout/IconVerticalSolidList"/>
    <dgm:cxn modelId="{25E10E30-6335-470D-BF15-58553C9BA13C}" type="presParOf" srcId="{FA3C0762-4C65-43D8-AA25-9061E89B4CD8}" destId="{B1FA54F7-F117-47D4-8064-F2F60282656C}" srcOrd="1" destOrd="0" presId="urn:microsoft.com/office/officeart/2018/2/layout/IconVerticalSolidList"/>
    <dgm:cxn modelId="{303EFD0E-2EFA-4AB0-A206-8C6D80BE34F3}" type="presParOf" srcId="{FA3C0762-4C65-43D8-AA25-9061E89B4CD8}" destId="{751F5FC7-2B57-4FF5-BB9F-F5BE66C3EEDB}" srcOrd="2" destOrd="0" presId="urn:microsoft.com/office/officeart/2018/2/layout/IconVerticalSolidList"/>
    <dgm:cxn modelId="{BC7493B3-E50F-4A8C-9C34-93ECCFBEE782}" type="presParOf" srcId="{FA3C0762-4C65-43D8-AA25-9061E89B4CD8}" destId="{63B5FD17-8069-494B-958E-F66F26CC9735}" srcOrd="3" destOrd="0" presId="urn:microsoft.com/office/officeart/2018/2/layout/IconVerticalSolidList"/>
    <dgm:cxn modelId="{224A5AD4-4247-4EFD-86A1-243119674716}" type="presParOf" srcId="{EA6CD2FE-C4D1-4888-980F-92C2EC2425F0}" destId="{5A4F2303-4974-4136-A6A9-24F433BC8DB8}" srcOrd="3" destOrd="0" presId="urn:microsoft.com/office/officeart/2018/2/layout/IconVerticalSolidList"/>
    <dgm:cxn modelId="{8D8DA4B4-CCD5-4F15-9476-3099514DFE7E}" type="presParOf" srcId="{EA6CD2FE-C4D1-4888-980F-92C2EC2425F0}" destId="{32AA8D8C-A942-415C-81B4-9EBE8B6E9D21}" srcOrd="4" destOrd="0" presId="urn:microsoft.com/office/officeart/2018/2/layout/IconVerticalSolidList"/>
    <dgm:cxn modelId="{32C76A4D-CFFC-4C3A-B85D-418F82CA2F3C}" type="presParOf" srcId="{32AA8D8C-A942-415C-81B4-9EBE8B6E9D21}" destId="{FB2820BA-22F9-4F40-9647-2AC22C76E232}" srcOrd="0" destOrd="0" presId="urn:microsoft.com/office/officeart/2018/2/layout/IconVerticalSolidList"/>
    <dgm:cxn modelId="{02DC74AD-9E4E-4A8B-A712-BEAF3DD380EC}" type="presParOf" srcId="{32AA8D8C-A942-415C-81B4-9EBE8B6E9D21}" destId="{789A2C74-B5C8-4CA4-BABD-945E2CD76A0B}" srcOrd="1" destOrd="0" presId="urn:microsoft.com/office/officeart/2018/2/layout/IconVerticalSolidList"/>
    <dgm:cxn modelId="{4F66F811-D4F1-4F25-9FBD-74DF36FE7C49}" type="presParOf" srcId="{32AA8D8C-A942-415C-81B4-9EBE8B6E9D21}" destId="{F762FF9F-B0B2-448B-9A99-5C4B17C0285C}" srcOrd="2" destOrd="0" presId="urn:microsoft.com/office/officeart/2018/2/layout/IconVerticalSolidList"/>
    <dgm:cxn modelId="{C30FC432-2DB5-44AC-8070-69598BF23EEF}" type="presParOf" srcId="{32AA8D8C-A942-415C-81B4-9EBE8B6E9D21}" destId="{09BC157E-2FC8-4B54-AEA4-EBC2DC008E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43A5C-7B8D-4825-86B2-6B35F1AEB37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59CAFA5-4FAD-46F6-B7EE-BA5B61D25834}">
      <dgm:prSet/>
      <dgm:spPr/>
      <dgm:t>
        <a:bodyPr/>
        <a:lstStyle/>
        <a:p>
          <a:pPr>
            <a:lnSpc>
              <a:spcPct val="100000"/>
            </a:lnSpc>
            <a:defRPr b="1"/>
          </a:pPr>
          <a:r>
            <a:rPr lang="en-US" b="1"/>
            <a:t>Present: </a:t>
          </a:r>
          <a:endParaRPr lang="en-US"/>
        </a:p>
      </dgm:t>
    </dgm:pt>
    <dgm:pt modelId="{9CB58B07-85BF-4310-89ED-C9CD683A3C8B}" type="parTrans" cxnId="{97E2A5B3-8EFD-49B2-B79A-2C1D4AD93898}">
      <dgm:prSet/>
      <dgm:spPr/>
      <dgm:t>
        <a:bodyPr/>
        <a:lstStyle/>
        <a:p>
          <a:endParaRPr lang="en-US"/>
        </a:p>
      </dgm:t>
    </dgm:pt>
    <dgm:pt modelId="{23ABA67C-F0D2-415D-9BA8-8F718757FAF2}" type="sibTrans" cxnId="{97E2A5B3-8EFD-49B2-B79A-2C1D4AD93898}">
      <dgm:prSet/>
      <dgm:spPr/>
      <dgm:t>
        <a:bodyPr/>
        <a:lstStyle/>
        <a:p>
          <a:endParaRPr lang="en-US"/>
        </a:p>
      </dgm:t>
    </dgm:pt>
    <dgm:pt modelId="{0B5E9CE1-375D-4A6A-B5CA-1AB8AFEFE024}">
      <dgm:prSet/>
      <dgm:spPr/>
      <dgm:t>
        <a:bodyPr/>
        <a:lstStyle/>
        <a:p>
          <a:pPr>
            <a:lnSpc>
              <a:spcPct val="100000"/>
            </a:lnSpc>
          </a:pPr>
          <a:r>
            <a:rPr lang="en-US"/>
            <a:t>In the present phase 3, we first performed some Exploratory data analysis to get more knowledge on the data set.</a:t>
          </a:r>
        </a:p>
        <a:p>
          <a:pPr>
            <a:lnSpc>
              <a:spcPct val="100000"/>
            </a:lnSpc>
          </a:pPr>
          <a:r>
            <a:rPr lang="en-US"/>
            <a:t> Then we implemented Deep Learning models like Multi layer perceptron and used AUC metric to evaluate the model.</a:t>
          </a:r>
          <a:endParaRPr lang="en-US" dirty="0"/>
        </a:p>
      </dgm:t>
    </dgm:pt>
    <dgm:pt modelId="{00F55CD1-010F-408C-B0ED-E4763663A435}" type="parTrans" cxnId="{8FD80B4E-BBC7-4B72-9893-5BE4E2484E33}">
      <dgm:prSet/>
      <dgm:spPr/>
      <dgm:t>
        <a:bodyPr/>
        <a:lstStyle/>
        <a:p>
          <a:endParaRPr lang="en-US"/>
        </a:p>
      </dgm:t>
    </dgm:pt>
    <dgm:pt modelId="{7DB78622-59B5-4D8D-B2F0-861552575DD1}" type="sibTrans" cxnId="{8FD80B4E-BBC7-4B72-9893-5BE4E2484E33}">
      <dgm:prSet/>
      <dgm:spPr/>
      <dgm:t>
        <a:bodyPr/>
        <a:lstStyle/>
        <a:p>
          <a:endParaRPr lang="en-US"/>
        </a:p>
      </dgm:t>
    </dgm:pt>
    <dgm:pt modelId="{C95F03AA-A5CD-4F6D-A1AD-1F10736F4195}">
      <dgm:prSet/>
      <dgm:spPr/>
      <dgm:t>
        <a:bodyPr/>
        <a:lstStyle/>
        <a:p>
          <a:pPr>
            <a:lnSpc>
              <a:spcPct val="100000"/>
            </a:lnSpc>
            <a:defRPr b="1"/>
          </a:pPr>
          <a:r>
            <a:rPr lang="en-US" b="1" dirty="0"/>
            <a:t>Planned :</a:t>
          </a:r>
          <a:endParaRPr lang="en-US" dirty="0"/>
        </a:p>
      </dgm:t>
    </dgm:pt>
    <dgm:pt modelId="{032A0F41-5CF1-4EDD-AAAA-A96411DB7B0A}" type="parTrans" cxnId="{F2D3145B-47BB-4068-B1C6-2550A7B40FB4}">
      <dgm:prSet/>
      <dgm:spPr/>
      <dgm:t>
        <a:bodyPr/>
        <a:lstStyle/>
        <a:p>
          <a:endParaRPr lang="en-US"/>
        </a:p>
      </dgm:t>
    </dgm:pt>
    <dgm:pt modelId="{6FB8CDF4-80CA-42C5-B016-2B8BDD04721C}" type="sibTrans" cxnId="{F2D3145B-47BB-4068-B1C6-2550A7B40FB4}">
      <dgm:prSet/>
      <dgm:spPr/>
      <dgm:t>
        <a:bodyPr/>
        <a:lstStyle/>
        <a:p>
          <a:endParaRPr lang="en-US"/>
        </a:p>
      </dgm:t>
    </dgm:pt>
    <dgm:pt modelId="{5E08E4AD-1751-4B08-B6E3-3BE7FE4BAC63}">
      <dgm:prSet/>
      <dgm:spPr/>
      <dgm:t>
        <a:bodyPr/>
        <a:lstStyle/>
        <a:p>
          <a:pPr>
            <a:lnSpc>
              <a:spcPct val="100000"/>
            </a:lnSpc>
          </a:pPr>
          <a:r>
            <a:rPr lang="en-IN" dirty="0"/>
            <a:t>As a stretch goal, we will develop and implement and new multitask loss function in </a:t>
          </a:r>
          <a:r>
            <a:rPr lang="en-IN" dirty="0" err="1"/>
            <a:t>PyTorch</a:t>
          </a:r>
          <a:r>
            <a:rPr lang="en-IN" dirty="0"/>
            <a:t>.   We are planning to find a way to improve AUC of our deep learning models with multiple perspectives.</a:t>
          </a:r>
          <a:endParaRPr lang="en-US" dirty="0"/>
        </a:p>
      </dgm:t>
    </dgm:pt>
    <dgm:pt modelId="{D6310EA6-690E-4516-8B2C-480AE506727C}" type="parTrans" cxnId="{5949060E-16CD-4333-831A-021368E8A5EA}">
      <dgm:prSet/>
      <dgm:spPr/>
      <dgm:t>
        <a:bodyPr/>
        <a:lstStyle/>
        <a:p>
          <a:endParaRPr lang="en-US"/>
        </a:p>
      </dgm:t>
    </dgm:pt>
    <dgm:pt modelId="{1A592EAD-4468-43CA-B503-02A33A6C259B}" type="sibTrans" cxnId="{5949060E-16CD-4333-831A-021368E8A5EA}">
      <dgm:prSet/>
      <dgm:spPr/>
      <dgm:t>
        <a:bodyPr/>
        <a:lstStyle/>
        <a:p>
          <a:endParaRPr lang="en-US"/>
        </a:p>
      </dgm:t>
    </dgm:pt>
    <dgm:pt modelId="{5B95336B-053C-407F-98FF-F23BD7110F21}">
      <dgm:prSet/>
      <dgm:spPr/>
      <dgm:t>
        <a:bodyPr/>
        <a:lstStyle/>
        <a:p>
          <a:pPr>
            <a:lnSpc>
              <a:spcPct val="100000"/>
            </a:lnSpc>
          </a:pPr>
          <a:r>
            <a:rPr lang="en-US"/>
            <a:t>We then submitted our results on Kaggle. </a:t>
          </a:r>
          <a:endParaRPr lang="en-US" dirty="0"/>
        </a:p>
      </dgm:t>
    </dgm:pt>
    <dgm:pt modelId="{963715FC-8F7D-43DA-893D-C55E07256618}" type="sibTrans" cxnId="{F5C9AC84-3D28-460B-9273-7573AD4E7F29}">
      <dgm:prSet/>
      <dgm:spPr/>
      <dgm:t>
        <a:bodyPr/>
        <a:lstStyle/>
        <a:p>
          <a:endParaRPr lang="en-US"/>
        </a:p>
      </dgm:t>
    </dgm:pt>
    <dgm:pt modelId="{7B67F2B9-D187-4C0A-88EE-49DD0BC59CEA}" type="parTrans" cxnId="{F5C9AC84-3D28-460B-9273-7573AD4E7F29}">
      <dgm:prSet/>
      <dgm:spPr/>
      <dgm:t>
        <a:bodyPr/>
        <a:lstStyle/>
        <a:p>
          <a:endParaRPr lang="en-US"/>
        </a:p>
      </dgm:t>
    </dgm:pt>
    <dgm:pt modelId="{2C65A2EA-FA25-44DD-BB1C-81819C0D6602}" type="pres">
      <dgm:prSet presAssocID="{2DF43A5C-7B8D-4825-86B2-6B35F1AEB376}" presName="root" presStyleCnt="0">
        <dgm:presLayoutVars>
          <dgm:dir/>
          <dgm:resizeHandles val="exact"/>
        </dgm:presLayoutVars>
      </dgm:prSet>
      <dgm:spPr/>
    </dgm:pt>
    <dgm:pt modelId="{F7D83B8A-3B6F-4049-8C9E-941CC3AA27E1}" type="pres">
      <dgm:prSet presAssocID="{159CAFA5-4FAD-46F6-B7EE-BA5B61D25834}" presName="compNode" presStyleCnt="0"/>
      <dgm:spPr/>
    </dgm:pt>
    <dgm:pt modelId="{52F2F8EE-5797-492A-85E2-7C4402D568EC}" type="pres">
      <dgm:prSet presAssocID="{159CAFA5-4FAD-46F6-B7EE-BA5B61D258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484434C-DEEC-4908-8321-0F975F4008B7}" type="pres">
      <dgm:prSet presAssocID="{159CAFA5-4FAD-46F6-B7EE-BA5B61D25834}" presName="iconSpace" presStyleCnt="0"/>
      <dgm:spPr/>
    </dgm:pt>
    <dgm:pt modelId="{9CF6F8B3-2FDE-45B7-A8C8-EAE4B91E97B5}" type="pres">
      <dgm:prSet presAssocID="{159CAFA5-4FAD-46F6-B7EE-BA5B61D25834}" presName="parTx" presStyleLbl="revTx" presStyleIdx="0" presStyleCnt="4">
        <dgm:presLayoutVars>
          <dgm:chMax val="0"/>
          <dgm:chPref val="0"/>
        </dgm:presLayoutVars>
      </dgm:prSet>
      <dgm:spPr/>
    </dgm:pt>
    <dgm:pt modelId="{CB36C2C7-1AD9-401D-862D-06417DC13962}" type="pres">
      <dgm:prSet presAssocID="{159CAFA5-4FAD-46F6-B7EE-BA5B61D25834}" presName="txSpace" presStyleCnt="0"/>
      <dgm:spPr/>
    </dgm:pt>
    <dgm:pt modelId="{6FA03ED1-5424-477D-8CA8-3A54A08682B0}" type="pres">
      <dgm:prSet presAssocID="{159CAFA5-4FAD-46F6-B7EE-BA5B61D25834}" presName="desTx" presStyleLbl="revTx" presStyleIdx="1" presStyleCnt="4">
        <dgm:presLayoutVars/>
      </dgm:prSet>
      <dgm:spPr/>
    </dgm:pt>
    <dgm:pt modelId="{EC52DC62-8C6A-467B-B680-28C4549EC40F}" type="pres">
      <dgm:prSet presAssocID="{23ABA67C-F0D2-415D-9BA8-8F718757FAF2}" presName="sibTrans" presStyleCnt="0"/>
      <dgm:spPr/>
    </dgm:pt>
    <dgm:pt modelId="{E72A8FAB-C180-41BD-8B37-AF5FA108CEA5}" type="pres">
      <dgm:prSet presAssocID="{C95F03AA-A5CD-4F6D-A1AD-1F10736F4195}" presName="compNode" presStyleCnt="0"/>
      <dgm:spPr/>
    </dgm:pt>
    <dgm:pt modelId="{B33CBBD1-375F-4CA9-9854-8BD3AE6564BB}" type="pres">
      <dgm:prSet presAssocID="{C95F03AA-A5CD-4F6D-A1AD-1F10736F41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C4EB27DA-4B55-4DB9-AA76-0F8D0E7CD9C0}" type="pres">
      <dgm:prSet presAssocID="{C95F03AA-A5CD-4F6D-A1AD-1F10736F4195}" presName="iconSpace" presStyleCnt="0"/>
      <dgm:spPr/>
    </dgm:pt>
    <dgm:pt modelId="{726DE029-1F2B-4A94-90FE-4B7BDE9A8F5C}" type="pres">
      <dgm:prSet presAssocID="{C95F03AA-A5CD-4F6D-A1AD-1F10736F4195}" presName="parTx" presStyleLbl="revTx" presStyleIdx="2" presStyleCnt="4">
        <dgm:presLayoutVars>
          <dgm:chMax val="0"/>
          <dgm:chPref val="0"/>
        </dgm:presLayoutVars>
      </dgm:prSet>
      <dgm:spPr/>
    </dgm:pt>
    <dgm:pt modelId="{D374A624-911C-40A5-B25C-F5DD45739AF7}" type="pres">
      <dgm:prSet presAssocID="{C95F03AA-A5CD-4F6D-A1AD-1F10736F4195}" presName="txSpace" presStyleCnt="0"/>
      <dgm:spPr/>
    </dgm:pt>
    <dgm:pt modelId="{CFE6E59B-4418-47E8-8DB8-41656A10AE61}" type="pres">
      <dgm:prSet presAssocID="{C95F03AA-A5CD-4F6D-A1AD-1F10736F4195}" presName="desTx" presStyleLbl="revTx" presStyleIdx="3" presStyleCnt="4">
        <dgm:presLayoutVars/>
      </dgm:prSet>
      <dgm:spPr/>
    </dgm:pt>
  </dgm:ptLst>
  <dgm:cxnLst>
    <dgm:cxn modelId="{EB7E9204-8961-40DB-909F-A153D1740A34}" type="presOf" srcId="{5E08E4AD-1751-4B08-B6E3-3BE7FE4BAC63}" destId="{CFE6E59B-4418-47E8-8DB8-41656A10AE61}" srcOrd="0" destOrd="0" presId="urn:microsoft.com/office/officeart/2018/5/layout/CenteredIconLabelDescriptionList"/>
    <dgm:cxn modelId="{5949060E-16CD-4333-831A-021368E8A5EA}" srcId="{C95F03AA-A5CD-4F6D-A1AD-1F10736F4195}" destId="{5E08E4AD-1751-4B08-B6E3-3BE7FE4BAC63}" srcOrd="0" destOrd="0" parTransId="{D6310EA6-690E-4516-8B2C-480AE506727C}" sibTransId="{1A592EAD-4468-43CA-B503-02A33A6C259B}"/>
    <dgm:cxn modelId="{079ED512-D8B2-441F-8FF4-6F6D2D74B2E5}" type="presOf" srcId="{2DF43A5C-7B8D-4825-86B2-6B35F1AEB376}" destId="{2C65A2EA-FA25-44DD-BB1C-81819C0D6602}" srcOrd="0" destOrd="0" presId="urn:microsoft.com/office/officeart/2018/5/layout/CenteredIconLabelDescriptionList"/>
    <dgm:cxn modelId="{8FD80B4E-BBC7-4B72-9893-5BE4E2484E33}" srcId="{159CAFA5-4FAD-46F6-B7EE-BA5B61D25834}" destId="{0B5E9CE1-375D-4A6A-B5CA-1AB8AFEFE024}" srcOrd="0" destOrd="0" parTransId="{00F55CD1-010F-408C-B0ED-E4763663A435}" sibTransId="{7DB78622-59B5-4D8D-B2F0-861552575DD1}"/>
    <dgm:cxn modelId="{FE038552-1EDC-4A1C-B977-38B58D4C4E9F}" type="presOf" srcId="{C95F03AA-A5CD-4F6D-A1AD-1F10736F4195}" destId="{726DE029-1F2B-4A94-90FE-4B7BDE9A8F5C}" srcOrd="0" destOrd="0" presId="urn:microsoft.com/office/officeart/2018/5/layout/CenteredIconLabelDescriptionList"/>
    <dgm:cxn modelId="{F2D3145B-47BB-4068-B1C6-2550A7B40FB4}" srcId="{2DF43A5C-7B8D-4825-86B2-6B35F1AEB376}" destId="{C95F03AA-A5CD-4F6D-A1AD-1F10736F4195}" srcOrd="1" destOrd="0" parTransId="{032A0F41-5CF1-4EDD-AAAA-A96411DB7B0A}" sibTransId="{6FB8CDF4-80CA-42C5-B016-2B8BDD04721C}"/>
    <dgm:cxn modelId="{F5C9AC84-3D28-460B-9273-7573AD4E7F29}" srcId="{159CAFA5-4FAD-46F6-B7EE-BA5B61D25834}" destId="{5B95336B-053C-407F-98FF-F23BD7110F21}" srcOrd="1" destOrd="0" parTransId="{7B67F2B9-D187-4C0A-88EE-49DD0BC59CEA}" sibTransId="{963715FC-8F7D-43DA-893D-C55E07256618}"/>
    <dgm:cxn modelId="{778A2A9B-9F34-41A6-B05A-764413873207}" type="presOf" srcId="{159CAFA5-4FAD-46F6-B7EE-BA5B61D25834}" destId="{9CF6F8B3-2FDE-45B7-A8C8-EAE4B91E97B5}" srcOrd="0" destOrd="0" presId="urn:microsoft.com/office/officeart/2018/5/layout/CenteredIconLabelDescriptionList"/>
    <dgm:cxn modelId="{97E2A5B3-8EFD-49B2-B79A-2C1D4AD93898}" srcId="{2DF43A5C-7B8D-4825-86B2-6B35F1AEB376}" destId="{159CAFA5-4FAD-46F6-B7EE-BA5B61D25834}" srcOrd="0" destOrd="0" parTransId="{9CB58B07-85BF-4310-89ED-C9CD683A3C8B}" sibTransId="{23ABA67C-F0D2-415D-9BA8-8F718757FAF2}"/>
    <dgm:cxn modelId="{B6F5ACF1-04D1-4CB4-AB5A-128B21A5C136}" type="presOf" srcId="{0B5E9CE1-375D-4A6A-B5CA-1AB8AFEFE024}" destId="{6FA03ED1-5424-477D-8CA8-3A54A08682B0}" srcOrd="0" destOrd="0" presId="urn:microsoft.com/office/officeart/2018/5/layout/CenteredIconLabelDescriptionList"/>
    <dgm:cxn modelId="{7A3847F2-C55A-46BE-9809-307E8B277A1A}" type="presOf" srcId="{5B95336B-053C-407F-98FF-F23BD7110F21}" destId="{6FA03ED1-5424-477D-8CA8-3A54A08682B0}" srcOrd="0" destOrd="1" presId="urn:microsoft.com/office/officeart/2018/5/layout/CenteredIconLabelDescriptionList"/>
    <dgm:cxn modelId="{025A6638-83BA-4CBB-94F6-73C1B2B1EFD4}" type="presParOf" srcId="{2C65A2EA-FA25-44DD-BB1C-81819C0D6602}" destId="{F7D83B8A-3B6F-4049-8C9E-941CC3AA27E1}" srcOrd="0" destOrd="0" presId="urn:microsoft.com/office/officeart/2018/5/layout/CenteredIconLabelDescriptionList"/>
    <dgm:cxn modelId="{9EE46D94-8AAE-410E-8F86-C240E6700AA3}" type="presParOf" srcId="{F7D83B8A-3B6F-4049-8C9E-941CC3AA27E1}" destId="{52F2F8EE-5797-492A-85E2-7C4402D568EC}" srcOrd="0" destOrd="0" presId="urn:microsoft.com/office/officeart/2018/5/layout/CenteredIconLabelDescriptionList"/>
    <dgm:cxn modelId="{63550AF4-CBBF-438C-AC4B-30A63415CC06}" type="presParOf" srcId="{F7D83B8A-3B6F-4049-8C9E-941CC3AA27E1}" destId="{C484434C-DEEC-4908-8321-0F975F4008B7}" srcOrd="1" destOrd="0" presId="urn:microsoft.com/office/officeart/2018/5/layout/CenteredIconLabelDescriptionList"/>
    <dgm:cxn modelId="{855CD018-1FE5-401B-BEF5-EF4369AD0A2A}" type="presParOf" srcId="{F7D83B8A-3B6F-4049-8C9E-941CC3AA27E1}" destId="{9CF6F8B3-2FDE-45B7-A8C8-EAE4B91E97B5}" srcOrd="2" destOrd="0" presId="urn:microsoft.com/office/officeart/2018/5/layout/CenteredIconLabelDescriptionList"/>
    <dgm:cxn modelId="{62C5285A-138C-46EE-87FE-6605D09D3F20}" type="presParOf" srcId="{F7D83B8A-3B6F-4049-8C9E-941CC3AA27E1}" destId="{CB36C2C7-1AD9-401D-862D-06417DC13962}" srcOrd="3" destOrd="0" presId="urn:microsoft.com/office/officeart/2018/5/layout/CenteredIconLabelDescriptionList"/>
    <dgm:cxn modelId="{3CDF78CE-9626-4589-B428-262CBE680FB0}" type="presParOf" srcId="{F7D83B8A-3B6F-4049-8C9E-941CC3AA27E1}" destId="{6FA03ED1-5424-477D-8CA8-3A54A08682B0}" srcOrd="4" destOrd="0" presId="urn:microsoft.com/office/officeart/2018/5/layout/CenteredIconLabelDescriptionList"/>
    <dgm:cxn modelId="{D7478A3B-86F3-4F82-8988-376FA46C6E2A}" type="presParOf" srcId="{2C65A2EA-FA25-44DD-BB1C-81819C0D6602}" destId="{EC52DC62-8C6A-467B-B680-28C4549EC40F}" srcOrd="1" destOrd="0" presId="urn:microsoft.com/office/officeart/2018/5/layout/CenteredIconLabelDescriptionList"/>
    <dgm:cxn modelId="{2ECD386D-6FEA-4F30-AB83-90C2CFD523B4}" type="presParOf" srcId="{2C65A2EA-FA25-44DD-BB1C-81819C0D6602}" destId="{E72A8FAB-C180-41BD-8B37-AF5FA108CEA5}" srcOrd="2" destOrd="0" presId="urn:microsoft.com/office/officeart/2018/5/layout/CenteredIconLabelDescriptionList"/>
    <dgm:cxn modelId="{A05256B6-7CC9-444B-A39E-77F4C3AB8F14}" type="presParOf" srcId="{E72A8FAB-C180-41BD-8B37-AF5FA108CEA5}" destId="{B33CBBD1-375F-4CA9-9854-8BD3AE6564BB}" srcOrd="0" destOrd="0" presId="urn:microsoft.com/office/officeart/2018/5/layout/CenteredIconLabelDescriptionList"/>
    <dgm:cxn modelId="{1B3D14F5-D665-4944-90C6-5BAB1F15EA41}" type="presParOf" srcId="{E72A8FAB-C180-41BD-8B37-AF5FA108CEA5}" destId="{C4EB27DA-4B55-4DB9-AA76-0F8D0E7CD9C0}" srcOrd="1" destOrd="0" presId="urn:microsoft.com/office/officeart/2018/5/layout/CenteredIconLabelDescriptionList"/>
    <dgm:cxn modelId="{0AD86F1F-2D70-4390-A691-3E21D3EF8683}" type="presParOf" srcId="{E72A8FAB-C180-41BD-8B37-AF5FA108CEA5}" destId="{726DE029-1F2B-4A94-90FE-4B7BDE9A8F5C}" srcOrd="2" destOrd="0" presId="urn:microsoft.com/office/officeart/2018/5/layout/CenteredIconLabelDescriptionList"/>
    <dgm:cxn modelId="{46E0CF7B-72EE-46AA-8EC6-C2779B8B416A}" type="presParOf" srcId="{E72A8FAB-C180-41BD-8B37-AF5FA108CEA5}" destId="{D374A624-911C-40A5-B25C-F5DD45739AF7}" srcOrd="3" destOrd="0" presId="urn:microsoft.com/office/officeart/2018/5/layout/CenteredIconLabelDescriptionList"/>
    <dgm:cxn modelId="{2C86EFDB-2E4E-4C0D-8400-BC3D7330F913}" type="presParOf" srcId="{E72A8FAB-C180-41BD-8B37-AF5FA108CEA5}" destId="{CFE6E59B-4418-47E8-8DB8-41656A10AE6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B42D5-954F-4E38-A4CD-2450FAF022B6}">
      <dsp:nvSpPr>
        <dsp:cNvPr id="0" name=""/>
        <dsp:cNvSpPr/>
      </dsp:nvSpPr>
      <dsp:spPr>
        <a:xfrm>
          <a:off x="0" y="618"/>
          <a:ext cx="7381875" cy="144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F96B3-FEF0-4939-BFE3-4ACE82C32301}">
      <dsp:nvSpPr>
        <dsp:cNvPr id="0" name=""/>
        <dsp:cNvSpPr/>
      </dsp:nvSpPr>
      <dsp:spPr>
        <a:xfrm>
          <a:off x="438127" y="326498"/>
          <a:ext cx="796594" cy="796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9EE22-30A9-4B09-AA71-83DB547D6EB5}">
      <dsp:nvSpPr>
        <dsp:cNvPr id="0" name=""/>
        <dsp:cNvSpPr/>
      </dsp:nvSpPr>
      <dsp:spPr>
        <a:xfrm>
          <a:off x="1672848" y="618"/>
          <a:ext cx="5709026" cy="144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84" tIns="153284" rIns="153284" bIns="153284" numCol="1" spcCol="1270" anchor="ctr" anchorCtr="0">
          <a:noAutofit/>
        </a:bodyPr>
        <a:lstStyle/>
        <a:p>
          <a:pPr marL="0" lvl="0" indent="0" algn="l" defTabSz="1111250">
            <a:lnSpc>
              <a:spcPct val="90000"/>
            </a:lnSpc>
            <a:spcBef>
              <a:spcPct val="0"/>
            </a:spcBef>
            <a:spcAft>
              <a:spcPct val="35000"/>
            </a:spcAft>
            <a:buNone/>
          </a:pPr>
          <a:r>
            <a:rPr lang="en-US" sz="2500" kern="1200"/>
            <a:t>Four P’s</a:t>
          </a:r>
        </a:p>
      </dsp:txBody>
      <dsp:txXfrm>
        <a:off x="1672848" y="618"/>
        <a:ext cx="5709026" cy="1448353"/>
      </dsp:txXfrm>
    </dsp:sp>
    <dsp:sp modelId="{37C6F8DC-EF20-4413-970A-BFBBBCACB898}">
      <dsp:nvSpPr>
        <dsp:cNvPr id="0" name=""/>
        <dsp:cNvSpPr/>
      </dsp:nvSpPr>
      <dsp:spPr>
        <a:xfrm>
          <a:off x="0" y="1811061"/>
          <a:ext cx="7381875" cy="144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A54F7-F117-47D4-8064-F2F60282656C}">
      <dsp:nvSpPr>
        <dsp:cNvPr id="0" name=""/>
        <dsp:cNvSpPr/>
      </dsp:nvSpPr>
      <dsp:spPr>
        <a:xfrm>
          <a:off x="438127" y="2136940"/>
          <a:ext cx="796594" cy="796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5FD17-8069-494B-958E-F66F26CC9735}">
      <dsp:nvSpPr>
        <dsp:cNvPr id="0" name=""/>
        <dsp:cNvSpPr/>
      </dsp:nvSpPr>
      <dsp:spPr>
        <a:xfrm>
          <a:off x="1672848" y="1811061"/>
          <a:ext cx="5709026" cy="144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84" tIns="153284" rIns="153284" bIns="153284" numCol="1" spcCol="1270" anchor="ctr" anchorCtr="0">
          <a:noAutofit/>
        </a:bodyPr>
        <a:lstStyle/>
        <a:p>
          <a:pPr marL="0" lvl="0" indent="0" algn="l" defTabSz="1111250">
            <a:lnSpc>
              <a:spcPct val="90000"/>
            </a:lnSpc>
            <a:spcBef>
              <a:spcPct val="0"/>
            </a:spcBef>
            <a:spcAft>
              <a:spcPct val="35000"/>
            </a:spcAft>
            <a:buNone/>
          </a:pPr>
          <a:r>
            <a:rPr lang="en-US" sz="2500" kern="1200"/>
            <a:t>Final Project : PyTorch </a:t>
          </a:r>
          <a:r>
            <a:rPr lang="en-IN" sz="2500" kern="1200"/>
            <a:t>Deep Learning Models: Classifcation </a:t>
          </a:r>
          <a:endParaRPr lang="en-US" sz="2500" kern="1200"/>
        </a:p>
      </dsp:txBody>
      <dsp:txXfrm>
        <a:off x="1672848" y="1811061"/>
        <a:ext cx="5709026" cy="1448353"/>
      </dsp:txXfrm>
    </dsp:sp>
    <dsp:sp modelId="{FB2820BA-22F9-4F40-9647-2AC22C76E232}">
      <dsp:nvSpPr>
        <dsp:cNvPr id="0" name=""/>
        <dsp:cNvSpPr/>
      </dsp:nvSpPr>
      <dsp:spPr>
        <a:xfrm>
          <a:off x="0" y="3621503"/>
          <a:ext cx="7381875" cy="144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A2C74-B5C8-4CA4-BABD-945E2CD76A0B}">
      <dsp:nvSpPr>
        <dsp:cNvPr id="0" name=""/>
        <dsp:cNvSpPr/>
      </dsp:nvSpPr>
      <dsp:spPr>
        <a:xfrm>
          <a:off x="438127" y="3947382"/>
          <a:ext cx="796594" cy="796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C157E-2FC8-4B54-AEA4-EBC2DC008E3C}">
      <dsp:nvSpPr>
        <dsp:cNvPr id="0" name=""/>
        <dsp:cNvSpPr/>
      </dsp:nvSpPr>
      <dsp:spPr>
        <a:xfrm>
          <a:off x="1672848" y="3621503"/>
          <a:ext cx="5709026" cy="144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84" tIns="153284" rIns="153284" bIns="153284" numCol="1" spcCol="1270" anchor="ctr" anchorCtr="0">
          <a:noAutofit/>
        </a:bodyPr>
        <a:lstStyle/>
        <a:p>
          <a:pPr marL="0" lvl="0" indent="0" algn="l" defTabSz="1111250">
            <a:lnSpc>
              <a:spcPct val="90000"/>
            </a:lnSpc>
            <a:spcBef>
              <a:spcPct val="0"/>
            </a:spcBef>
            <a:spcAft>
              <a:spcPct val="35000"/>
            </a:spcAft>
            <a:buNone/>
          </a:pPr>
          <a:r>
            <a:rPr lang="en-US" sz="2500" kern="1200"/>
            <a:t>Conclusion and Results</a:t>
          </a:r>
        </a:p>
      </dsp:txBody>
      <dsp:txXfrm>
        <a:off x="1672848" y="3621503"/>
        <a:ext cx="5709026" cy="1448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2F8EE-5797-492A-85E2-7C4402D568EC}">
      <dsp:nvSpPr>
        <dsp:cNvPr id="0" name=""/>
        <dsp:cNvSpPr/>
      </dsp:nvSpPr>
      <dsp:spPr>
        <a:xfrm>
          <a:off x="1912248" y="0"/>
          <a:ext cx="1510523" cy="1469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6F8B3-2FDE-45B7-A8C8-EAE4B91E97B5}">
      <dsp:nvSpPr>
        <dsp:cNvPr id="0" name=""/>
        <dsp:cNvSpPr/>
      </dsp:nvSpPr>
      <dsp:spPr>
        <a:xfrm>
          <a:off x="509619" y="1652231"/>
          <a:ext cx="4315781" cy="629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Present: </a:t>
          </a:r>
          <a:endParaRPr lang="en-US" sz="3600" kern="1200"/>
        </a:p>
      </dsp:txBody>
      <dsp:txXfrm>
        <a:off x="509619" y="1652231"/>
        <a:ext cx="4315781" cy="629978"/>
      </dsp:txXfrm>
    </dsp:sp>
    <dsp:sp modelId="{6FA03ED1-5424-477D-8CA8-3A54A08682B0}">
      <dsp:nvSpPr>
        <dsp:cNvPr id="0" name=""/>
        <dsp:cNvSpPr/>
      </dsp:nvSpPr>
      <dsp:spPr>
        <a:xfrm>
          <a:off x="509619" y="2366991"/>
          <a:ext cx="4315781" cy="198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In the present phase 3, we first performed some Exploratory data analysis to get more knowledge on the data set.</a:t>
          </a:r>
        </a:p>
        <a:p>
          <a:pPr marL="0" lvl="0" indent="0" algn="ctr" defTabSz="755650">
            <a:lnSpc>
              <a:spcPct val="100000"/>
            </a:lnSpc>
            <a:spcBef>
              <a:spcPct val="0"/>
            </a:spcBef>
            <a:spcAft>
              <a:spcPct val="35000"/>
            </a:spcAft>
            <a:buNone/>
          </a:pPr>
          <a:r>
            <a:rPr lang="en-US" sz="1700" kern="1200"/>
            <a:t> Then we implemented Deep Learning models like Multi layer perceptron and used AUC metric to evaluate the model.</a:t>
          </a:r>
          <a:endParaRPr lang="en-US" sz="1700" kern="1200" dirty="0"/>
        </a:p>
        <a:p>
          <a:pPr marL="0" lvl="0" indent="0" algn="ctr" defTabSz="755650">
            <a:lnSpc>
              <a:spcPct val="100000"/>
            </a:lnSpc>
            <a:spcBef>
              <a:spcPct val="0"/>
            </a:spcBef>
            <a:spcAft>
              <a:spcPct val="35000"/>
            </a:spcAft>
            <a:buNone/>
          </a:pPr>
          <a:r>
            <a:rPr lang="en-US" sz="1700" kern="1200"/>
            <a:t>We then submitted our results on Kaggle. </a:t>
          </a:r>
          <a:endParaRPr lang="en-US" sz="1700" kern="1200" dirty="0"/>
        </a:p>
      </dsp:txBody>
      <dsp:txXfrm>
        <a:off x="509619" y="2366991"/>
        <a:ext cx="4315781" cy="1989108"/>
      </dsp:txXfrm>
    </dsp:sp>
    <dsp:sp modelId="{B33CBBD1-375F-4CA9-9854-8BD3AE6564BB}">
      <dsp:nvSpPr>
        <dsp:cNvPr id="0" name=""/>
        <dsp:cNvSpPr/>
      </dsp:nvSpPr>
      <dsp:spPr>
        <a:xfrm>
          <a:off x="6983291" y="0"/>
          <a:ext cx="1510523" cy="1469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DE029-1F2B-4A94-90FE-4B7BDE9A8F5C}">
      <dsp:nvSpPr>
        <dsp:cNvPr id="0" name=""/>
        <dsp:cNvSpPr/>
      </dsp:nvSpPr>
      <dsp:spPr>
        <a:xfrm>
          <a:off x="5580662" y="1652231"/>
          <a:ext cx="4315781" cy="629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dirty="0"/>
            <a:t>Planned :</a:t>
          </a:r>
          <a:endParaRPr lang="en-US" sz="3600" kern="1200" dirty="0"/>
        </a:p>
      </dsp:txBody>
      <dsp:txXfrm>
        <a:off x="5580662" y="1652231"/>
        <a:ext cx="4315781" cy="629978"/>
      </dsp:txXfrm>
    </dsp:sp>
    <dsp:sp modelId="{CFE6E59B-4418-47E8-8DB8-41656A10AE61}">
      <dsp:nvSpPr>
        <dsp:cNvPr id="0" name=""/>
        <dsp:cNvSpPr/>
      </dsp:nvSpPr>
      <dsp:spPr>
        <a:xfrm>
          <a:off x="5580662" y="2366991"/>
          <a:ext cx="4315781" cy="198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t>As a stretch goal, we will develop and implement and new multitask loss function in </a:t>
          </a:r>
          <a:r>
            <a:rPr lang="en-IN" sz="1700" kern="1200" dirty="0" err="1"/>
            <a:t>PyTorch</a:t>
          </a:r>
          <a:r>
            <a:rPr lang="en-IN" sz="1700" kern="1200" dirty="0"/>
            <a:t>.   We are planning to find a way to improve AUC of our deep learning models with multiple perspectives.</a:t>
          </a:r>
          <a:endParaRPr lang="en-US" sz="1700" kern="1200" dirty="0"/>
        </a:p>
      </dsp:txBody>
      <dsp:txXfrm>
        <a:off x="5580662" y="2366991"/>
        <a:ext cx="4315781" cy="1989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Sunday, May 1, 2022</a:t>
            </a:fld>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5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Sunday, May 1, 2022</a:t>
            </a:fld>
            <a:endParaRPr lang="en-US" dirty="0">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99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Sunday, May 1, 2022</a:t>
            </a:fld>
            <a:endParaRPr lang="en-US" dirty="0"/>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28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Sunday, May 1, 2022</a:t>
            </a:fld>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82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Sunday, May 1, 2022</a:t>
            </a:fld>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5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Sunday, May 1, 2022</a:t>
            </a:fld>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3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Sunday, May 1, 2022</a:t>
            </a:fld>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68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Sunday, May 1, 2022</a:t>
            </a:fld>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0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Sunday, May 1, 2022</a:t>
            </a:fld>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73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Sunday, May 1, 2022</a:t>
            </a:fld>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2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Sunday, May 1, 2022</a:t>
            </a:fld>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endParaRPr lang="en-US" dirty="0"/>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5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Sunday, May 1, 2022</a:t>
            </a:fld>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8516692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4DFCF-812D-4D4D-AF17-87CF2409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B7497C9-43E6-4E9B-BE72-57BEC1EB3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2115"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6B531-B47C-3A68-BF53-84F603D88A72}"/>
              </a:ext>
            </a:extLst>
          </p:cNvPr>
          <p:cNvSpPr>
            <a:spLocks noGrp="1"/>
          </p:cNvSpPr>
          <p:nvPr>
            <p:ph type="ctrTitle"/>
          </p:nvPr>
        </p:nvSpPr>
        <p:spPr>
          <a:xfrm>
            <a:off x="1342800" y="299811"/>
            <a:ext cx="6326373" cy="4056282"/>
          </a:xfrm>
        </p:spPr>
        <p:txBody>
          <a:bodyPr anchor="t">
            <a:normAutofit/>
          </a:bodyPr>
          <a:lstStyle/>
          <a:p>
            <a:r>
              <a:rPr lang="en-US" sz="5400" dirty="0">
                <a:solidFill>
                  <a:schemeClr val="bg2"/>
                </a:solidFill>
              </a:rPr>
              <a:t>Applied Machine Learning Final project: Home Credit Default Risk </a:t>
            </a:r>
          </a:p>
        </p:txBody>
      </p:sp>
      <p:sp>
        <p:nvSpPr>
          <p:cNvPr id="3" name="Subtitle 2">
            <a:extLst>
              <a:ext uri="{FF2B5EF4-FFF2-40B4-BE49-F238E27FC236}">
                <a16:creationId xmlns:a16="http://schemas.microsoft.com/office/drawing/2014/main" id="{DB1081DE-0D55-CDB3-20E1-9C2F574B6179}"/>
              </a:ext>
            </a:extLst>
          </p:cNvPr>
          <p:cNvSpPr>
            <a:spLocks noGrp="1"/>
          </p:cNvSpPr>
          <p:nvPr>
            <p:ph type="subTitle" idx="1"/>
          </p:nvPr>
        </p:nvSpPr>
        <p:spPr>
          <a:xfrm>
            <a:off x="1342800" y="4986680"/>
            <a:ext cx="6408328" cy="1429994"/>
          </a:xfrm>
        </p:spPr>
        <p:txBody>
          <a:bodyPr>
            <a:normAutofit fontScale="40000" lnSpcReduction="20000"/>
          </a:bodyPr>
          <a:lstStyle/>
          <a:p>
            <a:pPr algn="r"/>
            <a:r>
              <a:rPr lang="en-US" sz="3000" dirty="0">
                <a:solidFill>
                  <a:schemeClr val="bg2">
                    <a:alpha val="56000"/>
                  </a:schemeClr>
                </a:solidFill>
              </a:rPr>
              <a:t>Group 36 Team Members:</a:t>
            </a:r>
          </a:p>
          <a:p>
            <a:pPr algn="r"/>
            <a:r>
              <a:rPr lang="en-US" sz="3000" dirty="0" err="1">
                <a:solidFill>
                  <a:schemeClr val="bg2">
                    <a:alpha val="56000"/>
                  </a:schemeClr>
                </a:solidFill>
              </a:rPr>
              <a:t>Yashvanth</a:t>
            </a:r>
            <a:r>
              <a:rPr lang="en-US" sz="3000" dirty="0">
                <a:solidFill>
                  <a:schemeClr val="bg2">
                    <a:alpha val="56000"/>
                  </a:schemeClr>
                </a:solidFill>
              </a:rPr>
              <a:t> Guntupalli</a:t>
            </a:r>
          </a:p>
          <a:p>
            <a:pPr algn="r"/>
            <a:r>
              <a:rPr lang="en-US" sz="3000" dirty="0">
                <a:solidFill>
                  <a:schemeClr val="bg2">
                    <a:alpha val="56000"/>
                  </a:schemeClr>
                </a:solidFill>
              </a:rPr>
              <a:t>Sri </a:t>
            </a:r>
            <a:r>
              <a:rPr lang="en-US" sz="3000" dirty="0" err="1">
                <a:solidFill>
                  <a:schemeClr val="bg2">
                    <a:alpha val="56000"/>
                  </a:schemeClr>
                </a:solidFill>
              </a:rPr>
              <a:t>Lekha</a:t>
            </a:r>
            <a:r>
              <a:rPr lang="en-US" sz="3000" dirty="0">
                <a:solidFill>
                  <a:schemeClr val="bg2">
                    <a:alpha val="56000"/>
                  </a:schemeClr>
                </a:solidFill>
              </a:rPr>
              <a:t> </a:t>
            </a:r>
            <a:r>
              <a:rPr lang="en-US" sz="3000" dirty="0" err="1">
                <a:solidFill>
                  <a:schemeClr val="bg2">
                    <a:alpha val="56000"/>
                  </a:schemeClr>
                </a:solidFill>
              </a:rPr>
              <a:t>Malraju</a:t>
            </a:r>
            <a:endParaRPr lang="en-US" sz="3000" dirty="0">
              <a:solidFill>
                <a:schemeClr val="bg2">
                  <a:alpha val="56000"/>
                </a:schemeClr>
              </a:solidFill>
            </a:endParaRPr>
          </a:p>
          <a:p>
            <a:pPr algn="r"/>
            <a:r>
              <a:rPr lang="en-US" sz="3000" dirty="0" err="1">
                <a:solidFill>
                  <a:schemeClr val="bg2">
                    <a:alpha val="56000"/>
                  </a:schemeClr>
                </a:solidFill>
              </a:rPr>
              <a:t>Revanth</a:t>
            </a:r>
            <a:r>
              <a:rPr lang="en-US" sz="3000" dirty="0">
                <a:solidFill>
                  <a:schemeClr val="bg2">
                    <a:alpha val="56000"/>
                  </a:schemeClr>
                </a:solidFill>
              </a:rPr>
              <a:t> Sai Chowdary </a:t>
            </a:r>
            <a:r>
              <a:rPr lang="en-US" sz="3000" dirty="0" err="1">
                <a:solidFill>
                  <a:schemeClr val="bg2">
                    <a:alpha val="56000"/>
                  </a:schemeClr>
                </a:solidFill>
              </a:rPr>
              <a:t>Rayala</a:t>
            </a:r>
            <a:endParaRPr lang="en-US" sz="3000" dirty="0">
              <a:solidFill>
                <a:schemeClr val="bg2">
                  <a:alpha val="56000"/>
                </a:schemeClr>
              </a:solidFill>
            </a:endParaRPr>
          </a:p>
          <a:p>
            <a:pPr algn="r"/>
            <a:r>
              <a:rPr lang="en-US" sz="3000" dirty="0">
                <a:solidFill>
                  <a:schemeClr val="bg2">
                    <a:alpha val="56000"/>
                  </a:schemeClr>
                </a:solidFill>
              </a:rPr>
              <a:t>Vinay Chandra </a:t>
            </a:r>
            <a:r>
              <a:rPr lang="en-US" sz="3000" dirty="0" err="1">
                <a:solidFill>
                  <a:schemeClr val="bg2">
                    <a:alpha val="56000"/>
                  </a:schemeClr>
                </a:solidFill>
              </a:rPr>
              <a:t>Makineni</a:t>
            </a:r>
            <a:endParaRPr lang="en-US" sz="3000" dirty="0">
              <a:solidFill>
                <a:schemeClr val="bg2">
                  <a:alpha val="56000"/>
                </a:schemeClr>
              </a:solidFill>
            </a:endParaRPr>
          </a:p>
          <a:p>
            <a:pPr algn="r"/>
            <a:r>
              <a:rPr lang="en-US" sz="2000" dirty="0">
                <a:solidFill>
                  <a:schemeClr val="bg2">
                    <a:alpha val="56000"/>
                  </a:schemeClr>
                </a:solidFill>
              </a:rPr>
              <a:t> </a:t>
            </a:r>
          </a:p>
        </p:txBody>
      </p:sp>
      <p:cxnSp>
        <p:nvCxnSpPr>
          <p:cNvPr id="13" name="Straight Connector 12">
            <a:extLst>
              <a:ext uri="{FF2B5EF4-FFF2-40B4-BE49-F238E27FC236}">
                <a16:creationId xmlns:a16="http://schemas.microsoft.com/office/drawing/2014/main" id="{B0E17F91-3488-4CC0-9982-10628CE7C0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descr="Hanging light bulbs with only one light bulb turned on">
            <a:extLst>
              <a:ext uri="{FF2B5EF4-FFF2-40B4-BE49-F238E27FC236}">
                <a16:creationId xmlns:a16="http://schemas.microsoft.com/office/drawing/2014/main" id="{8E4BCAE6-6CDD-77E4-4BF1-A44C21527713}"/>
              </a:ext>
            </a:extLst>
          </p:cNvPr>
          <p:cNvPicPr>
            <a:picLocks noChangeAspect="1"/>
          </p:cNvPicPr>
          <p:nvPr/>
        </p:nvPicPr>
        <p:blipFill rotWithShape="1">
          <a:blip r:embed="rId2"/>
          <a:srcRect l="16272" r="53983"/>
          <a:stretch/>
        </p:blipFill>
        <p:spPr>
          <a:xfrm>
            <a:off x="8112126" y="1"/>
            <a:ext cx="4079875" cy="6857999"/>
          </a:xfrm>
          <a:custGeom>
            <a:avLst/>
            <a:gdLst/>
            <a:ahLst/>
            <a:cxnLst/>
            <a:rect l="l" t="t" r="r" b="b"/>
            <a:pathLst>
              <a:path w="4079875" h="6857999">
                <a:moveTo>
                  <a:pt x="0" y="0"/>
                </a:moveTo>
                <a:lnTo>
                  <a:pt x="4079875" y="0"/>
                </a:lnTo>
                <a:lnTo>
                  <a:pt x="4079875" y="6857999"/>
                </a:lnTo>
                <a:lnTo>
                  <a:pt x="0" y="6857999"/>
                </a:lnTo>
                <a:close/>
              </a:path>
            </a:pathLst>
          </a:custGeom>
        </p:spPr>
      </p:pic>
      <p:cxnSp>
        <p:nvCxnSpPr>
          <p:cNvPr id="15" name="Straight Connector 14">
            <a:extLst>
              <a:ext uri="{FF2B5EF4-FFF2-40B4-BE49-F238E27FC236}">
                <a16:creationId xmlns:a16="http://schemas.microsoft.com/office/drawing/2014/main" id="{0FB2F437-7F0A-4554-926F-1A1205337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2125"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B27267-7484-4214-A265-76336B01B9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9999" y="4797425"/>
            <a:ext cx="721212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96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7E81F9-985E-40E1-8E20-6F66263B2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46B315-2181-4D2A-A8B6-896689BCE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959"/>
            <a:ext cx="4366008"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695906-A84D-8E93-2086-4AA1AE89E2C9}"/>
              </a:ext>
            </a:extLst>
          </p:cNvPr>
          <p:cNvSpPr>
            <a:spLocks noGrp="1"/>
          </p:cNvSpPr>
          <p:nvPr>
            <p:ph idx="1"/>
          </p:nvPr>
        </p:nvSpPr>
        <p:spPr>
          <a:xfrm>
            <a:off x="141679" y="2820207"/>
            <a:ext cx="4075911" cy="3266357"/>
          </a:xfrm>
        </p:spPr>
        <p:txBody>
          <a:bodyPr>
            <a:normAutofit/>
          </a:bodyPr>
          <a:lstStyle/>
          <a:p>
            <a:pPr marL="0" indent="0">
              <a:buNone/>
            </a:pPr>
            <a:r>
              <a:rPr lang="en-US" sz="6600" dirty="0">
                <a:solidFill>
                  <a:schemeClr val="tx2"/>
                </a:solidFill>
              </a:rPr>
              <a:t>Thank you</a:t>
            </a:r>
          </a:p>
          <a:p>
            <a:endParaRPr lang="en-US" dirty="0">
              <a:solidFill>
                <a:schemeClr val="tx2"/>
              </a:solidFill>
            </a:endParaRPr>
          </a:p>
        </p:txBody>
      </p:sp>
      <p:sp>
        <p:nvSpPr>
          <p:cNvPr id="14" name="Rectangle 13">
            <a:extLst>
              <a:ext uri="{FF2B5EF4-FFF2-40B4-BE49-F238E27FC236}">
                <a16:creationId xmlns:a16="http://schemas.microsoft.com/office/drawing/2014/main" id="{4455F26C-4C97-4BA4-8A08-25193CC75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43DDC18-E028-47F7-8F3E-7DDC52D89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7B2856-431D-490E-AA67-410E169D60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7212" y="0"/>
            <a:ext cx="0" cy="5957995"/>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223F23EF-6F11-E983-B527-E418801532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04" y="450000"/>
            <a:ext cx="5058006" cy="5058006"/>
          </a:xfrm>
          <a:custGeom>
            <a:avLst/>
            <a:gdLst/>
            <a:ahLst/>
            <a:cxnLst/>
            <a:rect l="l" t="t" r="r" b="b"/>
            <a:pathLst>
              <a:path w="7824788" h="5957994">
                <a:moveTo>
                  <a:pt x="0" y="0"/>
                </a:moveTo>
                <a:lnTo>
                  <a:pt x="7824788" y="0"/>
                </a:lnTo>
                <a:lnTo>
                  <a:pt x="7824788" y="5957994"/>
                </a:lnTo>
                <a:lnTo>
                  <a:pt x="0" y="5957994"/>
                </a:lnTo>
                <a:close/>
              </a:path>
            </a:pathLst>
          </a:custGeom>
        </p:spPr>
      </p:pic>
    </p:spTree>
    <p:extLst>
      <p:ext uri="{BB962C8B-B14F-4D97-AF65-F5344CB8AC3E}">
        <p14:creationId xmlns:p14="http://schemas.microsoft.com/office/powerpoint/2010/main" val="5082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C6E7DB3-E925-4A81-94F4-35A389B63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01882-0614-C620-FD8A-4F03CB98A009}"/>
              </a:ext>
            </a:extLst>
          </p:cNvPr>
          <p:cNvSpPr>
            <a:spLocks noGrp="1"/>
          </p:cNvSpPr>
          <p:nvPr>
            <p:ph type="title"/>
          </p:nvPr>
        </p:nvSpPr>
        <p:spPr>
          <a:xfrm>
            <a:off x="442914" y="324000"/>
            <a:ext cx="3457576" cy="5193963"/>
          </a:xfrm>
        </p:spPr>
        <p:txBody>
          <a:bodyPr anchor="t">
            <a:normAutofit/>
          </a:bodyPr>
          <a:lstStyle/>
          <a:p>
            <a:r>
              <a:rPr lang="en-US" dirty="0"/>
              <a:t>Contents:</a:t>
            </a:r>
          </a:p>
        </p:txBody>
      </p:sp>
      <p:cxnSp>
        <p:nvCxnSpPr>
          <p:cNvPr id="11" name="Straight Connector 10">
            <a:extLst>
              <a:ext uri="{FF2B5EF4-FFF2-40B4-BE49-F238E27FC236}">
                <a16:creationId xmlns:a16="http://schemas.microsoft.com/office/drawing/2014/main" id="{154F8298-8967-4627-B75E-64330EF02D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3F47E0E-7826-FDB7-C905-4482FA774A38}"/>
              </a:ext>
            </a:extLst>
          </p:cNvPr>
          <p:cNvGraphicFramePr>
            <a:graphicFrameLocks noGrp="1"/>
          </p:cNvGraphicFramePr>
          <p:nvPr>
            <p:ph idx="1"/>
            <p:extLst>
              <p:ext uri="{D42A27DB-BD31-4B8C-83A1-F6EECF244321}">
                <p14:modId xmlns:p14="http://schemas.microsoft.com/office/powerpoint/2010/main" val="795024643"/>
              </p:ext>
            </p:extLst>
          </p:nvPr>
        </p:nvGraphicFramePr>
        <p:xfrm>
          <a:off x="4374000" y="441325"/>
          <a:ext cx="7381875" cy="507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28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6F1EFB-E19E-4237-BAD7-05E619DA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E31EF-5632-47DF-BEBD-B23E451C0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958"/>
            <a:ext cx="6310698"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E5EA6-65C6-F0A9-58E2-40DB4288473B}"/>
              </a:ext>
            </a:extLst>
          </p:cNvPr>
          <p:cNvSpPr>
            <a:spLocks noGrp="1"/>
          </p:cNvSpPr>
          <p:nvPr>
            <p:ph type="title"/>
          </p:nvPr>
        </p:nvSpPr>
        <p:spPr>
          <a:xfrm>
            <a:off x="442914" y="441324"/>
            <a:ext cx="5426074" cy="1073517"/>
          </a:xfrm>
        </p:spPr>
        <p:txBody>
          <a:bodyPr anchor="b">
            <a:normAutofit/>
          </a:bodyPr>
          <a:lstStyle/>
          <a:p>
            <a:r>
              <a:rPr lang="en-US">
                <a:solidFill>
                  <a:schemeClr val="bg2"/>
                </a:solidFill>
              </a:rPr>
              <a:t>Four P’s:</a:t>
            </a:r>
          </a:p>
        </p:txBody>
      </p:sp>
      <p:sp>
        <p:nvSpPr>
          <p:cNvPr id="3" name="Content Placeholder 2">
            <a:extLst>
              <a:ext uri="{FF2B5EF4-FFF2-40B4-BE49-F238E27FC236}">
                <a16:creationId xmlns:a16="http://schemas.microsoft.com/office/drawing/2014/main" id="{1D7DF69F-337C-A370-DF37-AAA38D9D3167}"/>
              </a:ext>
            </a:extLst>
          </p:cNvPr>
          <p:cNvSpPr>
            <a:spLocks noGrp="1"/>
          </p:cNvSpPr>
          <p:nvPr>
            <p:ph idx="1"/>
          </p:nvPr>
        </p:nvSpPr>
        <p:spPr>
          <a:xfrm>
            <a:off x="442914" y="2246049"/>
            <a:ext cx="5437185" cy="3266357"/>
          </a:xfrm>
        </p:spPr>
        <p:txBody>
          <a:bodyPr>
            <a:normAutofit lnSpcReduction="10000"/>
          </a:bodyPr>
          <a:lstStyle/>
          <a:p>
            <a:pPr>
              <a:lnSpc>
                <a:spcPct val="110000"/>
              </a:lnSpc>
            </a:pPr>
            <a:r>
              <a:rPr lang="en-US" sz="1400" b="1" dirty="0">
                <a:solidFill>
                  <a:schemeClr val="tx2"/>
                </a:solidFill>
              </a:rPr>
              <a:t>Past :</a:t>
            </a:r>
          </a:p>
          <a:p>
            <a:pPr lvl="2">
              <a:lnSpc>
                <a:spcPct val="110000"/>
              </a:lnSpc>
            </a:pPr>
            <a:r>
              <a:rPr lang="en-US" sz="1400" dirty="0">
                <a:solidFill>
                  <a:schemeClr val="tx2"/>
                </a:solidFill>
              </a:rPr>
              <a:t>In the first phase , we performed EDA and performed baseline model with logistic regression. We got satisfactory results but with less AUC score. To improve the results we tried balancing the data which wasn’t very successful.</a:t>
            </a:r>
          </a:p>
          <a:p>
            <a:pPr lvl="2">
              <a:lnSpc>
                <a:spcPct val="110000"/>
              </a:lnSpc>
            </a:pPr>
            <a:r>
              <a:rPr lang="en-US" sz="1400" dirty="0">
                <a:solidFill>
                  <a:schemeClr val="tx2"/>
                </a:solidFill>
              </a:rPr>
              <a:t>So, In the second phase we performed feature engineering, Hyperparameter tuning and modelling pipelines. To find the best models, we implemented models using Logistic regression, Decision tree, Random forest, XG Boost, Lasso regression using hyperparameter tuning (Grid search CV) and we used a couple of metrics for each model to evaluate the models. </a:t>
            </a:r>
          </a:p>
        </p:txBody>
      </p:sp>
      <p:sp>
        <p:nvSpPr>
          <p:cNvPr id="14" name="Rectangle 13">
            <a:extLst>
              <a:ext uri="{FF2B5EF4-FFF2-40B4-BE49-F238E27FC236}">
                <a16:creationId xmlns:a16="http://schemas.microsoft.com/office/drawing/2014/main" id="{8BF7DC03-6312-4C38-B866-8A8FC2FD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78A13C-F067-410A-A91D-CEBF4263F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0699" y="0"/>
            <a:ext cx="0" cy="597551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Tick">
            <a:extLst>
              <a:ext uri="{FF2B5EF4-FFF2-40B4-BE49-F238E27FC236}">
                <a16:creationId xmlns:a16="http://schemas.microsoft.com/office/drawing/2014/main" id="{0E0CCF21-CF95-EB3D-BC83-C580D30F58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102" y="490155"/>
            <a:ext cx="4977696" cy="4977696"/>
          </a:xfrm>
          <a:custGeom>
            <a:avLst/>
            <a:gdLst/>
            <a:ahLst/>
            <a:cxnLst/>
            <a:rect l="l" t="t" r="r" b="b"/>
            <a:pathLst>
              <a:path w="5880100" h="5957994">
                <a:moveTo>
                  <a:pt x="0" y="0"/>
                </a:moveTo>
                <a:lnTo>
                  <a:pt x="5880100" y="0"/>
                </a:lnTo>
                <a:lnTo>
                  <a:pt x="5880100" y="5957994"/>
                </a:lnTo>
                <a:lnTo>
                  <a:pt x="0" y="5957994"/>
                </a:lnTo>
                <a:close/>
              </a:path>
            </a:pathLst>
          </a:custGeom>
        </p:spPr>
      </p:pic>
    </p:spTree>
    <p:extLst>
      <p:ext uri="{BB962C8B-B14F-4D97-AF65-F5344CB8AC3E}">
        <p14:creationId xmlns:p14="http://schemas.microsoft.com/office/powerpoint/2010/main" val="206817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27CD-DCAC-DB56-BF19-2622175BBF5F}"/>
              </a:ext>
            </a:extLst>
          </p:cNvPr>
          <p:cNvSpPr>
            <a:spLocks noGrp="1"/>
          </p:cNvSpPr>
          <p:nvPr>
            <p:ph type="title"/>
          </p:nvPr>
        </p:nvSpPr>
        <p:spPr/>
        <p:txBody>
          <a:bodyPr/>
          <a:lstStyle/>
          <a:p>
            <a:r>
              <a:rPr lang="en-US" dirty="0"/>
              <a:t>Four P’s </a:t>
            </a:r>
            <a:r>
              <a:rPr lang="en-US" dirty="0" err="1"/>
              <a:t>Contd</a:t>
            </a:r>
            <a:r>
              <a:rPr lang="en-US" dirty="0"/>
              <a:t>:</a:t>
            </a:r>
          </a:p>
        </p:txBody>
      </p:sp>
      <p:graphicFrame>
        <p:nvGraphicFramePr>
          <p:cNvPr id="5" name="Content Placeholder 2">
            <a:extLst>
              <a:ext uri="{FF2B5EF4-FFF2-40B4-BE49-F238E27FC236}">
                <a16:creationId xmlns:a16="http://schemas.microsoft.com/office/drawing/2014/main" id="{49D870A1-742F-C838-EED5-581762F4F219}"/>
              </a:ext>
            </a:extLst>
          </p:cNvPr>
          <p:cNvGraphicFramePr>
            <a:graphicFrameLocks noGrp="1"/>
          </p:cNvGraphicFramePr>
          <p:nvPr>
            <p:ph idx="1"/>
            <p:extLst>
              <p:ext uri="{D42A27DB-BD31-4B8C-83A1-F6EECF244321}">
                <p14:modId xmlns:p14="http://schemas.microsoft.com/office/powerpoint/2010/main" val="2115909903"/>
              </p:ext>
            </p:extLst>
          </p:nvPr>
        </p:nvGraphicFramePr>
        <p:xfrm>
          <a:off x="1343025" y="2060575"/>
          <a:ext cx="10406063"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24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7E81F9-985E-40E1-8E20-6F66263B2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46B315-2181-4D2A-A8B6-896689BCE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959"/>
            <a:ext cx="4366008"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56E48-3D28-328E-6C32-B67DAC98B2BA}"/>
              </a:ext>
            </a:extLst>
          </p:cNvPr>
          <p:cNvSpPr>
            <a:spLocks noGrp="1"/>
          </p:cNvSpPr>
          <p:nvPr>
            <p:ph type="title"/>
          </p:nvPr>
        </p:nvSpPr>
        <p:spPr>
          <a:xfrm>
            <a:off x="442914" y="441324"/>
            <a:ext cx="3457573" cy="1005009"/>
          </a:xfrm>
        </p:spPr>
        <p:txBody>
          <a:bodyPr anchor="b">
            <a:normAutofit/>
          </a:bodyPr>
          <a:lstStyle/>
          <a:p>
            <a:r>
              <a:rPr lang="en-US" sz="2400">
                <a:solidFill>
                  <a:schemeClr val="bg2"/>
                </a:solidFill>
              </a:rPr>
              <a:t>Four P’s Contd:</a:t>
            </a:r>
          </a:p>
        </p:txBody>
      </p:sp>
      <p:sp>
        <p:nvSpPr>
          <p:cNvPr id="3" name="Content Placeholder 2">
            <a:extLst>
              <a:ext uri="{FF2B5EF4-FFF2-40B4-BE49-F238E27FC236}">
                <a16:creationId xmlns:a16="http://schemas.microsoft.com/office/drawing/2014/main" id="{8C166AE1-7B40-7CA6-7763-BDF9ABC37CF7}"/>
              </a:ext>
            </a:extLst>
          </p:cNvPr>
          <p:cNvSpPr>
            <a:spLocks noGrp="1"/>
          </p:cNvSpPr>
          <p:nvPr>
            <p:ph idx="1"/>
          </p:nvPr>
        </p:nvSpPr>
        <p:spPr>
          <a:xfrm>
            <a:off x="442915" y="2246049"/>
            <a:ext cx="3457572" cy="3266357"/>
          </a:xfrm>
        </p:spPr>
        <p:txBody>
          <a:bodyPr>
            <a:normAutofit lnSpcReduction="10000"/>
          </a:bodyPr>
          <a:lstStyle/>
          <a:p>
            <a:pPr>
              <a:lnSpc>
                <a:spcPct val="110000"/>
              </a:lnSpc>
            </a:pPr>
            <a:r>
              <a:rPr lang="en-US" sz="1400" b="1">
                <a:solidFill>
                  <a:schemeClr val="tx2"/>
                </a:solidFill>
              </a:rPr>
              <a:t>Problems :</a:t>
            </a:r>
          </a:p>
          <a:p>
            <a:pPr lvl="3">
              <a:lnSpc>
                <a:spcPct val="110000"/>
              </a:lnSpc>
            </a:pPr>
            <a:r>
              <a:rPr lang="en-US" sz="1400">
                <a:solidFill>
                  <a:schemeClr val="tx2"/>
                </a:solidFill>
              </a:rPr>
              <a:t>We could further develop the accuracy however not AUC of our baseline model with our deep learning model. </a:t>
            </a:r>
          </a:p>
          <a:p>
            <a:pPr lvl="3">
              <a:lnSpc>
                <a:spcPct val="110000"/>
              </a:lnSpc>
            </a:pPr>
            <a:r>
              <a:rPr lang="en-US" sz="1400">
                <a:solidFill>
                  <a:schemeClr val="tx2"/>
                </a:solidFill>
              </a:rPr>
              <a:t>Through the phases, we were unable to further develop AUC of classification regardless of several attempts like utilizing different models and tuning hyperparameters.</a:t>
            </a:r>
          </a:p>
        </p:txBody>
      </p:sp>
      <p:sp>
        <p:nvSpPr>
          <p:cNvPr id="14" name="Rectangle 13">
            <a:extLst>
              <a:ext uri="{FF2B5EF4-FFF2-40B4-BE49-F238E27FC236}">
                <a16:creationId xmlns:a16="http://schemas.microsoft.com/office/drawing/2014/main" id="{4455F26C-4C97-4BA4-8A08-25193CC75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43DDC18-E028-47F7-8F3E-7DDC52D89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7B2856-431D-490E-AA67-410E169D60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7212" y="0"/>
            <a:ext cx="0" cy="5957995"/>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Statistics">
            <a:extLst>
              <a:ext uri="{FF2B5EF4-FFF2-40B4-BE49-F238E27FC236}">
                <a16:creationId xmlns:a16="http://schemas.microsoft.com/office/drawing/2014/main" id="{66E9CB40-2742-13CE-A3F6-A03BB5579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04" y="450000"/>
            <a:ext cx="5058006" cy="5058006"/>
          </a:xfrm>
          <a:custGeom>
            <a:avLst/>
            <a:gdLst/>
            <a:ahLst/>
            <a:cxnLst/>
            <a:rect l="l" t="t" r="r" b="b"/>
            <a:pathLst>
              <a:path w="7824788" h="5957994">
                <a:moveTo>
                  <a:pt x="0" y="0"/>
                </a:moveTo>
                <a:lnTo>
                  <a:pt x="7824788" y="0"/>
                </a:lnTo>
                <a:lnTo>
                  <a:pt x="7824788" y="5957994"/>
                </a:lnTo>
                <a:lnTo>
                  <a:pt x="0" y="5957994"/>
                </a:lnTo>
                <a:close/>
              </a:path>
            </a:pathLst>
          </a:custGeom>
        </p:spPr>
      </p:pic>
    </p:spTree>
    <p:extLst>
      <p:ext uri="{BB962C8B-B14F-4D97-AF65-F5344CB8AC3E}">
        <p14:creationId xmlns:p14="http://schemas.microsoft.com/office/powerpoint/2010/main" val="167111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6F1EFB-E19E-4237-BAD7-05E619DA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E31EF-5632-47DF-BEBD-B23E451C0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958"/>
            <a:ext cx="6310698"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37E3F-9EDB-5A73-236C-C6778FD76678}"/>
              </a:ext>
            </a:extLst>
          </p:cNvPr>
          <p:cNvSpPr>
            <a:spLocks noGrp="1"/>
          </p:cNvSpPr>
          <p:nvPr>
            <p:ph type="title"/>
          </p:nvPr>
        </p:nvSpPr>
        <p:spPr>
          <a:xfrm>
            <a:off x="442914" y="441324"/>
            <a:ext cx="5426074" cy="1073517"/>
          </a:xfrm>
        </p:spPr>
        <p:txBody>
          <a:bodyPr anchor="b">
            <a:normAutofit/>
          </a:bodyPr>
          <a:lstStyle/>
          <a:p>
            <a:pPr>
              <a:lnSpc>
                <a:spcPct val="90000"/>
              </a:lnSpc>
            </a:pPr>
            <a:r>
              <a:rPr lang="en-US" sz="3700">
                <a:solidFill>
                  <a:schemeClr val="bg2"/>
                </a:solidFill>
              </a:rPr>
              <a:t>Deep learning models: Classification</a:t>
            </a:r>
          </a:p>
        </p:txBody>
      </p:sp>
      <p:sp>
        <p:nvSpPr>
          <p:cNvPr id="3" name="Content Placeholder 2">
            <a:extLst>
              <a:ext uri="{FF2B5EF4-FFF2-40B4-BE49-F238E27FC236}">
                <a16:creationId xmlns:a16="http://schemas.microsoft.com/office/drawing/2014/main" id="{A9C33E0E-429B-89A0-0DD0-471D75E0A51D}"/>
              </a:ext>
            </a:extLst>
          </p:cNvPr>
          <p:cNvSpPr>
            <a:spLocks noGrp="1"/>
          </p:cNvSpPr>
          <p:nvPr>
            <p:ph idx="1"/>
          </p:nvPr>
        </p:nvSpPr>
        <p:spPr>
          <a:xfrm>
            <a:off x="442914" y="2246049"/>
            <a:ext cx="5437185" cy="3266357"/>
          </a:xfrm>
        </p:spPr>
        <p:txBody>
          <a:bodyPr>
            <a:normAutofit fontScale="92500"/>
          </a:bodyPr>
          <a:lstStyle/>
          <a:p>
            <a:pPr>
              <a:lnSpc>
                <a:spcPct val="110000"/>
              </a:lnSpc>
            </a:pPr>
            <a:r>
              <a:rPr lang="en-US" sz="1500" dirty="0">
                <a:solidFill>
                  <a:schemeClr val="tx2"/>
                </a:solidFill>
              </a:rPr>
              <a:t>We developed a Multilayer perceptron model for binary classification:</a:t>
            </a:r>
          </a:p>
          <a:p>
            <a:pPr lvl="2">
              <a:lnSpc>
                <a:spcPct val="110000"/>
              </a:lnSpc>
            </a:pPr>
            <a:r>
              <a:rPr lang="en-IN" sz="1500" dirty="0">
                <a:solidFill>
                  <a:schemeClr val="tx2"/>
                </a:solidFill>
              </a:rPr>
              <a:t>In phase 3, we built a deep learning model. We implemented a binary classification Machine learning model with Python using </a:t>
            </a:r>
            <a:r>
              <a:rPr lang="en-IN" sz="1500" dirty="0" err="1">
                <a:solidFill>
                  <a:schemeClr val="tx2"/>
                </a:solidFill>
              </a:rPr>
              <a:t>Pytorch</a:t>
            </a:r>
            <a:r>
              <a:rPr lang="en-IN" sz="1500" dirty="0">
                <a:solidFill>
                  <a:schemeClr val="tx2"/>
                </a:solidFill>
              </a:rPr>
              <a:t>. We elucidate a model, trained and evaluated the model. We did it by building a neural network (NN) of one linear layer, RELU layer, and sigmoid function. </a:t>
            </a:r>
          </a:p>
          <a:p>
            <a:pPr lvl="2">
              <a:lnSpc>
                <a:spcPct val="110000"/>
              </a:lnSpc>
            </a:pPr>
            <a:r>
              <a:rPr lang="en-IN" sz="1500" dirty="0">
                <a:solidFill>
                  <a:schemeClr val="tx2"/>
                </a:solidFill>
              </a:rPr>
              <a:t>The linear NN achieved a high AUC of 0.52 and test accuracy was 93.20%.</a:t>
            </a:r>
          </a:p>
          <a:p>
            <a:pPr lvl="2">
              <a:lnSpc>
                <a:spcPct val="110000"/>
              </a:lnSpc>
            </a:pPr>
            <a:r>
              <a:rPr lang="en-IN" sz="1500" dirty="0">
                <a:solidFill>
                  <a:schemeClr val="tx2"/>
                </a:solidFill>
              </a:rPr>
              <a:t>We visualised the loss function using the Tensor board</a:t>
            </a:r>
            <a:endParaRPr lang="en-US" sz="1500" dirty="0">
              <a:solidFill>
                <a:schemeClr val="tx2"/>
              </a:solidFill>
            </a:endParaRPr>
          </a:p>
        </p:txBody>
      </p:sp>
      <p:sp>
        <p:nvSpPr>
          <p:cNvPr id="13" name="Rectangle 12">
            <a:extLst>
              <a:ext uri="{FF2B5EF4-FFF2-40B4-BE49-F238E27FC236}">
                <a16:creationId xmlns:a16="http://schemas.microsoft.com/office/drawing/2014/main" id="{8BF7DC03-6312-4C38-B866-8A8FC2FD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78A13C-F067-410A-A91D-CEBF4263F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0699" y="0"/>
            <a:ext cx="0" cy="597551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97D2FA-7561-5351-9EA6-A254D8C8BB52}"/>
              </a:ext>
            </a:extLst>
          </p:cNvPr>
          <p:cNvPicPr>
            <a:picLocks noChangeAspect="1"/>
          </p:cNvPicPr>
          <p:nvPr/>
        </p:nvPicPr>
        <p:blipFill>
          <a:blip r:embed="rId2"/>
          <a:stretch>
            <a:fillRect/>
          </a:stretch>
        </p:blipFill>
        <p:spPr>
          <a:xfrm>
            <a:off x="6763102" y="1199477"/>
            <a:ext cx="4977696" cy="3559051"/>
          </a:xfrm>
          <a:custGeom>
            <a:avLst/>
            <a:gdLst/>
            <a:ahLst/>
            <a:cxnLst/>
            <a:rect l="l" t="t" r="r" b="b"/>
            <a:pathLst>
              <a:path w="5880100" h="5957994">
                <a:moveTo>
                  <a:pt x="0" y="0"/>
                </a:moveTo>
                <a:lnTo>
                  <a:pt x="5880100" y="0"/>
                </a:lnTo>
                <a:lnTo>
                  <a:pt x="5880100" y="5957994"/>
                </a:lnTo>
                <a:lnTo>
                  <a:pt x="0" y="5957994"/>
                </a:lnTo>
                <a:close/>
              </a:path>
            </a:pathLst>
          </a:custGeom>
        </p:spPr>
      </p:pic>
    </p:spTree>
    <p:extLst>
      <p:ext uri="{BB962C8B-B14F-4D97-AF65-F5344CB8AC3E}">
        <p14:creationId xmlns:p14="http://schemas.microsoft.com/office/powerpoint/2010/main" val="360011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CFF384FA-A314-44A7-A8D0-A5B072C06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A544338-CF79-402E-B6D0-9E44FE3B5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4511675" cy="2060574"/>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CC696-1C2F-87D4-03C1-D996349768A3}"/>
              </a:ext>
            </a:extLst>
          </p:cNvPr>
          <p:cNvSpPr>
            <a:spLocks noGrp="1"/>
          </p:cNvSpPr>
          <p:nvPr>
            <p:ph type="title"/>
          </p:nvPr>
        </p:nvSpPr>
        <p:spPr>
          <a:xfrm>
            <a:off x="1343025" y="360000"/>
            <a:ext cx="2725737" cy="1232263"/>
          </a:xfrm>
        </p:spPr>
        <p:txBody>
          <a:bodyPr anchor="t">
            <a:normAutofit/>
          </a:bodyPr>
          <a:lstStyle/>
          <a:p>
            <a:r>
              <a:rPr lang="en-US" sz="2400">
                <a:solidFill>
                  <a:schemeClr val="bg2"/>
                </a:solidFill>
              </a:rPr>
              <a:t>Results and Discussion:</a:t>
            </a:r>
          </a:p>
        </p:txBody>
      </p:sp>
      <p:sp>
        <p:nvSpPr>
          <p:cNvPr id="194" name="Rectangle 193">
            <a:extLst>
              <a:ext uri="{FF2B5EF4-FFF2-40B4-BE49-F238E27FC236}">
                <a16:creationId xmlns:a16="http://schemas.microsoft.com/office/drawing/2014/main" id="{2F207D4E-9AD2-486E-974F-2A1243D8B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07088"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719221-EB46-FE09-109B-FCEE7A75B003}"/>
              </a:ext>
            </a:extLst>
          </p:cNvPr>
          <p:cNvSpPr>
            <a:spLocks noGrp="1"/>
          </p:cNvSpPr>
          <p:nvPr>
            <p:ph idx="1"/>
          </p:nvPr>
        </p:nvSpPr>
        <p:spPr>
          <a:xfrm>
            <a:off x="4979988" y="352800"/>
            <a:ext cx="6769100" cy="1239463"/>
          </a:xfrm>
        </p:spPr>
        <p:txBody>
          <a:bodyPr>
            <a:normAutofit/>
          </a:bodyPr>
          <a:lstStyle/>
          <a:p>
            <a:pPr>
              <a:lnSpc>
                <a:spcPct val="110000"/>
              </a:lnSpc>
            </a:pPr>
            <a:r>
              <a:rPr lang="en-US" sz="1400" dirty="0">
                <a:solidFill>
                  <a:schemeClr val="tx2"/>
                </a:solidFill>
              </a:rPr>
              <a:t>These are the results we got for different experimentation.</a:t>
            </a:r>
          </a:p>
          <a:p>
            <a:pPr>
              <a:lnSpc>
                <a:spcPct val="110000"/>
              </a:lnSpc>
            </a:pPr>
            <a:r>
              <a:rPr lang="en-US" sz="1400" dirty="0">
                <a:solidFill>
                  <a:schemeClr val="tx2"/>
                </a:solidFill>
              </a:rPr>
              <a:t>From the results we observed that MLP classification improves the baseline test accuracy but not the AUC scores.</a:t>
            </a:r>
          </a:p>
          <a:p>
            <a:pPr>
              <a:lnSpc>
                <a:spcPct val="110000"/>
              </a:lnSpc>
            </a:pPr>
            <a:r>
              <a:rPr lang="en-US" sz="1400" dirty="0">
                <a:solidFill>
                  <a:schemeClr val="tx2"/>
                </a:solidFill>
              </a:rPr>
              <a:t>For MLP classification we used feature engineered data.</a:t>
            </a:r>
          </a:p>
          <a:p>
            <a:pPr>
              <a:lnSpc>
                <a:spcPct val="110000"/>
              </a:lnSpc>
            </a:pPr>
            <a:endParaRPr lang="en-US" sz="1400" dirty="0">
              <a:solidFill>
                <a:schemeClr val="tx2"/>
              </a:solidFill>
            </a:endParaRPr>
          </a:p>
          <a:p>
            <a:pPr>
              <a:lnSpc>
                <a:spcPct val="110000"/>
              </a:lnSpc>
            </a:pPr>
            <a:endParaRPr lang="en-US" sz="1400" dirty="0">
              <a:solidFill>
                <a:schemeClr val="tx2"/>
              </a:solidFill>
            </a:endParaRPr>
          </a:p>
          <a:p>
            <a:pPr>
              <a:lnSpc>
                <a:spcPct val="110000"/>
              </a:lnSpc>
            </a:pPr>
            <a:endParaRPr lang="en-US" sz="1400" dirty="0">
              <a:solidFill>
                <a:schemeClr val="tx2"/>
              </a:solidFill>
            </a:endParaRPr>
          </a:p>
          <a:p>
            <a:pPr>
              <a:lnSpc>
                <a:spcPct val="110000"/>
              </a:lnSpc>
            </a:pPr>
            <a:endParaRPr lang="en-US" sz="1400" dirty="0">
              <a:solidFill>
                <a:schemeClr val="tx2"/>
              </a:solidFill>
            </a:endParaRPr>
          </a:p>
        </p:txBody>
      </p:sp>
      <p:cxnSp>
        <p:nvCxnSpPr>
          <p:cNvPr id="195" name="Straight Connector 194">
            <a:extLst>
              <a:ext uri="{FF2B5EF4-FFF2-40B4-BE49-F238E27FC236}">
                <a16:creationId xmlns:a16="http://schemas.microsoft.com/office/drawing/2014/main" id="{6E74CE6D-2663-49E0-9F27-C2247451C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2060575"/>
            <a:ext cx="112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636FF4C-D5A9-41D4-B706-CE8E3285B1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C08F5656-C141-BEB9-9A9D-B54B6C9D38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0000" y="3030759"/>
            <a:ext cx="10392000" cy="2857060"/>
          </a:xfrm>
          <a:custGeom>
            <a:avLst/>
            <a:gdLst/>
            <a:ahLst/>
            <a:cxnLst/>
            <a:rect l="l" t="t" r="r" b="b"/>
            <a:pathLst>
              <a:path w="11292000" h="4797425">
                <a:moveTo>
                  <a:pt x="0" y="0"/>
                </a:moveTo>
                <a:lnTo>
                  <a:pt x="11292000" y="0"/>
                </a:lnTo>
                <a:lnTo>
                  <a:pt x="11292000" y="4797425"/>
                </a:lnTo>
                <a:lnTo>
                  <a:pt x="0" y="479742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8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F384FA-A314-44A7-A8D0-A5B072C06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994AEAAA-4546-7A98-F315-883848C9FE4B}"/>
              </a:ext>
            </a:extLst>
          </p:cNvPr>
          <p:cNvSpPr>
            <a:spLocks noGrp="1"/>
          </p:cNvSpPr>
          <p:nvPr>
            <p:ph type="title"/>
          </p:nvPr>
        </p:nvSpPr>
        <p:spPr>
          <a:xfrm>
            <a:off x="1343025" y="360000"/>
            <a:ext cx="2725737" cy="6092675"/>
          </a:xfrm>
        </p:spPr>
        <p:txBody>
          <a:bodyPr anchor="t">
            <a:normAutofit/>
          </a:bodyPr>
          <a:lstStyle/>
          <a:p>
            <a:r>
              <a:rPr lang="en-US" sz="2400" dirty="0">
                <a:solidFill>
                  <a:schemeClr val="bg2"/>
                </a:solidFill>
              </a:rPr>
              <a:t>Results and Discussion Cont’d:</a:t>
            </a:r>
          </a:p>
        </p:txBody>
      </p:sp>
      <p:cxnSp>
        <p:nvCxnSpPr>
          <p:cNvPr id="10" name="Straight Connector 9">
            <a:extLst>
              <a:ext uri="{FF2B5EF4-FFF2-40B4-BE49-F238E27FC236}">
                <a16:creationId xmlns:a16="http://schemas.microsoft.com/office/drawing/2014/main" id="{9015B19C-9D2E-4766-B525-F13F7CF5C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F207D4E-9AD2-486E-974F-2A1243D8B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1675" y="0"/>
            <a:ext cx="7680325"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7DF61-49F6-7B84-42BD-1CA8B772451E}"/>
              </a:ext>
            </a:extLst>
          </p:cNvPr>
          <p:cNvSpPr>
            <a:spLocks noGrp="1"/>
          </p:cNvSpPr>
          <p:nvPr>
            <p:ph idx="1"/>
          </p:nvPr>
        </p:nvSpPr>
        <p:spPr>
          <a:xfrm>
            <a:off x="4979988" y="352800"/>
            <a:ext cx="6769100" cy="6063875"/>
          </a:xfrm>
        </p:spPr>
        <p:txBody>
          <a:bodyPr>
            <a:normAutofit/>
          </a:bodyPr>
          <a:lstStyle/>
          <a:p>
            <a:pPr>
              <a:lnSpc>
                <a:spcPct val="110000"/>
              </a:lnSpc>
            </a:pPr>
            <a:r>
              <a:rPr lang="en-IN" sz="1600" dirty="0">
                <a:solidFill>
                  <a:schemeClr val="tx2"/>
                </a:solidFill>
              </a:rPr>
              <a:t>For doing Hyperparameter tuning, we tried training the Multi layer perceptron model with different number of parameters like the batch size, epochs and neurons. Then we tabulated the results by testing the model with the AUC score and observed that there is no difference in the AUC score but the accuracy decreased when the neurons are changed.</a:t>
            </a:r>
            <a:br>
              <a:rPr lang="en-IN" sz="1600" dirty="0">
                <a:solidFill>
                  <a:schemeClr val="tx2"/>
                </a:solidFill>
              </a:rPr>
            </a:br>
            <a:endParaRPr lang="en-IN" sz="1600" dirty="0">
              <a:solidFill>
                <a:schemeClr val="tx2"/>
              </a:solidFill>
            </a:endParaRPr>
          </a:p>
          <a:p>
            <a:pPr>
              <a:lnSpc>
                <a:spcPct val="110000"/>
              </a:lnSpc>
            </a:pPr>
            <a:r>
              <a:rPr lang="en-IN" sz="1600" dirty="0">
                <a:solidFill>
                  <a:schemeClr val="tx2"/>
                </a:solidFill>
              </a:rPr>
              <a:t>We trained the Multi layer perceptron model. Multi layer perceptron (MLP) is a supplement of feed forward neural network. It consists of three types of layers—the input layer, output layer and hidden layer. The input layer receives the input signal to be processed. We visualized the BCE Loss function using </a:t>
            </a:r>
            <a:r>
              <a:rPr lang="en-IN" sz="1600" dirty="0" err="1">
                <a:solidFill>
                  <a:schemeClr val="tx2"/>
                </a:solidFill>
              </a:rPr>
              <a:t>TensorBoard</a:t>
            </a:r>
            <a:r>
              <a:rPr lang="en-IN" sz="1600" dirty="0">
                <a:solidFill>
                  <a:schemeClr val="tx2"/>
                </a:solidFill>
              </a:rPr>
              <a:t>. </a:t>
            </a:r>
          </a:p>
          <a:p>
            <a:pPr>
              <a:lnSpc>
                <a:spcPct val="110000"/>
              </a:lnSpc>
            </a:pPr>
            <a:r>
              <a:rPr lang="en-IN" sz="1600" dirty="0">
                <a:solidFill>
                  <a:schemeClr val="tx2"/>
                </a:solidFill>
              </a:rPr>
              <a:t>Discussing about the results, we got a bad AUC score compared to the classification models but got a better accuracy score.</a:t>
            </a:r>
          </a:p>
          <a:p>
            <a:pPr>
              <a:lnSpc>
                <a:spcPct val="110000"/>
              </a:lnSpc>
            </a:pPr>
            <a:r>
              <a:rPr lang="en-IN" sz="1600" dirty="0">
                <a:solidFill>
                  <a:schemeClr val="tx2"/>
                </a:solidFill>
              </a:rPr>
              <a:t>To summarise the project, in phase 1, we performed some EDA and built the baseline model. In the second phase, we performed feature engineering and also did hyperparameter tuning with multiple classification models like Random Forest, Logistic </a:t>
            </a:r>
            <a:r>
              <a:rPr lang="en-IN" sz="1600" dirty="0" err="1">
                <a:solidFill>
                  <a:schemeClr val="tx2"/>
                </a:solidFill>
              </a:rPr>
              <a:t>Regression,Lasso</a:t>
            </a:r>
            <a:r>
              <a:rPr lang="en-IN" sz="1600" dirty="0">
                <a:solidFill>
                  <a:schemeClr val="tx2"/>
                </a:solidFill>
              </a:rPr>
              <a:t> Regression and Decision Trees. In Phase 3, we did some additional EDA and built a MLP model and tested the model with the AUC model.</a:t>
            </a:r>
          </a:p>
          <a:p>
            <a:pPr>
              <a:lnSpc>
                <a:spcPct val="110000"/>
              </a:lnSpc>
            </a:pPr>
            <a:endParaRPr lang="en-US" sz="1600" dirty="0">
              <a:solidFill>
                <a:schemeClr val="tx2"/>
              </a:solidFill>
            </a:endParaRPr>
          </a:p>
        </p:txBody>
      </p:sp>
    </p:spTree>
    <p:extLst>
      <p:ext uri="{BB962C8B-B14F-4D97-AF65-F5344CB8AC3E}">
        <p14:creationId xmlns:p14="http://schemas.microsoft.com/office/powerpoint/2010/main" val="40818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F384FA-A314-44A7-A8D0-A5B072C06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6531BBEF-6B42-6E3D-93D8-C436675F3DAC}"/>
              </a:ext>
            </a:extLst>
          </p:cNvPr>
          <p:cNvSpPr>
            <a:spLocks noGrp="1"/>
          </p:cNvSpPr>
          <p:nvPr>
            <p:ph type="title"/>
          </p:nvPr>
        </p:nvSpPr>
        <p:spPr>
          <a:xfrm>
            <a:off x="1343025" y="360000"/>
            <a:ext cx="2725737" cy="6092675"/>
          </a:xfrm>
        </p:spPr>
        <p:txBody>
          <a:bodyPr anchor="t">
            <a:normAutofit/>
          </a:bodyPr>
          <a:lstStyle/>
          <a:p>
            <a:r>
              <a:rPr lang="en-US" sz="2400">
                <a:solidFill>
                  <a:schemeClr val="bg2"/>
                </a:solidFill>
              </a:rPr>
              <a:t>Conclusion:</a:t>
            </a:r>
          </a:p>
        </p:txBody>
      </p:sp>
      <p:cxnSp>
        <p:nvCxnSpPr>
          <p:cNvPr id="10" name="Straight Connector 9">
            <a:extLst>
              <a:ext uri="{FF2B5EF4-FFF2-40B4-BE49-F238E27FC236}">
                <a16:creationId xmlns:a16="http://schemas.microsoft.com/office/drawing/2014/main" id="{9015B19C-9D2E-4766-B525-F13F7CF5C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F207D4E-9AD2-486E-974F-2A1243D8B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1675" y="0"/>
            <a:ext cx="7680325"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AC6720ED-D13E-0005-5BEA-B0F0F0F11DA0}"/>
              </a:ext>
            </a:extLst>
          </p:cNvPr>
          <p:cNvSpPr>
            <a:spLocks noGrp="1"/>
          </p:cNvSpPr>
          <p:nvPr>
            <p:ph idx="1"/>
          </p:nvPr>
        </p:nvSpPr>
        <p:spPr>
          <a:xfrm>
            <a:off x="4979988" y="352800"/>
            <a:ext cx="6769100" cy="6063875"/>
          </a:xfrm>
        </p:spPr>
        <p:txBody>
          <a:bodyPr>
            <a:normAutofit lnSpcReduction="10000"/>
          </a:bodyPr>
          <a:lstStyle/>
          <a:p>
            <a:pPr>
              <a:lnSpc>
                <a:spcPct val="110000"/>
              </a:lnSpc>
            </a:pPr>
            <a:r>
              <a:rPr lang="en-IN" sz="1300">
                <a:solidFill>
                  <a:schemeClr val="tx2"/>
                </a:solidFill>
              </a:rPr>
              <a:t>The object of the HCDR project is to foresee the repayment capacity of the financially under-served populace. This project is important because well-established predictions are necessary to both the loaner and borrower. HomeCredit will need accuracy of the highest level to make sure the data is predicted correctly as it involves people's lives. Our aim for the next phases is to increase the the AUC score and accuracy of the model to more than 95% and all of this should be done within milliseconds of time.</a:t>
            </a:r>
          </a:p>
          <a:p>
            <a:pPr>
              <a:lnSpc>
                <a:spcPct val="110000"/>
              </a:lnSpc>
            </a:pPr>
            <a:r>
              <a:rPr lang="en-IN" sz="1300">
                <a:solidFill>
                  <a:schemeClr val="tx2"/>
                </a:solidFill>
              </a:rPr>
              <a:t>Many people struggle to get loans due to insufficient or non-existent credit histories. Unfortunately, this population is often taken advantage of by untrustworthy lenders. Home credit strives to broaden financial intrusion for the unbanked population by providing a positive and safe borrowing experience. In order to make sure this underserved population has a positive loan experience, Home Credit makes use of a variety of alternative data--including telco and transactional information--to predict their clients' repayment abilities.</a:t>
            </a:r>
          </a:p>
          <a:p>
            <a:pPr>
              <a:lnSpc>
                <a:spcPct val="110000"/>
              </a:lnSpc>
            </a:pPr>
            <a:r>
              <a:rPr lang="en-IN" sz="1300">
                <a:solidFill>
                  <a:schemeClr val="tx2"/>
                </a:solidFill>
              </a:rPr>
              <a:t>In phase 1, we performed Exploratory Data Analysis where we found a lot of insights about the data and we gained a lot of knowledge on how find important information from the data. After that, we built a baseline model using pipelines using Logistic Regression where we got a good understanding on how to build models and train them and test them using various metrics. </a:t>
            </a:r>
          </a:p>
          <a:p>
            <a:pPr>
              <a:lnSpc>
                <a:spcPct val="110000"/>
              </a:lnSpc>
            </a:pPr>
            <a:r>
              <a:rPr lang="en-IN" sz="1300">
                <a:solidFill>
                  <a:schemeClr val="tx2"/>
                </a:solidFill>
              </a:rPr>
              <a:t>In Phase 2, we performed ferature engineering and understood how to create meaningful features to make the model better. Then we performed Hyperparameter tuning using GridSearchCV where we understood how to increase the accuracy utilizing multiple models. </a:t>
            </a:r>
          </a:p>
          <a:p>
            <a:pPr>
              <a:lnSpc>
                <a:spcPct val="110000"/>
              </a:lnSpc>
            </a:pPr>
            <a:r>
              <a:rPr lang="en-IN" sz="1300">
                <a:solidFill>
                  <a:schemeClr val="tx2"/>
                </a:solidFill>
              </a:rPr>
              <a:t>In Phase 3, We implemeted an MLP model and then test the model with AUC score. Finally, we did not get the scores we desired but we can satisfactorily say that we gained a lot of confidence and knowledge to build a Machine Learning Application.</a:t>
            </a:r>
          </a:p>
          <a:p>
            <a:pPr>
              <a:lnSpc>
                <a:spcPct val="110000"/>
              </a:lnSpc>
            </a:pPr>
            <a:endParaRPr lang="en-US" sz="1300" dirty="0">
              <a:solidFill>
                <a:schemeClr val="tx2"/>
              </a:solidFill>
            </a:endParaRPr>
          </a:p>
        </p:txBody>
      </p:sp>
    </p:spTree>
    <p:extLst>
      <p:ext uri="{BB962C8B-B14F-4D97-AF65-F5344CB8AC3E}">
        <p14:creationId xmlns:p14="http://schemas.microsoft.com/office/powerpoint/2010/main" val="707341883"/>
      </p:ext>
    </p:extLst>
  </p:cSld>
  <p:clrMapOvr>
    <a:masterClrMapping/>
  </p:clrMapOvr>
</p:sld>
</file>

<file path=ppt/theme/theme1.xml><?xml version="1.0" encoding="utf-8"?>
<a:theme xmlns:a="http://schemas.openxmlformats.org/drawingml/2006/main" name="LinesVTI">
  <a:themeElements>
    <a:clrScheme name="AnalogousFromLightSeed_2SEEDS">
      <a:dk1>
        <a:srgbClr val="000000"/>
      </a:dk1>
      <a:lt1>
        <a:srgbClr val="FFFFFF"/>
      </a:lt1>
      <a:dk2>
        <a:srgbClr val="242A41"/>
      </a:dk2>
      <a:lt2>
        <a:srgbClr val="E2E3E8"/>
      </a:lt2>
      <a:accent1>
        <a:srgbClr val="B6A03C"/>
      </a:accent1>
      <a:accent2>
        <a:srgbClr val="EA8847"/>
      </a:accent2>
      <a:accent3>
        <a:srgbClr val="93A94E"/>
      </a:accent3>
      <a:accent4>
        <a:srgbClr val="3BA9E9"/>
      </a:accent4>
      <a:accent5>
        <a:srgbClr val="6E89EE"/>
      </a:accent5>
      <a:accent6>
        <a:srgbClr val="6E4EEB"/>
      </a:accent6>
      <a:hlink>
        <a:srgbClr val="6976AE"/>
      </a:hlink>
      <a:folHlink>
        <a:srgbClr val="7F7F7F"/>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docProps/app.xml><?xml version="1.0" encoding="utf-8"?>
<Properties xmlns="http://schemas.openxmlformats.org/officeDocument/2006/extended-properties" xmlns:vt="http://schemas.openxmlformats.org/officeDocument/2006/docPropsVTypes">
  <TotalTime>435</TotalTime>
  <Words>1000</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Neue Haas Grotesk Text Pro</vt:lpstr>
      <vt:lpstr>Wingdings 2</vt:lpstr>
      <vt:lpstr>LinesVTI</vt:lpstr>
      <vt:lpstr>Applied Machine Learning Final project: Home Credit Default Risk </vt:lpstr>
      <vt:lpstr>Contents:</vt:lpstr>
      <vt:lpstr>Four P’s:</vt:lpstr>
      <vt:lpstr>Four P’s Contd:</vt:lpstr>
      <vt:lpstr>Four P’s Contd:</vt:lpstr>
      <vt:lpstr>Deep learning models: Classification</vt:lpstr>
      <vt:lpstr>Results and Discussion:</vt:lpstr>
      <vt:lpstr>Results and Discussion 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 Final project: Home Credit Default Risk </dc:title>
  <dc:creator>RAYALA REVANTH SAI CHOWDARY</dc:creator>
  <cp:lastModifiedBy>RAYALA REVANTH SAI CHOWDARY</cp:lastModifiedBy>
  <cp:revision>1</cp:revision>
  <dcterms:created xsi:type="dcterms:W3CDTF">2022-05-01T07:12:47Z</dcterms:created>
  <dcterms:modified xsi:type="dcterms:W3CDTF">2022-05-01T14:28:13Z</dcterms:modified>
</cp:coreProperties>
</file>