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73" r:id="rId7"/>
    <p:sldId id="279" r:id="rId8"/>
    <p:sldId id="274" r:id="rId9"/>
    <p:sldId id="280" r:id="rId10"/>
    <p:sldId id="272" r:id="rId11"/>
    <p:sldId id="275" r:id="rId12"/>
    <p:sldId id="267" r:id="rId13"/>
    <p:sldId id="277" r:id="rId14"/>
    <p:sldId id="268" r:id="rId15"/>
    <p:sldId id="282" r:id="rId16"/>
    <p:sldId id="281" r:id="rId17"/>
    <p:sldId id="271" r:id="rId18"/>
    <p:sldId id="278" r:id="rId19"/>
  </p:sldIdLst>
  <p:sldSz cx="12192000" cy="6858000"/>
  <p:notesSz cx="6858000" cy="9144000"/>
  <p:embeddedFontLs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Qvfq2mz4hkp53qTT4JLvgc8q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p:restoredTop sz="95833"/>
  </p:normalViewPr>
  <p:slideViewPr>
    <p:cSldViewPr snapToGrid="0" snapToObjects="1">
      <p:cViewPr varScale="1">
        <p:scale>
          <a:sx n="111" d="100"/>
          <a:sy n="111" d="100"/>
        </p:scale>
        <p:origin x="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5" name="Google Shape;10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a:t>
            </a:fld>
            <a:endParaRPr/>
          </a:p>
        </p:txBody>
      </p:sp>
      <p:sp>
        <p:nvSpPr>
          <p:cNvPr id="106" name="Google Shape;106;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page">
  <p:cSld name="3_Title page">
    <p:bg>
      <p:bgPr>
        <a:solidFill>
          <a:srgbClr val="262626"/>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70538" y="3690944"/>
            <a:ext cx="10312295" cy="148599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5333"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707592" y="3260726"/>
            <a:ext cx="10312296" cy="336549"/>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A6A6A6"/>
              </a:buClr>
              <a:buSzPts val="1800"/>
              <a:buNone/>
              <a:defRPr sz="2400" b="0">
                <a:solidFill>
                  <a:srgbClr val="A6A6A6"/>
                </a:solidFill>
                <a:latin typeface="Arial"/>
                <a:ea typeface="Arial"/>
                <a:cs typeface="Arial"/>
                <a:sym typeface="Arial"/>
              </a:defRPr>
            </a:lvl1pPr>
            <a:lvl2pPr marL="914400" lvl="1" indent="-342900" algn="l">
              <a:lnSpc>
                <a:spcPct val="100000"/>
              </a:lnSpc>
              <a:spcBef>
                <a:spcPts val="2400"/>
              </a:spcBef>
              <a:spcAft>
                <a:spcPts val="0"/>
              </a:spcAft>
              <a:buClr>
                <a:schemeClr val="dk1"/>
              </a:buClr>
              <a:buSzPts val="1800"/>
              <a:buChar char="–"/>
              <a:defRPr/>
            </a:lvl2pPr>
            <a:lvl3pPr marL="1371600" lvl="2" indent="-342900" algn="l">
              <a:lnSpc>
                <a:spcPct val="100000"/>
              </a:lnSpc>
              <a:spcBef>
                <a:spcPts val="2400"/>
              </a:spcBef>
              <a:spcAft>
                <a:spcPts val="0"/>
              </a:spcAft>
              <a:buClr>
                <a:schemeClr val="dk1"/>
              </a:buClr>
              <a:buSzPts val="1800"/>
              <a:buChar char="•"/>
              <a:defRPr/>
            </a:lvl3pPr>
            <a:lvl4pPr marL="1828800" lvl="3" indent="-342900" algn="l">
              <a:lnSpc>
                <a:spcPct val="100000"/>
              </a:lnSpc>
              <a:spcBef>
                <a:spcPts val="2400"/>
              </a:spcBef>
              <a:spcAft>
                <a:spcPts val="0"/>
              </a:spcAft>
              <a:buClr>
                <a:schemeClr val="dk1"/>
              </a:buClr>
              <a:buSzPts val="1800"/>
              <a:buChar char="–"/>
              <a:defRPr/>
            </a:lvl4pPr>
            <a:lvl5pPr marL="2286000" lvl="4" indent="-342900" algn="l">
              <a:lnSpc>
                <a:spcPct val="10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480"/>
              </a:spcBef>
              <a:spcAft>
                <a:spcPts val="0"/>
              </a:spcAft>
              <a:buClr>
                <a:schemeClr val="dk1"/>
              </a:buClr>
              <a:buSzPts val="1800"/>
              <a:buChar char="•"/>
              <a:defRPr/>
            </a:lvl7pPr>
            <a:lvl8pPr marL="3657600" lvl="7" indent="-342900" algn="l">
              <a:lnSpc>
                <a:spcPct val="90000"/>
              </a:lnSpc>
              <a:spcBef>
                <a:spcPts val="480"/>
              </a:spcBef>
              <a:spcAft>
                <a:spcPts val="0"/>
              </a:spcAft>
              <a:buClr>
                <a:schemeClr val="dk1"/>
              </a:buClr>
              <a:buSzPts val="1800"/>
              <a:buChar char="•"/>
              <a:defRPr/>
            </a:lvl8pPr>
            <a:lvl9pPr marL="4114800" lvl="8" indent="-342900" algn="l">
              <a:lnSpc>
                <a:spcPct val="90000"/>
              </a:lnSpc>
              <a:spcBef>
                <a:spcPts val="480"/>
              </a:spcBef>
              <a:spcAft>
                <a:spcPts val="0"/>
              </a:spcAft>
              <a:buClr>
                <a:schemeClr val="dk1"/>
              </a:buClr>
              <a:buSzPts val="1800"/>
              <a:buChar char="•"/>
              <a:defRPr/>
            </a:lvl9pPr>
          </a:lstStyle>
          <a:p>
            <a:endParaRPr/>
          </a:p>
        </p:txBody>
      </p:sp>
      <p:pic>
        <p:nvPicPr>
          <p:cNvPr id="24" name="Google Shape;24;p5"/>
          <p:cNvPicPr preferRelativeResize="0"/>
          <p:nvPr/>
        </p:nvPicPr>
        <p:blipFill rotWithShape="1">
          <a:blip r:embed="rId2">
            <a:alphaModFix/>
          </a:blip>
          <a:srcRect/>
          <a:stretch/>
        </p:blipFill>
        <p:spPr>
          <a:xfrm>
            <a:off x="451685" y="-47867"/>
            <a:ext cx="4059936" cy="1522476"/>
          </a:xfrm>
          <a:prstGeom prst="rect">
            <a:avLst/>
          </a:prstGeom>
          <a:noFill/>
          <a:ln>
            <a:noFill/>
          </a:ln>
        </p:spPr>
      </p:pic>
      <p:pic>
        <p:nvPicPr>
          <p:cNvPr id="25" name="Google Shape;25;p5"/>
          <p:cNvPicPr preferRelativeResize="0"/>
          <p:nvPr/>
        </p:nvPicPr>
        <p:blipFill rotWithShape="1">
          <a:blip r:embed="rId3">
            <a:alphaModFix/>
          </a:blip>
          <a:srcRect/>
          <a:stretch/>
        </p:blipFill>
        <p:spPr>
          <a:xfrm>
            <a:off x="8539993" y="538188"/>
            <a:ext cx="3266113" cy="136088"/>
          </a:xfrm>
          <a:prstGeom prst="rect">
            <a:avLst/>
          </a:prstGeom>
          <a:noFill/>
          <a:ln>
            <a:noFill/>
          </a:ln>
        </p:spPr>
      </p:pic>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photo: white">
  <p:cSld name="Content and photo: white">
    <p:spTree>
      <p:nvGrpSpPr>
        <p:cNvPr id="1" name="Shape 26"/>
        <p:cNvGrpSpPr/>
        <p:nvPr/>
      </p:nvGrpSpPr>
      <p:grpSpPr>
        <a:xfrm>
          <a:off x="0" y="0"/>
          <a:ext cx="0" cy="0"/>
          <a:chOff x="0" y="0"/>
          <a:chExt cx="0" cy="0"/>
        </a:xfrm>
      </p:grpSpPr>
      <p:sp>
        <p:nvSpPr>
          <p:cNvPr id="27" name="Google Shape;27;p6"/>
          <p:cNvSpPr/>
          <p:nvPr/>
        </p:nvSpPr>
        <p:spPr>
          <a:xfrm>
            <a:off x="-69516" y="-21389"/>
            <a:ext cx="12331032" cy="836701"/>
          </a:xfrm>
          <a:prstGeom prst="rect">
            <a:avLst/>
          </a:prstGeom>
          <a:solidFill>
            <a:srgbClr val="69030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chemeClr val="lt1"/>
              </a:solidFill>
              <a:latin typeface="Arial"/>
              <a:ea typeface="Arial"/>
              <a:cs typeface="Arial"/>
              <a:sym typeface="Arial"/>
            </a:endParaRPr>
          </a:p>
        </p:txBody>
      </p:sp>
      <p:sp>
        <p:nvSpPr>
          <p:cNvPr id="28" name="Google Shape;28;p6"/>
          <p:cNvSpPr txBox="1">
            <a:spLocks noGrp="1"/>
          </p:cNvSpPr>
          <p:nvPr>
            <p:ph type="title"/>
          </p:nvPr>
        </p:nvSpPr>
        <p:spPr>
          <a:xfrm>
            <a:off x="1452702" y="1283975"/>
            <a:ext cx="5326692" cy="103909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404041"/>
              </a:buClr>
              <a:buSzPts val="3000"/>
              <a:buFont typeface="Arial"/>
              <a:buNone/>
              <a:defRPr sz="4000" b="1" i="0">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1454485" y="2675466"/>
            <a:ext cx="5326692" cy="335569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rgbClr val="404041"/>
              </a:buClr>
              <a:buSzPts val="1800"/>
              <a:buFont typeface="Arial"/>
              <a:buChar char="•"/>
              <a:defRPr sz="2400">
                <a:solidFill>
                  <a:srgbClr val="404041"/>
                </a:solidFill>
                <a:latin typeface="Arial"/>
                <a:ea typeface="Arial"/>
                <a:cs typeface="Arial"/>
                <a:sym typeface="Arial"/>
              </a:defRPr>
            </a:lvl1pPr>
            <a:lvl2pPr marL="914400" lvl="1" indent="-3429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2pPr>
            <a:lvl3pPr marL="1371600" lvl="2" indent="-3429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3pPr>
            <a:lvl4pPr marL="1828800" lvl="3" indent="-3429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4pPr>
            <a:lvl5pPr marL="2286000" lvl="4" indent="-342900"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480"/>
              </a:spcBef>
              <a:spcAft>
                <a:spcPts val="0"/>
              </a:spcAft>
              <a:buClr>
                <a:schemeClr val="dk1"/>
              </a:buClr>
              <a:buSzPts val="1800"/>
              <a:buChar char="•"/>
              <a:defRPr/>
            </a:lvl7pPr>
            <a:lvl8pPr marL="3657600" lvl="7" indent="-342900" algn="l">
              <a:lnSpc>
                <a:spcPct val="90000"/>
              </a:lnSpc>
              <a:spcBef>
                <a:spcPts val="480"/>
              </a:spcBef>
              <a:spcAft>
                <a:spcPts val="0"/>
              </a:spcAft>
              <a:buClr>
                <a:schemeClr val="dk1"/>
              </a:buClr>
              <a:buSzPts val="1800"/>
              <a:buChar char="•"/>
              <a:defRPr/>
            </a:lvl8pPr>
            <a:lvl9pPr marL="4114800" lvl="8" indent="-342900" algn="l">
              <a:lnSpc>
                <a:spcPct val="90000"/>
              </a:lnSpc>
              <a:spcBef>
                <a:spcPts val="480"/>
              </a:spcBef>
              <a:spcAft>
                <a:spcPts val="0"/>
              </a:spcAft>
              <a:buClr>
                <a:schemeClr val="dk1"/>
              </a:buClr>
              <a:buSzPts val="1800"/>
              <a:buChar char="•"/>
              <a:defRPr/>
            </a:lvl9pPr>
          </a:lstStyle>
          <a:p>
            <a:endParaRPr/>
          </a:p>
        </p:txBody>
      </p:sp>
      <p:sp>
        <p:nvSpPr>
          <p:cNvPr id="30" name="Google Shape;30;p6"/>
          <p:cNvSpPr>
            <a:spLocks noGrp="1"/>
          </p:cNvSpPr>
          <p:nvPr>
            <p:ph type="pic" idx="2"/>
          </p:nvPr>
        </p:nvSpPr>
        <p:spPr>
          <a:xfrm>
            <a:off x="7419880" y="1283975"/>
            <a:ext cx="4386227" cy="4759365"/>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7F7F7F"/>
              </a:buClr>
              <a:buSzPts val="180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24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24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24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24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2400"/>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31" name="Google Shape;31;p6"/>
          <p:cNvPicPr preferRelativeResize="0"/>
          <p:nvPr/>
        </p:nvPicPr>
        <p:blipFill rotWithShape="1">
          <a:blip r:embed="rId2">
            <a:alphaModFix/>
          </a:blip>
          <a:srcRect/>
          <a:stretch/>
        </p:blipFill>
        <p:spPr>
          <a:xfrm>
            <a:off x="8539993" y="538188"/>
            <a:ext cx="3266113" cy="136088"/>
          </a:xfrm>
          <a:prstGeom prst="rect">
            <a:avLst/>
          </a:prstGeom>
          <a:noFill/>
          <a:ln>
            <a:noFill/>
          </a:ln>
        </p:spPr>
      </p:pic>
      <p:pic>
        <p:nvPicPr>
          <p:cNvPr id="32" name="Google Shape;32;p6"/>
          <p:cNvPicPr preferRelativeResize="0"/>
          <p:nvPr/>
        </p:nvPicPr>
        <p:blipFill rotWithShape="1">
          <a:blip r:embed="rId3">
            <a:alphaModFix/>
          </a:blip>
          <a:srcRect/>
          <a:stretch/>
        </p:blipFill>
        <p:spPr>
          <a:xfrm>
            <a:off x="358210" y="-596391"/>
            <a:ext cx="876505" cy="1768524"/>
          </a:xfrm>
          <a:prstGeom prst="rect">
            <a:avLst/>
          </a:prstGeom>
          <a:noFill/>
          <a:ln>
            <a:noFill/>
          </a:ln>
        </p:spPr>
      </p:pic>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descr=" "/>
          <p:cNvSpPr txBox="1"/>
          <p:nvPr/>
        </p:nvSpPr>
        <p:spPr>
          <a:xfrm>
            <a:off x="0" y="0"/>
            <a:ext cx="12192000" cy="223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 name="Google Shape;16;p4" descr=" "/>
          <p:cNvSpPr txBox="1"/>
          <p:nvPr/>
        </p:nvSpPr>
        <p:spPr>
          <a:xfrm>
            <a:off x="0" y="0"/>
            <a:ext cx="12192000" cy="2231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 name="Google Shape;17;p4" descr=" "/>
          <p:cNvSpPr txBox="1"/>
          <p:nvPr/>
        </p:nvSpPr>
        <p:spPr>
          <a:xfrm>
            <a:off x="0" y="0"/>
            <a:ext cx="12192000" cy="22313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 name="Google Shape;18;p4" descr=" "/>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9" name="Google Shape;19;p4" descr=" "/>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 name="Google Shape;20;p4" descr=" "/>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50"/>
              <a:buFont typeface="Arial"/>
              <a:buNone/>
            </a:pPr>
            <a:r>
              <a:rPr lang="en-US" sz="85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hedevastator/cancer-patients-and-air-pollution-a-new-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515891" y="2686004"/>
            <a:ext cx="11521463" cy="1485992"/>
          </a:xfrm>
          <a:prstGeom prst="rect">
            <a:avLst/>
          </a:prstGeom>
          <a:noFill/>
          <a:ln>
            <a:noFill/>
          </a:ln>
        </p:spPr>
        <p:txBody>
          <a:bodyPr spcFirstLastPara="1" wrap="square" lIns="121900" tIns="60925" rIns="121900" bIns="60925" anchor="ctr" anchorCtr="0">
            <a:normAutofit/>
          </a:bodyPr>
          <a:lstStyle/>
          <a:p>
            <a:pPr marL="0" lvl="0" indent="0" algn="ctr" rtl="0">
              <a:lnSpc>
                <a:spcPct val="90000"/>
              </a:lnSpc>
              <a:spcBef>
                <a:spcPts val="0"/>
              </a:spcBef>
              <a:spcAft>
                <a:spcPts val="0"/>
              </a:spcAft>
              <a:buSzPts val="3600"/>
              <a:buNone/>
            </a:pPr>
            <a:r>
              <a:rPr lang="en-US" sz="4800" dirty="0"/>
              <a:t>Lung </a:t>
            </a:r>
            <a:r>
              <a:rPr lang="en-US" sz="4800"/>
              <a:t>Cancer Prediction</a:t>
            </a:r>
            <a:endParaRPr sz="4800" dirty="0"/>
          </a:p>
        </p:txBody>
      </p:sp>
      <p:sp>
        <p:nvSpPr>
          <p:cNvPr id="109" name="Google Shape;109;p1"/>
          <p:cNvSpPr txBox="1">
            <a:spLocks noGrp="1"/>
          </p:cNvSpPr>
          <p:nvPr>
            <p:ph type="body" idx="1"/>
          </p:nvPr>
        </p:nvSpPr>
        <p:spPr>
          <a:xfrm>
            <a:off x="4207066" y="2603330"/>
            <a:ext cx="4485299" cy="336549"/>
          </a:xfrm>
          <a:prstGeom prst="rect">
            <a:avLst/>
          </a:prstGeom>
          <a:noFill/>
          <a:ln>
            <a:noFill/>
          </a:ln>
        </p:spPr>
        <p:txBody>
          <a:bodyPr spcFirstLastPara="1" wrap="square" lIns="121900" tIns="60925" rIns="121900" bIns="60925" anchor="ctr" anchorCtr="0">
            <a:noAutofit/>
          </a:bodyPr>
          <a:lstStyle/>
          <a:p>
            <a:pPr marL="0" lvl="0" indent="0" algn="ctr" rtl="0">
              <a:lnSpc>
                <a:spcPct val="100000"/>
              </a:lnSpc>
              <a:spcBef>
                <a:spcPts val="0"/>
              </a:spcBef>
              <a:spcAft>
                <a:spcPts val="0"/>
              </a:spcAft>
              <a:buClr>
                <a:srgbClr val="A6A6A6"/>
              </a:buClr>
              <a:buSzPts val="1800"/>
              <a:buNone/>
            </a:pPr>
            <a:r>
              <a:rPr lang="en-US" dirty="0"/>
              <a:t>B565 Data Mining</a:t>
            </a:r>
            <a:endParaRPr dirty="0"/>
          </a:p>
        </p:txBody>
      </p:sp>
      <p:sp>
        <p:nvSpPr>
          <p:cNvPr id="110" name="Google Shape;110;p1"/>
          <p:cNvSpPr/>
          <p:nvPr/>
        </p:nvSpPr>
        <p:spPr>
          <a:xfrm>
            <a:off x="7467600" y="5082380"/>
            <a:ext cx="4140184" cy="984814"/>
          </a:xfrm>
          <a:prstGeom prst="rect">
            <a:avLst/>
          </a:prstGeom>
          <a:noFill/>
          <a:ln>
            <a:noFill/>
          </a:ln>
        </p:spPr>
        <p:txBody>
          <a:bodyPr spcFirstLastPara="1" wrap="square" lIns="121900" tIns="60925" rIns="121900" bIns="60925" anchor="t" anchorCtr="0">
            <a:spAutoFit/>
          </a:bodyPr>
          <a:lstStyle/>
          <a:p>
            <a:pPr lvl="0">
              <a:buSzPts val="1800"/>
            </a:pPr>
            <a:r>
              <a:rPr lang="en-US" sz="2800" b="0" i="0" u="none" strike="noStrike" cap="none" dirty="0">
                <a:solidFill>
                  <a:schemeClr val="lt1"/>
                </a:solidFill>
                <a:latin typeface="+mn-lt"/>
                <a:ea typeface="Calibri"/>
                <a:cs typeface="Calibri"/>
                <a:sym typeface="Palatino Linotype"/>
              </a:rPr>
              <a:t>Rohith Venkata Reddy</a:t>
            </a:r>
            <a:endParaRPr sz="2800" b="0" i="0" u="none" strike="noStrike" cap="none" dirty="0">
              <a:solidFill>
                <a:schemeClr val="lt1"/>
              </a:solidFill>
              <a:latin typeface="+mn-lt"/>
              <a:ea typeface="Calibri"/>
              <a:cs typeface="Calibri"/>
              <a:sym typeface="Calibri"/>
            </a:endParaRPr>
          </a:p>
          <a:p>
            <a:pPr lvl="0">
              <a:buSzPts val="1800"/>
            </a:pPr>
            <a:r>
              <a:rPr lang="en-US" sz="2800" dirty="0">
                <a:solidFill>
                  <a:schemeClr val="lt1"/>
                </a:solidFill>
                <a:latin typeface="+mn-lt"/>
                <a:ea typeface="Palatino Linotype"/>
                <a:cs typeface="Palatino Linotype"/>
                <a:sym typeface="Palatino Linotype"/>
              </a:rPr>
              <a:t>Srilekha Malraju</a:t>
            </a:r>
          </a:p>
        </p:txBody>
      </p:sp>
      <p:sp>
        <p:nvSpPr>
          <p:cNvPr id="112" name="Google Shape;112;p1"/>
          <p:cNvSpPr txBox="1"/>
          <p:nvPr/>
        </p:nvSpPr>
        <p:spPr>
          <a:xfrm>
            <a:off x="8929511" y="2404533"/>
            <a:ext cx="0" cy="0"/>
          </a:xfrm>
          <a:prstGeom prst="rect">
            <a:avLst/>
          </a:prstGeom>
          <a:no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067"/>
              <a:buFont typeface="Arial"/>
              <a:buNone/>
            </a:pPr>
            <a:endParaRPr sz="1067" b="0" i="0" u="none" strike="noStrike" cap="none">
              <a:solidFill>
                <a:srgbClr val="BFBFBF"/>
              </a:solidFill>
              <a:latin typeface="Arial"/>
              <a:ea typeface="Arial"/>
              <a:cs typeface="Arial"/>
              <a:sym typeface="Arial"/>
            </a:endParaRPr>
          </a:p>
        </p:txBody>
      </p:sp>
      <p:sp>
        <p:nvSpPr>
          <p:cNvPr id="2" name="TextBox 1">
            <a:extLst>
              <a:ext uri="{FF2B5EF4-FFF2-40B4-BE49-F238E27FC236}">
                <a16:creationId xmlns:a16="http://schemas.microsoft.com/office/drawing/2014/main" id="{38B7278E-8CFA-4AB0-A3D2-F07B9FF6A212}"/>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76D7-9633-4956-BE70-4A0D3D8219B8}"/>
              </a:ext>
            </a:extLst>
          </p:cNvPr>
          <p:cNvSpPr>
            <a:spLocks noGrp="1"/>
          </p:cNvSpPr>
          <p:nvPr>
            <p:ph type="title"/>
          </p:nvPr>
        </p:nvSpPr>
        <p:spPr>
          <a:xfrm>
            <a:off x="755472" y="1318265"/>
            <a:ext cx="7142658" cy="1039091"/>
          </a:xfrm>
        </p:spPr>
        <p:txBody>
          <a:bodyPr/>
          <a:lstStyle/>
          <a:p>
            <a:r>
              <a:rPr lang="en-US" dirty="0">
                <a:solidFill>
                  <a:schemeClr val="tx1"/>
                </a:solidFill>
              </a:rPr>
              <a:t>Machine Learning Models</a:t>
            </a:r>
          </a:p>
        </p:txBody>
      </p:sp>
      <p:sp>
        <p:nvSpPr>
          <p:cNvPr id="3" name="Text Placeholder 2">
            <a:extLst>
              <a:ext uri="{FF2B5EF4-FFF2-40B4-BE49-F238E27FC236}">
                <a16:creationId xmlns:a16="http://schemas.microsoft.com/office/drawing/2014/main" id="{77100249-C5B0-4A31-9FA1-2CA57EC1A2BF}"/>
              </a:ext>
            </a:extLst>
          </p:cNvPr>
          <p:cNvSpPr>
            <a:spLocks noGrp="1"/>
          </p:cNvSpPr>
          <p:nvPr>
            <p:ph type="body" idx="1"/>
          </p:nvPr>
        </p:nvSpPr>
        <p:spPr>
          <a:xfrm>
            <a:off x="1145875" y="2905996"/>
            <a:ext cx="7472345" cy="2797574"/>
          </a:xfrm>
        </p:spPr>
        <p:txBody>
          <a:bodyPr>
            <a:normAutofit/>
          </a:bodyPr>
          <a:lstStyle/>
          <a:p>
            <a:pPr marL="114300" indent="0" algn="just">
              <a:spcAft>
                <a:spcPts val="600"/>
              </a:spcAft>
              <a:buNone/>
            </a:pPr>
            <a:r>
              <a:rPr lang="en-US" dirty="0">
                <a:solidFill>
                  <a:schemeClr val="tx1"/>
                </a:solidFill>
              </a:rPr>
              <a:t>Implemented multiple models to achieve:</a:t>
            </a:r>
          </a:p>
          <a:p>
            <a:pPr algn="just">
              <a:spcAft>
                <a:spcPts val="600"/>
              </a:spcAft>
            </a:pPr>
            <a:r>
              <a:rPr lang="en-US" dirty="0">
                <a:solidFill>
                  <a:schemeClr val="tx1"/>
                </a:solidFill>
              </a:rPr>
              <a:t>Best Accuracy Score</a:t>
            </a:r>
          </a:p>
          <a:p>
            <a:pPr algn="just">
              <a:spcAft>
                <a:spcPts val="600"/>
              </a:spcAft>
            </a:pPr>
            <a:r>
              <a:rPr lang="en-US" dirty="0">
                <a:solidFill>
                  <a:schemeClr val="tx1"/>
                </a:solidFill>
              </a:rPr>
              <a:t>Less Mean Square Error </a:t>
            </a:r>
          </a:p>
          <a:p>
            <a:pPr algn="just">
              <a:spcAft>
                <a:spcPts val="600"/>
              </a:spcAft>
            </a:pPr>
            <a:r>
              <a:rPr lang="en-US" dirty="0">
                <a:solidFill>
                  <a:schemeClr val="tx1"/>
                </a:solidFill>
              </a:rPr>
              <a:t>Best K-Fold Cross Validation Accuracies</a:t>
            </a:r>
          </a:p>
          <a:p>
            <a:pPr algn="just">
              <a:spcAft>
                <a:spcPts val="600"/>
              </a:spcAft>
              <a:buFont typeface="+mj-lt"/>
              <a:buAutoNum type="arabicPeriod"/>
            </a:pPr>
            <a:endParaRPr lang="en-US" sz="1600" dirty="0"/>
          </a:p>
          <a:p>
            <a:pPr algn="just">
              <a:spcAft>
                <a:spcPts val="600"/>
              </a:spcAft>
            </a:pPr>
            <a:endParaRPr lang="en-US" sz="1600" dirty="0"/>
          </a:p>
        </p:txBody>
      </p:sp>
    </p:spTree>
    <p:extLst>
      <p:ext uri="{BB962C8B-B14F-4D97-AF65-F5344CB8AC3E}">
        <p14:creationId xmlns:p14="http://schemas.microsoft.com/office/powerpoint/2010/main" val="223941781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0051AB-5652-314F-B75B-68E3A38B50DC}"/>
              </a:ext>
            </a:extLst>
          </p:cNvPr>
          <p:cNvSpPr>
            <a:spLocks noGrp="1"/>
          </p:cNvSpPr>
          <p:nvPr>
            <p:ph type="title"/>
          </p:nvPr>
        </p:nvSpPr>
        <p:spPr>
          <a:xfrm>
            <a:off x="755472" y="1181105"/>
            <a:ext cx="7142658" cy="1039091"/>
          </a:xfrm>
        </p:spPr>
        <p:txBody>
          <a:bodyPr/>
          <a:lstStyle/>
          <a:p>
            <a:r>
              <a:rPr lang="en-US" dirty="0">
                <a:solidFill>
                  <a:schemeClr val="tx1"/>
                </a:solidFill>
              </a:rPr>
              <a:t>Machine Learning Models</a:t>
            </a:r>
          </a:p>
        </p:txBody>
      </p:sp>
      <p:sp>
        <p:nvSpPr>
          <p:cNvPr id="10" name="Text Placeholder 9">
            <a:extLst>
              <a:ext uri="{FF2B5EF4-FFF2-40B4-BE49-F238E27FC236}">
                <a16:creationId xmlns:a16="http://schemas.microsoft.com/office/drawing/2014/main" id="{00CDE59B-9441-FB40-B9D1-3BBC5ADA481C}"/>
              </a:ext>
            </a:extLst>
          </p:cNvPr>
          <p:cNvSpPr>
            <a:spLocks noGrp="1"/>
          </p:cNvSpPr>
          <p:nvPr>
            <p:ph type="body" idx="1"/>
          </p:nvPr>
        </p:nvSpPr>
        <p:spPr>
          <a:xfrm>
            <a:off x="1005372" y="2220196"/>
            <a:ext cx="10181255" cy="3355695"/>
          </a:xfrm>
        </p:spPr>
        <p:txBody>
          <a:bodyPr/>
          <a:lstStyle/>
          <a:p>
            <a:r>
              <a:rPr lang="en-US" dirty="0">
                <a:solidFill>
                  <a:schemeClr val="tx1"/>
                </a:solidFill>
              </a:rPr>
              <a:t>Implemented Logistic and Linear Regression Model. </a:t>
            </a:r>
          </a:p>
          <a:p>
            <a:r>
              <a:rPr lang="en-US" dirty="0">
                <a:solidFill>
                  <a:schemeClr val="tx1"/>
                </a:solidFill>
              </a:rPr>
              <a:t>Linear Regression Model did not perform well for this dataset with less less accuracy score and high MSE.</a:t>
            </a:r>
          </a:p>
          <a:p>
            <a:endParaRPr lang="en-US" dirty="0">
              <a:solidFill>
                <a:schemeClr val="tx1"/>
              </a:solidFill>
            </a:endParaRPr>
          </a:p>
          <a:p>
            <a:pPr marL="114300" indent="0">
              <a:buNone/>
            </a:pPr>
            <a:endParaRPr lang="en-US" dirty="0">
              <a:solidFill>
                <a:schemeClr val="tx1"/>
              </a:solidFill>
            </a:endParaRPr>
          </a:p>
        </p:txBody>
      </p:sp>
      <p:pic>
        <p:nvPicPr>
          <p:cNvPr id="5122" name="Picture 2">
            <a:extLst>
              <a:ext uri="{FF2B5EF4-FFF2-40B4-BE49-F238E27FC236}">
                <a16:creationId xmlns:a16="http://schemas.microsoft.com/office/drawing/2014/main" id="{EB982D2B-94AF-3544-BF56-44DFE8F3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 y="3542030"/>
            <a:ext cx="3909060" cy="27982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1030819-8B3A-334C-9986-CDD46005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5480" y="3519170"/>
            <a:ext cx="3940994" cy="28211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D1A1BF7-F815-6549-9E74-8B422574A739}"/>
              </a:ext>
            </a:extLst>
          </p:cNvPr>
          <p:cNvSpPr txBox="1"/>
          <p:nvPr/>
        </p:nvSpPr>
        <p:spPr>
          <a:xfrm>
            <a:off x="1005372" y="6389609"/>
            <a:ext cx="3140603" cy="307777"/>
          </a:xfrm>
          <a:prstGeom prst="rect">
            <a:avLst/>
          </a:prstGeom>
          <a:noFill/>
        </p:spPr>
        <p:txBody>
          <a:bodyPr wrap="none" rtlCol="0">
            <a:spAutoFit/>
          </a:bodyPr>
          <a:lstStyle/>
          <a:p>
            <a:r>
              <a:rPr lang="en-US" dirty="0"/>
              <a:t>Logistic Regression Confusion Matrix</a:t>
            </a:r>
          </a:p>
        </p:txBody>
      </p:sp>
      <p:sp>
        <p:nvSpPr>
          <p:cNvPr id="17" name="TextBox 16">
            <a:extLst>
              <a:ext uri="{FF2B5EF4-FFF2-40B4-BE49-F238E27FC236}">
                <a16:creationId xmlns:a16="http://schemas.microsoft.com/office/drawing/2014/main" id="{21CF6819-28F4-9F4F-BC51-920A11983ED9}"/>
              </a:ext>
            </a:extLst>
          </p:cNvPr>
          <p:cNvSpPr txBox="1"/>
          <p:nvPr/>
        </p:nvSpPr>
        <p:spPr>
          <a:xfrm>
            <a:off x="7172670" y="6408899"/>
            <a:ext cx="3029997" cy="307777"/>
          </a:xfrm>
          <a:prstGeom prst="rect">
            <a:avLst/>
          </a:prstGeom>
          <a:noFill/>
        </p:spPr>
        <p:txBody>
          <a:bodyPr wrap="none" rtlCol="0">
            <a:spAutoFit/>
          </a:bodyPr>
          <a:lstStyle/>
          <a:p>
            <a:r>
              <a:rPr lang="en-US" dirty="0"/>
              <a:t>Linear Regression Confusion Matrix</a:t>
            </a:r>
          </a:p>
        </p:txBody>
      </p:sp>
    </p:spTree>
    <p:extLst>
      <p:ext uri="{BB962C8B-B14F-4D97-AF65-F5344CB8AC3E}">
        <p14:creationId xmlns:p14="http://schemas.microsoft.com/office/powerpoint/2010/main" val="427277059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0051AB-5652-314F-B75B-68E3A38B50DC}"/>
              </a:ext>
            </a:extLst>
          </p:cNvPr>
          <p:cNvSpPr>
            <a:spLocks noGrp="1"/>
          </p:cNvSpPr>
          <p:nvPr>
            <p:ph type="title"/>
          </p:nvPr>
        </p:nvSpPr>
        <p:spPr>
          <a:xfrm>
            <a:off x="444411" y="1006455"/>
            <a:ext cx="7142658" cy="1039091"/>
          </a:xfrm>
        </p:spPr>
        <p:txBody>
          <a:bodyPr/>
          <a:lstStyle/>
          <a:p>
            <a:r>
              <a:rPr lang="en-US" dirty="0">
                <a:solidFill>
                  <a:schemeClr val="tx1"/>
                </a:solidFill>
              </a:rPr>
              <a:t>Reporting Model Accuracies</a:t>
            </a:r>
          </a:p>
        </p:txBody>
      </p:sp>
      <p:graphicFrame>
        <p:nvGraphicFramePr>
          <p:cNvPr id="5" name="Table 6">
            <a:extLst>
              <a:ext uri="{FF2B5EF4-FFF2-40B4-BE49-F238E27FC236}">
                <a16:creationId xmlns:a16="http://schemas.microsoft.com/office/drawing/2014/main" id="{8FC5B75B-E85C-124E-92A7-0EF6B96FDB66}"/>
              </a:ext>
            </a:extLst>
          </p:cNvPr>
          <p:cNvGraphicFramePr>
            <a:graphicFrameLocks noGrp="1"/>
          </p:cNvGraphicFramePr>
          <p:nvPr>
            <p:extLst>
              <p:ext uri="{D42A27DB-BD31-4B8C-83A1-F6EECF244321}">
                <p14:modId xmlns:p14="http://schemas.microsoft.com/office/powerpoint/2010/main" val="16775581"/>
              </p:ext>
            </p:extLst>
          </p:nvPr>
        </p:nvGraphicFramePr>
        <p:xfrm>
          <a:off x="1525868" y="1946394"/>
          <a:ext cx="9140263" cy="4661249"/>
        </p:xfrm>
        <a:graphic>
          <a:graphicData uri="http://schemas.openxmlformats.org/drawingml/2006/table">
            <a:tbl>
              <a:tblPr firstRow="1" bandRow="1">
                <a:tableStyleId>{073A0DAA-6AF3-43AB-8588-CEC1D06C72B9}</a:tableStyleId>
              </a:tblPr>
              <a:tblGrid>
                <a:gridCol w="3013081">
                  <a:extLst>
                    <a:ext uri="{9D8B030D-6E8A-4147-A177-3AD203B41FA5}">
                      <a16:colId xmlns:a16="http://schemas.microsoft.com/office/drawing/2014/main" val="843238182"/>
                    </a:ext>
                  </a:extLst>
                </a:gridCol>
                <a:gridCol w="1087128">
                  <a:extLst>
                    <a:ext uri="{9D8B030D-6E8A-4147-A177-3AD203B41FA5}">
                      <a16:colId xmlns:a16="http://schemas.microsoft.com/office/drawing/2014/main" val="3423634688"/>
                    </a:ext>
                  </a:extLst>
                </a:gridCol>
                <a:gridCol w="1056111">
                  <a:extLst>
                    <a:ext uri="{9D8B030D-6E8A-4147-A177-3AD203B41FA5}">
                      <a16:colId xmlns:a16="http://schemas.microsoft.com/office/drawing/2014/main" val="1972324039"/>
                    </a:ext>
                  </a:extLst>
                </a:gridCol>
                <a:gridCol w="1235691">
                  <a:extLst>
                    <a:ext uri="{9D8B030D-6E8A-4147-A177-3AD203B41FA5}">
                      <a16:colId xmlns:a16="http://schemas.microsoft.com/office/drawing/2014/main" val="3430894974"/>
                    </a:ext>
                  </a:extLst>
                </a:gridCol>
                <a:gridCol w="1420271">
                  <a:extLst>
                    <a:ext uri="{9D8B030D-6E8A-4147-A177-3AD203B41FA5}">
                      <a16:colId xmlns:a16="http://schemas.microsoft.com/office/drawing/2014/main" val="2846458824"/>
                    </a:ext>
                  </a:extLst>
                </a:gridCol>
                <a:gridCol w="1327981">
                  <a:extLst>
                    <a:ext uri="{9D8B030D-6E8A-4147-A177-3AD203B41FA5}">
                      <a16:colId xmlns:a16="http://schemas.microsoft.com/office/drawing/2014/main" val="4084949761"/>
                    </a:ext>
                  </a:extLst>
                </a:gridCol>
              </a:tblGrid>
              <a:tr h="578972">
                <a:tc>
                  <a:txBody>
                    <a:bodyPr/>
                    <a:lstStyle/>
                    <a:p>
                      <a:pPr algn="ctr"/>
                      <a:r>
                        <a:rPr lang="en-US" dirty="0"/>
                        <a:t>Model</a:t>
                      </a:r>
                    </a:p>
                  </a:txBody>
                  <a:tcPr/>
                </a:tc>
                <a:tc>
                  <a:txBody>
                    <a:bodyPr/>
                    <a:lstStyle/>
                    <a:p>
                      <a:pPr algn="ctr"/>
                      <a:r>
                        <a:rPr lang="en-US" dirty="0"/>
                        <a:t>Accuracy </a:t>
                      </a:r>
                    </a:p>
                  </a:txBody>
                  <a:tcPr/>
                </a:tc>
                <a:tc>
                  <a:txBody>
                    <a:bodyPr/>
                    <a:lstStyle/>
                    <a:p>
                      <a:pPr algn="ctr"/>
                      <a:r>
                        <a:rPr lang="en-US" dirty="0"/>
                        <a:t>MSE</a:t>
                      </a:r>
                    </a:p>
                  </a:txBody>
                  <a:tcPr/>
                </a:tc>
                <a:tc>
                  <a:txBody>
                    <a:bodyPr/>
                    <a:lstStyle/>
                    <a:p>
                      <a:pPr algn="ctr"/>
                      <a:r>
                        <a:rPr lang="en-US" dirty="0"/>
                        <a:t>K-Fold=10</a:t>
                      </a:r>
                      <a:br>
                        <a:rPr lang="en-US" dirty="0"/>
                      </a:br>
                      <a:r>
                        <a:rPr lang="en-US" dirty="0"/>
                        <a:t>Min Accuracy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K-Fold=10</a:t>
                      </a:r>
                      <a:br>
                        <a:rPr lang="en-US" dirty="0"/>
                      </a:br>
                      <a:r>
                        <a:rPr lang="en-US" dirty="0"/>
                        <a:t>Mean Accuracy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K-Fold=10</a:t>
                      </a:r>
                      <a:br>
                        <a:rPr lang="en-US" dirty="0"/>
                      </a:br>
                      <a:r>
                        <a:rPr lang="en-US" dirty="0"/>
                        <a:t>Max Accuracy</a:t>
                      </a:r>
                    </a:p>
                    <a:p>
                      <a:endParaRPr lang="en-US" dirty="0"/>
                    </a:p>
                  </a:txBody>
                  <a:tcPr/>
                </a:tc>
                <a:extLst>
                  <a:ext uri="{0D108BD9-81ED-4DB2-BD59-A6C34878D82A}">
                    <a16:rowId xmlns:a16="http://schemas.microsoft.com/office/drawing/2014/main" val="2645660847"/>
                  </a:ext>
                </a:extLst>
              </a:tr>
              <a:tr h="456887">
                <a:tc>
                  <a:txBody>
                    <a:bodyPr/>
                    <a:lstStyle/>
                    <a:p>
                      <a:r>
                        <a:rPr lang="en-US" dirty="0"/>
                        <a:t>Logistic Regression</a:t>
                      </a:r>
                    </a:p>
                  </a:txBody>
                  <a:tcPr/>
                </a:tc>
                <a:tc>
                  <a:txBody>
                    <a:bodyPr/>
                    <a:lstStyle/>
                    <a:p>
                      <a:r>
                        <a:rPr lang="en-US" dirty="0"/>
                        <a:t>0.9742</a:t>
                      </a:r>
                    </a:p>
                  </a:txBody>
                  <a:tcPr/>
                </a:tc>
                <a:tc>
                  <a:txBody>
                    <a:bodyPr/>
                    <a:lstStyle/>
                    <a:p>
                      <a:r>
                        <a:rPr lang="en-US" dirty="0"/>
                        <a:t>0.0257</a:t>
                      </a:r>
                    </a:p>
                  </a:txBody>
                  <a:tcPr/>
                </a:tc>
                <a:tc>
                  <a:txBody>
                    <a:bodyPr/>
                    <a:lstStyle/>
                    <a:p>
                      <a:r>
                        <a:rPr lang="en-US" dirty="0"/>
                        <a:t>0.9</a:t>
                      </a:r>
                    </a:p>
                  </a:txBody>
                  <a:tcPr/>
                </a:tc>
                <a:tc>
                  <a:txBody>
                    <a:bodyPr/>
                    <a:lstStyle/>
                    <a:p>
                      <a:r>
                        <a:rPr lang="en-US" dirty="0"/>
                        <a:t>0.9733</a:t>
                      </a:r>
                    </a:p>
                  </a:txBody>
                  <a:tcPr/>
                </a:tc>
                <a:tc>
                  <a:txBody>
                    <a:bodyPr/>
                    <a:lstStyle/>
                    <a:p>
                      <a:r>
                        <a:rPr lang="en-US" dirty="0"/>
                        <a:t>1</a:t>
                      </a:r>
                    </a:p>
                  </a:txBody>
                  <a:tcPr/>
                </a:tc>
                <a:extLst>
                  <a:ext uri="{0D108BD9-81ED-4DB2-BD59-A6C34878D82A}">
                    <a16:rowId xmlns:a16="http://schemas.microsoft.com/office/drawing/2014/main" val="3489301260"/>
                  </a:ext>
                </a:extLst>
              </a:tr>
              <a:tr h="456887">
                <a:tc>
                  <a:txBody>
                    <a:bodyPr/>
                    <a:lstStyle/>
                    <a:p>
                      <a:r>
                        <a:rPr lang="en-US" dirty="0"/>
                        <a:t>Linear Regression</a:t>
                      </a:r>
                    </a:p>
                  </a:txBody>
                  <a:tcPr/>
                </a:tc>
                <a:tc>
                  <a:txBody>
                    <a:bodyPr/>
                    <a:lstStyle/>
                    <a:p>
                      <a:r>
                        <a:rPr lang="en-US" dirty="0"/>
                        <a:t>0.9328</a:t>
                      </a:r>
                    </a:p>
                  </a:txBody>
                  <a:tcPr/>
                </a:tc>
                <a:tc>
                  <a:txBody>
                    <a:bodyPr/>
                    <a:lstStyle/>
                    <a:p>
                      <a:r>
                        <a:rPr lang="en-US" dirty="0"/>
                        <a:t>0.0671</a:t>
                      </a:r>
                    </a:p>
                  </a:txBody>
                  <a:tcPr/>
                </a:tc>
                <a:tc>
                  <a:txBody>
                    <a:bodyPr/>
                    <a:lstStyle/>
                    <a:p>
                      <a:r>
                        <a:rPr lang="en-US" dirty="0"/>
                        <a:t>0.8865</a:t>
                      </a:r>
                    </a:p>
                  </a:txBody>
                  <a:tcPr/>
                </a:tc>
                <a:tc>
                  <a:txBody>
                    <a:bodyPr/>
                    <a:lstStyle/>
                    <a:p>
                      <a:r>
                        <a:rPr lang="en-US" dirty="0"/>
                        <a:t>0.9287</a:t>
                      </a:r>
                    </a:p>
                  </a:txBody>
                  <a:tcPr/>
                </a:tc>
                <a:tc>
                  <a:txBody>
                    <a:bodyPr/>
                    <a:lstStyle/>
                    <a:p>
                      <a:r>
                        <a:rPr lang="en-US" dirty="0"/>
                        <a:t>0.9789</a:t>
                      </a:r>
                    </a:p>
                  </a:txBody>
                  <a:tcPr/>
                </a:tc>
                <a:extLst>
                  <a:ext uri="{0D108BD9-81ED-4DB2-BD59-A6C34878D82A}">
                    <a16:rowId xmlns:a16="http://schemas.microsoft.com/office/drawing/2014/main" val="2664612660"/>
                  </a:ext>
                </a:extLst>
              </a:tr>
              <a:tr h="4568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chemeClr val="dk1"/>
                          </a:solidFill>
                          <a:effectLst/>
                          <a:sym typeface="Arial"/>
                        </a:rPr>
                        <a:t>Ridge Regression</a:t>
                      </a:r>
                      <a:endParaRPr lang="en-US" dirty="0"/>
                    </a:p>
                    <a:p>
                      <a:endParaRPr lang="en-US" dirty="0"/>
                    </a:p>
                  </a:txBody>
                  <a:tcPr/>
                </a:tc>
                <a:tc>
                  <a:txBody>
                    <a:bodyPr/>
                    <a:lstStyle/>
                    <a:p>
                      <a:r>
                        <a:rPr lang="en-US" dirty="0"/>
                        <a:t>0.9414</a:t>
                      </a:r>
                    </a:p>
                  </a:txBody>
                  <a:tcPr/>
                </a:tc>
                <a:tc>
                  <a:txBody>
                    <a:bodyPr/>
                    <a:lstStyle/>
                    <a:p>
                      <a:r>
                        <a:rPr lang="en-US" dirty="0"/>
                        <a:t>0.0585</a:t>
                      </a:r>
                    </a:p>
                  </a:txBody>
                  <a:tcPr/>
                </a:tc>
                <a:tc>
                  <a:txBody>
                    <a:bodyPr/>
                    <a:lstStyle/>
                    <a:p>
                      <a:r>
                        <a:rPr lang="en-US" dirty="0"/>
                        <a:t>0.8872</a:t>
                      </a:r>
                    </a:p>
                  </a:txBody>
                  <a:tcPr/>
                </a:tc>
                <a:tc>
                  <a:txBody>
                    <a:bodyPr/>
                    <a:lstStyle/>
                    <a:p>
                      <a:r>
                        <a:rPr lang="en-US" dirty="0"/>
                        <a:t>0.9289</a:t>
                      </a:r>
                    </a:p>
                  </a:txBody>
                  <a:tcPr/>
                </a:tc>
                <a:tc>
                  <a:txBody>
                    <a:bodyPr/>
                    <a:lstStyle/>
                    <a:p>
                      <a:r>
                        <a:rPr lang="en-US" dirty="0"/>
                        <a:t>0.9777</a:t>
                      </a:r>
                    </a:p>
                  </a:txBody>
                  <a:tcPr/>
                </a:tc>
                <a:extLst>
                  <a:ext uri="{0D108BD9-81ED-4DB2-BD59-A6C34878D82A}">
                    <a16:rowId xmlns:a16="http://schemas.microsoft.com/office/drawing/2014/main" val="1118195583"/>
                  </a:ext>
                </a:extLst>
              </a:tr>
              <a:tr h="456887">
                <a:tc>
                  <a:txBody>
                    <a:bodyPr/>
                    <a:lstStyle/>
                    <a:p>
                      <a:r>
                        <a:rPr lang="en-US" sz="1400" b="0" u="none" strike="noStrike" cap="none" dirty="0">
                          <a:solidFill>
                            <a:schemeClr val="dk1"/>
                          </a:solidFill>
                          <a:effectLst/>
                          <a:sym typeface="Arial"/>
                        </a:rPr>
                        <a:t>Gaussian Naïve Bayes</a:t>
                      </a:r>
                      <a:endParaRPr lang="en-US" dirty="0"/>
                    </a:p>
                  </a:txBody>
                  <a:tcPr/>
                </a:tc>
                <a:tc>
                  <a:txBody>
                    <a:bodyPr/>
                    <a:lstStyle/>
                    <a:p>
                      <a:r>
                        <a:rPr lang="en-US" dirty="0"/>
                        <a:t>0.9</a:t>
                      </a:r>
                    </a:p>
                  </a:txBody>
                  <a:tcPr/>
                </a:tc>
                <a:tc>
                  <a:txBody>
                    <a:bodyPr/>
                    <a:lstStyle/>
                    <a:p>
                      <a:r>
                        <a:rPr lang="en-US" dirty="0"/>
                        <a:t>0.1342</a:t>
                      </a:r>
                    </a:p>
                  </a:txBody>
                  <a:tcPr/>
                </a:tc>
                <a:tc>
                  <a:txBody>
                    <a:bodyPr/>
                    <a:lstStyle/>
                    <a:p>
                      <a:r>
                        <a:rPr lang="en-US" dirty="0"/>
                        <a:t>0.8666</a:t>
                      </a:r>
                    </a:p>
                  </a:txBody>
                  <a:tcPr/>
                </a:tc>
                <a:tc>
                  <a:txBody>
                    <a:bodyPr/>
                    <a:lstStyle/>
                    <a:p>
                      <a:r>
                        <a:rPr lang="en-US" dirty="0"/>
                        <a:t>0.9233</a:t>
                      </a:r>
                    </a:p>
                  </a:txBody>
                  <a:tcPr/>
                </a:tc>
                <a:tc>
                  <a:txBody>
                    <a:bodyPr/>
                    <a:lstStyle/>
                    <a:p>
                      <a:r>
                        <a:rPr lang="en-US" dirty="0"/>
                        <a:t>0.9666</a:t>
                      </a:r>
                    </a:p>
                  </a:txBody>
                  <a:tcPr/>
                </a:tc>
                <a:extLst>
                  <a:ext uri="{0D108BD9-81ED-4DB2-BD59-A6C34878D82A}">
                    <a16:rowId xmlns:a16="http://schemas.microsoft.com/office/drawing/2014/main" val="3010188964"/>
                  </a:ext>
                </a:extLst>
              </a:tr>
              <a:tr h="456887">
                <a:tc>
                  <a:txBody>
                    <a:bodyPr/>
                    <a:lstStyle/>
                    <a:p>
                      <a:r>
                        <a:rPr lang="en-US" sz="1400" b="0" u="none" strike="noStrike" cap="none" dirty="0">
                          <a:solidFill>
                            <a:schemeClr val="dk1"/>
                          </a:solidFill>
                          <a:effectLst/>
                          <a:sym typeface="Arial"/>
                        </a:rPr>
                        <a:t>Bernoulli Naïve Bayes</a:t>
                      </a:r>
                      <a:endParaRPr lang="en-US" dirty="0"/>
                    </a:p>
                  </a:txBody>
                  <a:tcPr/>
                </a:tc>
                <a:tc>
                  <a:txBody>
                    <a:bodyPr/>
                    <a:lstStyle/>
                    <a:p>
                      <a:r>
                        <a:rPr lang="en-US" dirty="0"/>
                        <a:t>0.9</a:t>
                      </a:r>
                    </a:p>
                  </a:txBody>
                  <a:tcPr/>
                </a:tc>
                <a:tc>
                  <a:txBody>
                    <a:bodyPr/>
                    <a:lstStyle/>
                    <a:p>
                      <a:r>
                        <a:rPr lang="en-US" dirty="0"/>
                        <a:t>0.1342</a:t>
                      </a:r>
                    </a:p>
                  </a:txBody>
                  <a:tcPr/>
                </a:tc>
                <a:tc>
                  <a:txBody>
                    <a:bodyPr/>
                    <a:lstStyle/>
                    <a:p>
                      <a:r>
                        <a:rPr lang="en-US" dirty="0"/>
                        <a:t>0.8666</a:t>
                      </a:r>
                    </a:p>
                  </a:txBody>
                  <a:tcPr/>
                </a:tc>
                <a:tc>
                  <a:txBody>
                    <a:bodyPr/>
                    <a:lstStyle/>
                    <a:p>
                      <a:r>
                        <a:rPr lang="en-US" dirty="0"/>
                        <a:t>0.9266</a:t>
                      </a:r>
                    </a:p>
                  </a:txBody>
                  <a:tcPr/>
                </a:tc>
                <a:tc>
                  <a:txBody>
                    <a:bodyPr/>
                    <a:lstStyle/>
                    <a:p>
                      <a:r>
                        <a:rPr lang="en-US" dirty="0"/>
                        <a:t>0.9666</a:t>
                      </a:r>
                    </a:p>
                  </a:txBody>
                  <a:tcPr/>
                </a:tc>
                <a:extLst>
                  <a:ext uri="{0D108BD9-81ED-4DB2-BD59-A6C34878D82A}">
                    <a16:rowId xmlns:a16="http://schemas.microsoft.com/office/drawing/2014/main" val="234375793"/>
                  </a:ext>
                </a:extLst>
              </a:tr>
              <a:tr h="456887">
                <a:tc>
                  <a:txBody>
                    <a:bodyPr/>
                    <a:lstStyle/>
                    <a:p>
                      <a:r>
                        <a:rPr lang="en-US" sz="1400" b="0" u="none" strike="noStrike" cap="none" dirty="0">
                          <a:solidFill>
                            <a:schemeClr val="dk1"/>
                          </a:solidFill>
                          <a:effectLst/>
                          <a:sym typeface="Arial"/>
                        </a:rPr>
                        <a:t>Random Forest Regression</a:t>
                      </a:r>
                      <a:endParaRPr lang="en-US" dirty="0"/>
                    </a:p>
                  </a:txBody>
                  <a:tcPr/>
                </a:tc>
                <a:tc>
                  <a:txBody>
                    <a:bodyPr/>
                    <a:lstStyle/>
                    <a:p>
                      <a:r>
                        <a:rPr lang="en-US" dirty="0"/>
                        <a:t>1.0</a:t>
                      </a:r>
                    </a:p>
                  </a:txBody>
                  <a:tcPr/>
                </a:tc>
                <a:tc>
                  <a:txBody>
                    <a:bodyPr/>
                    <a:lstStyle/>
                    <a:p>
                      <a:r>
                        <a:rPr lang="en-US" dirty="0"/>
                        <a:t>0</a:t>
                      </a:r>
                    </a:p>
                  </a:txBody>
                  <a:tcPr/>
                </a:tc>
                <a:tc>
                  <a:txBody>
                    <a:bodyPr/>
                    <a:lstStyle/>
                    <a:p>
                      <a:r>
                        <a:rPr lang="en-US" dirty="0"/>
                        <a:t>0.9233</a:t>
                      </a:r>
                    </a:p>
                  </a:txBody>
                  <a:tcPr/>
                </a:tc>
                <a:tc>
                  <a:txBody>
                    <a:bodyPr/>
                    <a:lstStyle/>
                    <a:p>
                      <a:r>
                        <a:rPr lang="en-US" dirty="0"/>
                        <a:t>0.9877</a:t>
                      </a:r>
                    </a:p>
                  </a:txBody>
                  <a:tcPr/>
                </a:tc>
                <a:tc>
                  <a:txBody>
                    <a:bodyPr/>
                    <a:lstStyle/>
                    <a:p>
                      <a:r>
                        <a:rPr lang="en-US" dirty="0"/>
                        <a:t>0.9998</a:t>
                      </a:r>
                    </a:p>
                  </a:txBody>
                  <a:tcPr/>
                </a:tc>
                <a:extLst>
                  <a:ext uri="{0D108BD9-81ED-4DB2-BD59-A6C34878D82A}">
                    <a16:rowId xmlns:a16="http://schemas.microsoft.com/office/drawing/2014/main" val="840888669"/>
                  </a:ext>
                </a:extLst>
              </a:tr>
              <a:tr h="456887">
                <a:tc>
                  <a:txBody>
                    <a:bodyPr/>
                    <a:lstStyle/>
                    <a:p>
                      <a:r>
                        <a:rPr lang="en-US" sz="1400" b="0" u="none" strike="noStrike" cap="none" dirty="0">
                          <a:solidFill>
                            <a:schemeClr val="dk1"/>
                          </a:solidFill>
                          <a:effectLst/>
                          <a:sym typeface="Arial"/>
                        </a:rPr>
                        <a:t>Support Vector Regression</a:t>
                      </a:r>
                      <a:endParaRPr lang="en-US" dirty="0"/>
                    </a:p>
                  </a:txBody>
                  <a:tcPr/>
                </a:tc>
                <a:tc>
                  <a:txBody>
                    <a:bodyPr/>
                    <a:lstStyle/>
                    <a:p>
                      <a:r>
                        <a:rPr lang="en-US" dirty="0"/>
                        <a:t>1.0</a:t>
                      </a:r>
                    </a:p>
                  </a:txBody>
                  <a:tcPr/>
                </a:tc>
                <a:tc>
                  <a:txBody>
                    <a:bodyPr/>
                    <a:lstStyle/>
                    <a:p>
                      <a:r>
                        <a:rPr lang="en-US" dirty="0"/>
                        <a:t>0</a:t>
                      </a:r>
                    </a:p>
                  </a:txBody>
                  <a:tcPr/>
                </a:tc>
                <a:tc>
                  <a:txBody>
                    <a:bodyPr/>
                    <a:lstStyle/>
                    <a:p>
                      <a:r>
                        <a:rPr lang="en-US" dirty="0"/>
                        <a:t>0.9736</a:t>
                      </a:r>
                    </a:p>
                  </a:txBody>
                  <a:tcPr/>
                </a:tc>
                <a:tc>
                  <a:txBody>
                    <a:bodyPr/>
                    <a:lstStyle/>
                    <a:p>
                      <a:r>
                        <a:rPr lang="en-US" dirty="0"/>
                        <a:t>0.9813</a:t>
                      </a:r>
                    </a:p>
                  </a:txBody>
                  <a:tcPr/>
                </a:tc>
                <a:tc>
                  <a:txBody>
                    <a:bodyPr/>
                    <a:lstStyle/>
                    <a:p>
                      <a:r>
                        <a:rPr lang="en-US" dirty="0"/>
                        <a:t>0.99</a:t>
                      </a:r>
                    </a:p>
                  </a:txBody>
                  <a:tcPr/>
                </a:tc>
                <a:extLst>
                  <a:ext uri="{0D108BD9-81ED-4DB2-BD59-A6C34878D82A}">
                    <a16:rowId xmlns:a16="http://schemas.microsoft.com/office/drawing/2014/main" val="3818380527"/>
                  </a:ext>
                </a:extLst>
              </a:tr>
              <a:tr h="456887">
                <a:tc>
                  <a:txBody>
                    <a:bodyPr/>
                    <a:lstStyle/>
                    <a:p>
                      <a:r>
                        <a:rPr lang="en-US" sz="1400" b="0" u="none" strike="noStrike" cap="none" dirty="0">
                          <a:solidFill>
                            <a:schemeClr val="dk1"/>
                          </a:solidFill>
                          <a:effectLst/>
                          <a:sym typeface="Arial"/>
                        </a:rPr>
                        <a:t>Stochastic Gradient Descent</a:t>
                      </a:r>
                      <a:endParaRPr lang="en-US" sz="1400" b="0" i="0" u="none" strike="noStrike" cap="none" dirty="0">
                        <a:solidFill>
                          <a:schemeClr val="dk1"/>
                        </a:solidFill>
                        <a:effectLst/>
                        <a:latin typeface="+mn-lt"/>
                        <a:ea typeface="+mn-ea"/>
                        <a:cs typeface="+mn-cs"/>
                        <a:sym typeface="Arial"/>
                      </a:endParaRPr>
                    </a:p>
                  </a:txBody>
                  <a:tcPr/>
                </a:tc>
                <a:tc>
                  <a:txBody>
                    <a:bodyPr/>
                    <a:lstStyle/>
                    <a:p>
                      <a:r>
                        <a:rPr lang="en-US" dirty="0"/>
                        <a:t>0.9642</a:t>
                      </a:r>
                    </a:p>
                  </a:txBody>
                  <a:tcPr/>
                </a:tc>
                <a:tc>
                  <a:txBody>
                    <a:bodyPr/>
                    <a:lstStyle/>
                    <a:p>
                      <a:r>
                        <a:rPr lang="en-US" dirty="0"/>
                        <a:t>0.0357</a:t>
                      </a:r>
                    </a:p>
                  </a:txBody>
                  <a:tcPr/>
                </a:tc>
                <a:tc>
                  <a:txBody>
                    <a:bodyPr/>
                    <a:lstStyle/>
                    <a:p>
                      <a:r>
                        <a:rPr lang="en-US" dirty="0"/>
                        <a:t>0.8711</a:t>
                      </a:r>
                    </a:p>
                  </a:txBody>
                  <a:tcPr/>
                </a:tc>
                <a:tc>
                  <a:txBody>
                    <a:bodyPr/>
                    <a:lstStyle/>
                    <a:p>
                      <a:r>
                        <a:rPr lang="en-US" dirty="0"/>
                        <a:t>0.9182</a:t>
                      </a:r>
                    </a:p>
                  </a:txBody>
                  <a:tcPr/>
                </a:tc>
                <a:tc>
                  <a:txBody>
                    <a:bodyPr/>
                    <a:lstStyle/>
                    <a:p>
                      <a:r>
                        <a:rPr lang="en-US" dirty="0"/>
                        <a:t>0.952</a:t>
                      </a:r>
                    </a:p>
                  </a:txBody>
                  <a:tcPr/>
                </a:tc>
                <a:extLst>
                  <a:ext uri="{0D108BD9-81ED-4DB2-BD59-A6C34878D82A}">
                    <a16:rowId xmlns:a16="http://schemas.microsoft.com/office/drawing/2014/main" val="2143900179"/>
                  </a:ext>
                </a:extLst>
              </a:tr>
            </a:tbl>
          </a:graphicData>
        </a:graphic>
      </p:graphicFrame>
    </p:spTree>
    <p:extLst>
      <p:ext uri="{BB962C8B-B14F-4D97-AF65-F5344CB8AC3E}">
        <p14:creationId xmlns:p14="http://schemas.microsoft.com/office/powerpoint/2010/main" val="159621497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A618A4-7063-AB4C-B5BD-C53263CBB0EC}"/>
              </a:ext>
            </a:extLst>
          </p:cNvPr>
          <p:cNvSpPr>
            <a:spLocks noGrp="1"/>
          </p:cNvSpPr>
          <p:nvPr>
            <p:ph type="title"/>
          </p:nvPr>
        </p:nvSpPr>
        <p:spPr>
          <a:xfrm>
            <a:off x="755472" y="1181105"/>
            <a:ext cx="7142658" cy="1039091"/>
          </a:xfrm>
        </p:spPr>
        <p:txBody>
          <a:bodyPr/>
          <a:lstStyle/>
          <a:p>
            <a:r>
              <a:rPr lang="en-US" dirty="0">
                <a:solidFill>
                  <a:schemeClr val="tx1"/>
                </a:solidFill>
              </a:rPr>
              <a:t>Deep Learning Model</a:t>
            </a:r>
          </a:p>
        </p:txBody>
      </p:sp>
      <p:sp>
        <p:nvSpPr>
          <p:cNvPr id="7" name="TextBox 6">
            <a:extLst>
              <a:ext uri="{FF2B5EF4-FFF2-40B4-BE49-F238E27FC236}">
                <a16:creationId xmlns:a16="http://schemas.microsoft.com/office/drawing/2014/main" id="{6EDE6F70-11B9-5042-8C59-18AD377F29CA}"/>
              </a:ext>
            </a:extLst>
          </p:cNvPr>
          <p:cNvSpPr txBox="1"/>
          <p:nvPr/>
        </p:nvSpPr>
        <p:spPr>
          <a:xfrm>
            <a:off x="1017270" y="2560320"/>
            <a:ext cx="3696846"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tx1"/>
                </a:solidFill>
              </a:rPr>
              <a:t>Train Score: 0.1619</a:t>
            </a:r>
          </a:p>
          <a:p>
            <a:pPr marL="342900" indent="-342900">
              <a:buFont typeface="Arial" panose="020B0604020202020204" pitchFamily="34" charset="0"/>
              <a:buChar char="•"/>
            </a:pPr>
            <a:r>
              <a:rPr lang="en-US" sz="2400" dirty="0">
                <a:solidFill>
                  <a:schemeClr val="tx1"/>
                </a:solidFill>
              </a:rPr>
              <a:t>Train Accuracy: 0.9671</a:t>
            </a:r>
          </a:p>
          <a:p>
            <a:pPr marL="342900" indent="-342900">
              <a:buFont typeface="Arial" panose="020B0604020202020204" pitchFamily="34" charset="0"/>
              <a:buChar char="•"/>
            </a:pPr>
            <a:r>
              <a:rPr lang="en-US" sz="2400" dirty="0">
                <a:solidFill>
                  <a:schemeClr val="tx1"/>
                </a:solidFill>
              </a:rPr>
              <a:t>Loss: 0.1620</a:t>
            </a:r>
          </a:p>
        </p:txBody>
      </p:sp>
      <p:sp>
        <p:nvSpPr>
          <p:cNvPr id="8" name="TextBox 7">
            <a:extLst>
              <a:ext uri="{FF2B5EF4-FFF2-40B4-BE49-F238E27FC236}">
                <a16:creationId xmlns:a16="http://schemas.microsoft.com/office/drawing/2014/main" id="{3C55D5ED-4862-394E-A5A4-9879CC85594D}"/>
              </a:ext>
            </a:extLst>
          </p:cNvPr>
          <p:cNvSpPr txBox="1"/>
          <p:nvPr/>
        </p:nvSpPr>
        <p:spPr>
          <a:xfrm>
            <a:off x="1017270" y="4244340"/>
            <a:ext cx="3592650"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tx1"/>
                </a:solidFill>
              </a:rPr>
              <a:t>Test Score: 0.1599</a:t>
            </a:r>
          </a:p>
          <a:p>
            <a:pPr marL="342900" indent="-342900">
              <a:buFont typeface="Arial" panose="020B0604020202020204" pitchFamily="34" charset="0"/>
              <a:buChar char="•"/>
            </a:pPr>
            <a:r>
              <a:rPr lang="en-US" sz="2400" dirty="0">
                <a:solidFill>
                  <a:schemeClr val="tx1"/>
                </a:solidFill>
              </a:rPr>
              <a:t>Test Accuracy: 0.9666</a:t>
            </a:r>
          </a:p>
          <a:p>
            <a:pPr marL="342900" indent="-342900">
              <a:buFont typeface="Arial" panose="020B0604020202020204" pitchFamily="34" charset="0"/>
              <a:buChar char="•"/>
            </a:pPr>
            <a:r>
              <a:rPr lang="en-US" sz="2400" dirty="0">
                <a:solidFill>
                  <a:schemeClr val="tx1"/>
                </a:solidFill>
              </a:rPr>
              <a:t>Loss: 0.1600</a:t>
            </a:r>
          </a:p>
        </p:txBody>
      </p:sp>
      <p:pic>
        <p:nvPicPr>
          <p:cNvPr id="6146" name="Picture 2">
            <a:extLst>
              <a:ext uri="{FF2B5EF4-FFF2-40B4-BE49-F238E27FC236}">
                <a16:creationId xmlns:a16="http://schemas.microsoft.com/office/drawing/2014/main" id="{728D8D5B-C6C3-3340-893E-C209851FA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208945"/>
            <a:ext cx="46482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55321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74F3D0-113F-CD40-A2ED-15E6943424C9}"/>
              </a:ext>
            </a:extLst>
          </p:cNvPr>
          <p:cNvSpPr>
            <a:spLocks noGrp="1"/>
          </p:cNvSpPr>
          <p:nvPr>
            <p:ph type="title"/>
          </p:nvPr>
        </p:nvSpPr>
        <p:spPr>
          <a:xfrm>
            <a:off x="755472" y="1181105"/>
            <a:ext cx="7142658" cy="1039091"/>
          </a:xfrm>
        </p:spPr>
        <p:txBody>
          <a:bodyPr/>
          <a:lstStyle/>
          <a:p>
            <a:r>
              <a:rPr lang="en-US" dirty="0">
                <a:solidFill>
                  <a:schemeClr val="tx1"/>
                </a:solidFill>
              </a:rPr>
              <a:t>Results &amp; Conclusion</a:t>
            </a:r>
          </a:p>
        </p:txBody>
      </p:sp>
      <p:sp>
        <p:nvSpPr>
          <p:cNvPr id="6" name="TextBox 5">
            <a:extLst>
              <a:ext uri="{FF2B5EF4-FFF2-40B4-BE49-F238E27FC236}">
                <a16:creationId xmlns:a16="http://schemas.microsoft.com/office/drawing/2014/main" id="{7FCD6A3B-22FA-A947-96E1-B8110E7EAA02}"/>
              </a:ext>
            </a:extLst>
          </p:cNvPr>
          <p:cNvSpPr txBox="1"/>
          <p:nvPr/>
        </p:nvSpPr>
        <p:spPr>
          <a:xfrm>
            <a:off x="1017270" y="2560320"/>
            <a:ext cx="10184129"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b="0" u="none" strike="noStrike" cap="none" dirty="0">
                <a:solidFill>
                  <a:schemeClr val="dk1"/>
                </a:solidFill>
                <a:effectLst/>
                <a:sym typeface="Arial"/>
              </a:rPr>
              <a:t>Random Forest Regression and Support Vector Regression performs better with accuracy score 1.0.</a:t>
            </a:r>
          </a:p>
          <a:p>
            <a:pPr marL="342900" indent="-342900" algn="just">
              <a:buFont typeface="Arial" panose="020B0604020202020204" pitchFamily="34" charset="0"/>
              <a:buChar char="•"/>
            </a:pPr>
            <a:r>
              <a:rPr lang="en-US" sz="2400" dirty="0">
                <a:solidFill>
                  <a:schemeClr val="dk1"/>
                </a:solidFill>
              </a:rPr>
              <a:t>This might be a case for improper sampling, hence we computed k-fold cross validation.</a:t>
            </a:r>
          </a:p>
          <a:p>
            <a:pPr marL="342900" indent="-342900" algn="just">
              <a:buFont typeface="Arial" panose="020B0604020202020204" pitchFamily="34" charset="0"/>
              <a:buChar char="•"/>
            </a:pPr>
            <a:r>
              <a:rPr lang="en-US" sz="2400" dirty="0">
                <a:solidFill>
                  <a:schemeClr val="dk1"/>
                </a:solidFill>
              </a:rPr>
              <a:t>With k-fold cross validation, mean accuracies are higher compared to other models</a:t>
            </a:r>
          </a:p>
          <a:p>
            <a:pPr marL="342900" indent="-342900" algn="just">
              <a:buFont typeface="Arial" panose="020B0604020202020204" pitchFamily="34" charset="0"/>
              <a:buChar char="•"/>
            </a:pPr>
            <a:r>
              <a:rPr lang="en-US" sz="2400" b="0" u="none" strike="noStrike" cap="none" dirty="0">
                <a:solidFill>
                  <a:schemeClr val="dk1"/>
                </a:solidFill>
                <a:effectLst/>
                <a:sym typeface="Arial"/>
              </a:rPr>
              <a:t>Gaussian Naïve Bayes</a:t>
            </a:r>
            <a:r>
              <a:rPr lang="en-US" sz="2400" b="0" u="none" strike="noStrike" cap="none" dirty="0">
                <a:effectLst/>
                <a:sym typeface="Arial"/>
              </a:rPr>
              <a:t> and </a:t>
            </a:r>
            <a:r>
              <a:rPr lang="en-US" sz="2400" b="0" u="none" strike="noStrike" cap="none" dirty="0">
                <a:solidFill>
                  <a:schemeClr val="dk1"/>
                </a:solidFill>
                <a:effectLst/>
                <a:sym typeface="Arial"/>
              </a:rPr>
              <a:t>Bernoulli Naïve Bayes</a:t>
            </a:r>
            <a:r>
              <a:rPr lang="en-US" sz="2400" b="0" u="none" strike="noStrike" cap="none" dirty="0">
                <a:effectLst/>
                <a:sym typeface="Arial"/>
              </a:rPr>
              <a:t> </a:t>
            </a:r>
            <a:r>
              <a:rPr lang="en-US" sz="2400" dirty="0"/>
              <a:t>does not perform well for this dataset when compared to other models.</a:t>
            </a:r>
          </a:p>
          <a:p>
            <a:pPr marL="342900" indent="-342900" algn="just">
              <a:buFont typeface="Arial" panose="020B0604020202020204" pitchFamily="34" charset="0"/>
              <a:buChar char="•"/>
            </a:pPr>
            <a:r>
              <a:rPr lang="en-US" sz="2400" dirty="0">
                <a:solidFill>
                  <a:schemeClr val="dk1"/>
                </a:solidFill>
              </a:rPr>
              <a:t>Deep Learning model gives same accuracies on both train and test data.</a:t>
            </a:r>
          </a:p>
          <a:p>
            <a:pPr marL="342900" indent="-342900" algn="just">
              <a:buFont typeface="Arial" panose="020B0604020202020204" pitchFamily="34" charset="0"/>
              <a:buChar char="•"/>
            </a:pPr>
            <a:endParaRPr lang="en-US" sz="2400" dirty="0">
              <a:solidFill>
                <a:schemeClr val="dk1"/>
              </a:solidFill>
            </a:endParaRPr>
          </a:p>
        </p:txBody>
      </p:sp>
    </p:spTree>
    <p:extLst>
      <p:ext uri="{BB962C8B-B14F-4D97-AF65-F5344CB8AC3E}">
        <p14:creationId xmlns:p14="http://schemas.microsoft.com/office/powerpoint/2010/main" val="251093433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1D3EB1-A035-2C4B-A80D-38F652B205AE}"/>
              </a:ext>
            </a:extLst>
          </p:cNvPr>
          <p:cNvSpPr>
            <a:spLocks noGrp="1"/>
          </p:cNvSpPr>
          <p:nvPr>
            <p:ph type="title"/>
          </p:nvPr>
        </p:nvSpPr>
        <p:spPr>
          <a:xfrm>
            <a:off x="4166293" y="3147065"/>
            <a:ext cx="7142658" cy="1039091"/>
          </a:xfrm>
        </p:spPr>
        <p:txBody>
          <a:bodyPr/>
          <a:lstStyle/>
          <a:p>
            <a:r>
              <a:rPr lang="en-US" dirty="0">
                <a:solidFill>
                  <a:schemeClr val="tx1"/>
                </a:solidFill>
              </a:rPr>
              <a:t>THANK YOU</a:t>
            </a:r>
          </a:p>
        </p:txBody>
      </p:sp>
    </p:spTree>
    <p:extLst>
      <p:ext uri="{BB962C8B-B14F-4D97-AF65-F5344CB8AC3E}">
        <p14:creationId xmlns:p14="http://schemas.microsoft.com/office/powerpoint/2010/main" val="209565452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86075" y="1168450"/>
            <a:ext cx="5750252" cy="483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600"/>
              <a:buFont typeface="Arial"/>
              <a:buNone/>
            </a:pPr>
            <a:r>
              <a:rPr lang="en-US" sz="3600" dirty="0">
                <a:solidFill>
                  <a:schemeClr val="dk1"/>
                </a:solidFill>
              </a:rPr>
              <a:t>Project Description</a:t>
            </a:r>
            <a:endParaRPr sz="3600" dirty="0"/>
          </a:p>
        </p:txBody>
      </p:sp>
      <p:sp>
        <p:nvSpPr>
          <p:cNvPr id="119" name="Google Shape;119;p3"/>
          <p:cNvSpPr txBox="1">
            <a:spLocks noGrp="1"/>
          </p:cNvSpPr>
          <p:nvPr>
            <p:ph type="body" idx="1"/>
          </p:nvPr>
        </p:nvSpPr>
        <p:spPr>
          <a:xfrm>
            <a:off x="1136073" y="2246307"/>
            <a:ext cx="10679652" cy="3766566"/>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400"/>
              <a:buFont typeface="Arial"/>
              <a:buNone/>
            </a:pPr>
            <a:endParaRPr dirty="0">
              <a:solidFill>
                <a:schemeClr val="tx1"/>
              </a:solidFill>
            </a:endParaRPr>
          </a:p>
          <a:p>
            <a:pPr marL="457200" lvl="0" indent="-342900" algn="just" rtl="0">
              <a:spcBef>
                <a:spcPts val="0"/>
              </a:spcBef>
              <a:spcAft>
                <a:spcPts val="0"/>
              </a:spcAft>
              <a:buClr>
                <a:schemeClr val="dk1"/>
              </a:buClr>
              <a:buSzPts val="1800"/>
              <a:buChar char="●"/>
            </a:pPr>
            <a:r>
              <a:rPr lang="en-US" sz="2000" dirty="0">
                <a:solidFill>
                  <a:schemeClr val="tx1"/>
                </a:solidFill>
              </a:rPr>
              <a:t>Lung Cancer is one of the dreadful diseases prevailing in the medical field. Several deaths are being caused by Lung Cancer and there are several research studies performed on the cause factors. </a:t>
            </a:r>
          </a:p>
          <a:p>
            <a:pPr marL="114300" lvl="0" indent="0" algn="just" rtl="0">
              <a:spcBef>
                <a:spcPts val="0"/>
              </a:spcBef>
              <a:spcAft>
                <a:spcPts val="0"/>
              </a:spcAft>
              <a:buClr>
                <a:schemeClr val="dk1"/>
              </a:buClr>
              <a:buSzPts val="1800"/>
              <a:buNone/>
            </a:pPr>
            <a:endParaRPr lang="en-US" dirty="0">
              <a:solidFill>
                <a:schemeClr val="tx1"/>
              </a:solidFill>
            </a:endParaRPr>
          </a:p>
          <a:p>
            <a:pPr marL="457200" lvl="0" indent="-342900" algn="just" rtl="0">
              <a:spcBef>
                <a:spcPts val="0"/>
              </a:spcBef>
              <a:spcAft>
                <a:spcPts val="0"/>
              </a:spcAft>
              <a:buClr>
                <a:schemeClr val="dk1"/>
              </a:buClr>
              <a:buSzPts val="1800"/>
              <a:buChar char="●"/>
            </a:pPr>
            <a:r>
              <a:rPr lang="en-US" sz="2000" dirty="0">
                <a:solidFill>
                  <a:schemeClr val="tx1"/>
                </a:solidFill>
              </a:rPr>
              <a:t>In this project, we are using several Machine Learning techniques to predict the level of Lung Cancer in a patient based on different attributes related to patient. Some of the attributes are Smoking habits, Alcohol consumption level, Air pollution which the patient is exposed to.</a:t>
            </a:r>
          </a:p>
        </p:txBody>
      </p:sp>
      <p:sp>
        <p:nvSpPr>
          <p:cNvPr id="2" name="TextBox 1">
            <a:extLst>
              <a:ext uri="{FF2B5EF4-FFF2-40B4-BE49-F238E27FC236}">
                <a16:creationId xmlns:a16="http://schemas.microsoft.com/office/drawing/2014/main" id="{365F85EA-7556-484B-BB36-6E450B07D93B}"/>
              </a:ext>
            </a:extLst>
          </p:cNvPr>
          <p:cNvSpPr txBox="1"/>
          <p:nvPr/>
        </p:nvSpPr>
        <p:spPr>
          <a:xfrm>
            <a:off x="1884218" y="4308764"/>
            <a:ext cx="184731" cy="307777"/>
          </a:xfrm>
          <a:prstGeom prst="rect">
            <a:avLst/>
          </a:prstGeom>
          <a:noFill/>
        </p:spPr>
        <p:txBody>
          <a:bodyPr wrap="none" rtlCol="0">
            <a:spAutoFit/>
          </a:bodyPr>
          <a:lstStyle/>
          <a:p>
            <a:endParaRPr lang="en-US" dirty="0"/>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3568-D763-4F46-A31B-A93FD5F2584C}"/>
              </a:ext>
            </a:extLst>
          </p:cNvPr>
          <p:cNvSpPr>
            <a:spLocks noGrp="1"/>
          </p:cNvSpPr>
          <p:nvPr>
            <p:ph type="title"/>
          </p:nvPr>
        </p:nvSpPr>
        <p:spPr/>
        <p:txBody>
          <a:bodyPr/>
          <a:lstStyle/>
          <a:p>
            <a:r>
              <a:rPr lang="en-US" dirty="0">
                <a:solidFill>
                  <a:schemeClr val="tx1"/>
                </a:solidFill>
              </a:rPr>
              <a:t>Data</a:t>
            </a:r>
          </a:p>
        </p:txBody>
      </p:sp>
      <p:sp>
        <p:nvSpPr>
          <p:cNvPr id="3" name="Text Placeholder 2">
            <a:extLst>
              <a:ext uri="{FF2B5EF4-FFF2-40B4-BE49-F238E27FC236}">
                <a16:creationId xmlns:a16="http://schemas.microsoft.com/office/drawing/2014/main" id="{97D967DF-464B-4BD0-A547-125E24A1D3B6}"/>
              </a:ext>
            </a:extLst>
          </p:cNvPr>
          <p:cNvSpPr>
            <a:spLocks noGrp="1"/>
          </p:cNvSpPr>
          <p:nvPr>
            <p:ph type="body" idx="1"/>
          </p:nvPr>
        </p:nvSpPr>
        <p:spPr>
          <a:xfrm>
            <a:off x="1452702" y="2629810"/>
            <a:ext cx="10543551" cy="3355695"/>
          </a:xfrm>
        </p:spPr>
        <p:txBody>
          <a:bodyPr/>
          <a:lstStyle/>
          <a:p>
            <a:pPr algn="just">
              <a:lnSpc>
                <a:spcPct val="150000"/>
              </a:lnSpc>
            </a:pPr>
            <a:r>
              <a:rPr lang="en-US" sz="2000" dirty="0">
                <a:solidFill>
                  <a:schemeClr val="tx1"/>
                </a:solidFill>
              </a:rPr>
              <a:t>This dataset is considered from </a:t>
            </a:r>
            <a:r>
              <a:rPr lang="en-US" sz="2000" dirty="0">
                <a:solidFill>
                  <a:schemeClr val="tx1"/>
                </a:solidFill>
                <a:hlinkClick r:id="rId2"/>
              </a:rPr>
              <a:t>Kaggle</a:t>
            </a:r>
            <a:r>
              <a:rPr lang="en-US" sz="2000" dirty="0">
                <a:solidFill>
                  <a:schemeClr val="tx1"/>
                </a:solidFill>
              </a:rPr>
              <a:t>.</a:t>
            </a:r>
          </a:p>
          <a:p>
            <a:pPr algn="just">
              <a:lnSpc>
                <a:spcPct val="150000"/>
              </a:lnSpc>
            </a:pPr>
            <a:r>
              <a:rPr lang="en-US" sz="2000" dirty="0">
                <a:solidFill>
                  <a:schemeClr val="tx1"/>
                </a:solidFill>
              </a:rPr>
              <a:t>Different features include Age, Gender, Air pollution, Alcohol use and many other.</a:t>
            </a:r>
          </a:p>
          <a:p>
            <a:pPr algn="just">
              <a:lnSpc>
                <a:spcPct val="150000"/>
              </a:lnSpc>
            </a:pPr>
            <a:r>
              <a:rPr lang="en-US" sz="2000" dirty="0">
                <a:solidFill>
                  <a:schemeClr val="tx1"/>
                </a:solidFill>
              </a:rPr>
              <a:t>Age has numeric values, and all other features are categorical values which shows the level of feature of the patient. </a:t>
            </a:r>
          </a:p>
          <a:p>
            <a:pPr marL="114300" indent="0" algn="just">
              <a:lnSpc>
                <a:spcPct val="150000"/>
              </a:lnSpc>
              <a:buNone/>
            </a:pPr>
            <a:r>
              <a:rPr lang="en-US" sz="2000" dirty="0">
                <a:solidFill>
                  <a:schemeClr val="tx1"/>
                </a:solidFill>
              </a:rPr>
              <a:t>    Example: Level of genetic risk of the patient is 5.</a:t>
            </a:r>
          </a:p>
          <a:p>
            <a:pPr algn="just">
              <a:lnSpc>
                <a:spcPct val="150000"/>
              </a:lnSpc>
            </a:pPr>
            <a:r>
              <a:rPr lang="en-US" sz="2000" dirty="0">
                <a:solidFill>
                  <a:schemeClr val="tx1"/>
                </a:solidFill>
              </a:rPr>
              <a:t>The level feature indicates the level of Lung Cancer of the patient.</a:t>
            </a:r>
          </a:p>
          <a:p>
            <a:pPr marL="114300" indent="0">
              <a:buNone/>
            </a:pPr>
            <a:r>
              <a:rPr lang="en-US" dirty="0">
                <a:solidFill>
                  <a:schemeClr val="tx1"/>
                </a:solidFill>
              </a:rPr>
              <a:t> </a:t>
            </a:r>
          </a:p>
        </p:txBody>
      </p:sp>
    </p:spTree>
    <p:extLst>
      <p:ext uri="{BB962C8B-B14F-4D97-AF65-F5344CB8AC3E}">
        <p14:creationId xmlns:p14="http://schemas.microsoft.com/office/powerpoint/2010/main" val="320828587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EDD6-7178-0542-9EC4-A5043F72B986}"/>
              </a:ext>
            </a:extLst>
          </p:cNvPr>
          <p:cNvSpPr>
            <a:spLocks noGrp="1"/>
          </p:cNvSpPr>
          <p:nvPr>
            <p:ph type="title"/>
          </p:nvPr>
        </p:nvSpPr>
        <p:spPr>
          <a:xfrm>
            <a:off x="769308" y="1171252"/>
            <a:ext cx="5326692" cy="1039091"/>
          </a:xfrm>
        </p:spPr>
        <p:txBody>
          <a:bodyPr/>
          <a:lstStyle/>
          <a:p>
            <a:r>
              <a:rPr lang="en-US" dirty="0">
                <a:solidFill>
                  <a:schemeClr val="tx1"/>
                </a:solidFill>
              </a:rPr>
              <a:t>Sample data </a:t>
            </a:r>
          </a:p>
        </p:txBody>
      </p:sp>
      <p:pic>
        <p:nvPicPr>
          <p:cNvPr id="6" name="Picture 5" descr="A picture containing text, monitor, cellphone, screen&#10;&#10;Description automatically generated">
            <a:extLst>
              <a:ext uri="{FF2B5EF4-FFF2-40B4-BE49-F238E27FC236}">
                <a16:creationId xmlns:a16="http://schemas.microsoft.com/office/drawing/2014/main" id="{72F477AE-C549-E842-9ED9-B40ADF2FDA97}"/>
              </a:ext>
            </a:extLst>
          </p:cNvPr>
          <p:cNvPicPr>
            <a:picLocks noChangeAspect="1"/>
          </p:cNvPicPr>
          <p:nvPr/>
        </p:nvPicPr>
        <p:blipFill>
          <a:blip r:embed="rId2"/>
          <a:stretch>
            <a:fillRect/>
          </a:stretch>
        </p:blipFill>
        <p:spPr>
          <a:xfrm>
            <a:off x="1554480" y="2210343"/>
            <a:ext cx="7429500" cy="2365343"/>
          </a:xfrm>
          <a:prstGeom prst="rect">
            <a:avLst/>
          </a:prstGeom>
        </p:spPr>
      </p:pic>
      <p:pic>
        <p:nvPicPr>
          <p:cNvPr id="8" name="Picture 7" descr="A picture containing text, black, silver, several&#10;&#10;Description automatically generated">
            <a:extLst>
              <a:ext uri="{FF2B5EF4-FFF2-40B4-BE49-F238E27FC236}">
                <a16:creationId xmlns:a16="http://schemas.microsoft.com/office/drawing/2014/main" id="{F200D1E1-5563-9840-A5D7-4A33D933FB5B}"/>
              </a:ext>
            </a:extLst>
          </p:cNvPr>
          <p:cNvPicPr>
            <a:picLocks noChangeAspect="1"/>
          </p:cNvPicPr>
          <p:nvPr/>
        </p:nvPicPr>
        <p:blipFill>
          <a:blip r:embed="rId3"/>
          <a:stretch>
            <a:fillRect/>
          </a:stretch>
        </p:blipFill>
        <p:spPr>
          <a:xfrm>
            <a:off x="3749040" y="4723852"/>
            <a:ext cx="6720840" cy="2086079"/>
          </a:xfrm>
          <a:prstGeom prst="rect">
            <a:avLst/>
          </a:prstGeom>
        </p:spPr>
      </p:pic>
    </p:spTree>
    <p:extLst>
      <p:ext uri="{BB962C8B-B14F-4D97-AF65-F5344CB8AC3E}">
        <p14:creationId xmlns:p14="http://schemas.microsoft.com/office/powerpoint/2010/main" val="136235097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5FD1-BE10-4247-92E6-F71D0BB5E2C3}"/>
              </a:ext>
            </a:extLst>
          </p:cNvPr>
          <p:cNvSpPr>
            <a:spLocks noGrp="1"/>
          </p:cNvSpPr>
          <p:nvPr>
            <p:ph type="title"/>
          </p:nvPr>
        </p:nvSpPr>
        <p:spPr>
          <a:xfrm>
            <a:off x="912375" y="916244"/>
            <a:ext cx="2218753" cy="1039091"/>
          </a:xfrm>
        </p:spPr>
        <p:txBody>
          <a:bodyPr/>
          <a:lstStyle/>
          <a:p>
            <a:r>
              <a:rPr lang="en-US" dirty="0">
                <a:solidFill>
                  <a:schemeClr val="tx1"/>
                </a:solidFill>
              </a:rPr>
              <a:t>EDA</a:t>
            </a:r>
          </a:p>
        </p:txBody>
      </p:sp>
      <p:pic>
        <p:nvPicPr>
          <p:cNvPr id="2050" name="Picture 2">
            <a:extLst>
              <a:ext uri="{FF2B5EF4-FFF2-40B4-BE49-F238E27FC236}">
                <a16:creationId xmlns:a16="http://schemas.microsoft.com/office/drawing/2014/main" id="{123E3943-7280-5E41-B02C-5538AAFD5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43" y="916244"/>
            <a:ext cx="9898380" cy="594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6615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5D66-F5F1-6943-91EE-5FEBA9EF0008}"/>
              </a:ext>
            </a:extLst>
          </p:cNvPr>
          <p:cNvSpPr>
            <a:spLocks noGrp="1"/>
          </p:cNvSpPr>
          <p:nvPr>
            <p:ph type="title"/>
          </p:nvPr>
        </p:nvSpPr>
        <p:spPr>
          <a:xfrm>
            <a:off x="745475" y="1283975"/>
            <a:ext cx="5326692" cy="1039091"/>
          </a:xfrm>
        </p:spPr>
        <p:txBody>
          <a:bodyPr/>
          <a:lstStyle/>
          <a:p>
            <a:r>
              <a:rPr lang="en-US" dirty="0">
                <a:solidFill>
                  <a:schemeClr val="tx1"/>
                </a:solidFill>
              </a:rPr>
              <a:t>EDA</a:t>
            </a:r>
          </a:p>
        </p:txBody>
      </p:sp>
      <p:pic>
        <p:nvPicPr>
          <p:cNvPr id="4100" name="Picture 4">
            <a:extLst>
              <a:ext uri="{FF2B5EF4-FFF2-40B4-BE49-F238E27FC236}">
                <a16:creationId xmlns:a16="http://schemas.microsoft.com/office/drawing/2014/main" id="{9F6789BF-04E8-354B-ACEC-4F5BBB7DA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530" y="1010482"/>
            <a:ext cx="10012680" cy="584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20507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C8DF-D6AB-4D16-BA49-A453EEB4339C}"/>
              </a:ext>
            </a:extLst>
          </p:cNvPr>
          <p:cNvSpPr>
            <a:spLocks noGrp="1"/>
          </p:cNvSpPr>
          <p:nvPr>
            <p:ph type="title"/>
          </p:nvPr>
        </p:nvSpPr>
        <p:spPr>
          <a:xfrm>
            <a:off x="1037066" y="965320"/>
            <a:ext cx="1373625" cy="1039091"/>
          </a:xfrm>
        </p:spPr>
        <p:txBody>
          <a:bodyPr/>
          <a:lstStyle/>
          <a:p>
            <a:r>
              <a:rPr lang="en-US" dirty="0">
                <a:solidFill>
                  <a:schemeClr val="tx1"/>
                </a:solidFill>
              </a:rPr>
              <a:t>EDA</a:t>
            </a:r>
          </a:p>
        </p:txBody>
      </p:sp>
      <p:pic>
        <p:nvPicPr>
          <p:cNvPr id="1026" name="Picture 2">
            <a:extLst>
              <a:ext uri="{FF2B5EF4-FFF2-40B4-BE49-F238E27FC236}">
                <a16:creationId xmlns:a16="http://schemas.microsoft.com/office/drawing/2014/main" id="{93832B3D-F871-1F47-8D6A-689EC2B6C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903610"/>
            <a:ext cx="42291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ext&#10;&#10;Description automatically generated">
            <a:extLst>
              <a:ext uri="{FF2B5EF4-FFF2-40B4-BE49-F238E27FC236}">
                <a16:creationId xmlns:a16="http://schemas.microsoft.com/office/drawing/2014/main" id="{B9659CDD-40BE-DB41-ADF3-205116752D1B}"/>
              </a:ext>
            </a:extLst>
          </p:cNvPr>
          <p:cNvPicPr>
            <a:picLocks noChangeAspect="1"/>
          </p:cNvPicPr>
          <p:nvPr/>
        </p:nvPicPr>
        <p:blipFill>
          <a:blip r:embed="rId3"/>
          <a:stretch>
            <a:fillRect/>
          </a:stretch>
        </p:blipFill>
        <p:spPr>
          <a:xfrm>
            <a:off x="5266166" y="2027271"/>
            <a:ext cx="5706634" cy="3722180"/>
          </a:xfrm>
          <a:prstGeom prst="rect">
            <a:avLst/>
          </a:prstGeom>
        </p:spPr>
      </p:pic>
    </p:spTree>
    <p:extLst>
      <p:ext uri="{BB962C8B-B14F-4D97-AF65-F5344CB8AC3E}">
        <p14:creationId xmlns:p14="http://schemas.microsoft.com/office/powerpoint/2010/main" val="30449136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088A-4FE0-4697-8233-A169B4824A27}"/>
              </a:ext>
            </a:extLst>
          </p:cNvPr>
          <p:cNvSpPr>
            <a:spLocks noGrp="1"/>
          </p:cNvSpPr>
          <p:nvPr>
            <p:ph type="title"/>
          </p:nvPr>
        </p:nvSpPr>
        <p:spPr>
          <a:xfrm>
            <a:off x="1064775" y="1020738"/>
            <a:ext cx="5326692" cy="1039091"/>
          </a:xfrm>
        </p:spPr>
        <p:txBody>
          <a:bodyPr/>
          <a:lstStyle/>
          <a:p>
            <a:r>
              <a:rPr lang="en-US" dirty="0">
                <a:solidFill>
                  <a:schemeClr val="tx1"/>
                </a:solidFill>
              </a:rPr>
              <a:t>EDA</a:t>
            </a:r>
          </a:p>
        </p:txBody>
      </p:sp>
      <p:pic>
        <p:nvPicPr>
          <p:cNvPr id="3074" name="Picture 2">
            <a:extLst>
              <a:ext uri="{FF2B5EF4-FFF2-40B4-BE49-F238E27FC236}">
                <a16:creationId xmlns:a16="http://schemas.microsoft.com/office/drawing/2014/main" id="{F2F3CBBA-7B6B-1D40-A807-1D32120C3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94" y="2059828"/>
            <a:ext cx="7663260" cy="45896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33B324-9FA1-C346-993A-248AFEA12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450" y="1885950"/>
            <a:ext cx="338709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4218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1C79-36C2-DF4E-AF7D-3551DE7BA2FE}"/>
              </a:ext>
            </a:extLst>
          </p:cNvPr>
          <p:cNvSpPr>
            <a:spLocks noGrp="1"/>
          </p:cNvSpPr>
          <p:nvPr>
            <p:ph type="title"/>
          </p:nvPr>
        </p:nvSpPr>
        <p:spPr>
          <a:xfrm>
            <a:off x="736604" y="1294992"/>
            <a:ext cx="6809949" cy="1039091"/>
          </a:xfrm>
        </p:spPr>
        <p:txBody>
          <a:bodyPr/>
          <a:lstStyle/>
          <a:p>
            <a:r>
              <a:rPr lang="en-US" dirty="0">
                <a:solidFill>
                  <a:schemeClr val="tx1"/>
                </a:solidFill>
              </a:rPr>
              <a:t>Observations from EDA</a:t>
            </a:r>
          </a:p>
        </p:txBody>
      </p:sp>
      <p:sp>
        <p:nvSpPr>
          <p:cNvPr id="3" name="Text Placeholder 2">
            <a:extLst>
              <a:ext uri="{FF2B5EF4-FFF2-40B4-BE49-F238E27FC236}">
                <a16:creationId xmlns:a16="http://schemas.microsoft.com/office/drawing/2014/main" id="{F4778841-9A95-C24A-95FE-2D694B69B6A1}"/>
              </a:ext>
            </a:extLst>
          </p:cNvPr>
          <p:cNvSpPr>
            <a:spLocks noGrp="1"/>
          </p:cNvSpPr>
          <p:nvPr>
            <p:ph type="body" idx="1"/>
          </p:nvPr>
        </p:nvSpPr>
        <p:spPr>
          <a:xfrm>
            <a:off x="1447679" y="2114836"/>
            <a:ext cx="9296642" cy="3838703"/>
          </a:xfrm>
        </p:spPr>
        <p:txBody>
          <a:bodyPr>
            <a:noAutofit/>
          </a:bodyPr>
          <a:lstStyle/>
          <a:p>
            <a:endParaRPr lang="en-US" sz="2000" dirty="0">
              <a:solidFill>
                <a:schemeClr val="tx1"/>
              </a:solidFill>
            </a:endParaRPr>
          </a:p>
          <a:p>
            <a:r>
              <a:rPr lang="en-US" sz="2000" dirty="0">
                <a:solidFill>
                  <a:schemeClr val="tx1"/>
                </a:solidFill>
              </a:rPr>
              <a:t>The high levels of Air Pollution, Alcohol Use, Dust Allergy, Genetic Risk, Obesity, Chronic Lung disease, Chest Pain, Coughing blood are in proportional with the number of patients with Lung Cancer.</a:t>
            </a:r>
          </a:p>
          <a:p>
            <a:r>
              <a:rPr lang="en-US" sz="2000" dirty="0">
                <a:solidFill>
                  <a:schemeClr val="tx1"/>
                </a:solidFill>
              </a:rPr>
              <a:t>According to the Correlation analysis, we can say that highly correlated features with Level of lung cancer are Alcohol Use, Coughing of blood and Obesity.</a:t>
            </a:r>
          </a:p>
          <a:p>
            <a:r>
              <a:rPr lang="en-US" sz="2000" dirty="0">
                <a:solidFill>
                  <a:schemeClr val="tx1"/>
                </a:solidFill>
              </a:rPr>
              <a:t>From the box plot, we can understand the data distribution of each feature with Level of Lung Caner.</a:t>
            </a:r>
          </a:p>
          <a:p>
            <a:r>
              <a:rPr lang="en-US" sz="2000" dirty="0">
                <a:solidFill>
                  <a:schemeClr val="tx1"/>
                </a:solidFill>
              </a:rPr>
              <a:t>The missing values count is zero.</a:t>
            </a:r>
          </a:p>
          <a:p>
            <a:endParaRPr lang="en-US" sz="2000" dirty="0">
              <a:solidFill>
                <a:schemeClr val="tx1"/>
              </a:solidFill>
            </a:endParaRPr>
          </a:p>
        </p:txBody>
      </p:sp>
    </p:spTree>
    <p:extLst>
      <p:ext uri="{BB962C8B-B14F-4D97-AF65-F5344CB8AC3E}">
        <p14:creationId xmlns:p14="http://schemas.microsoft.com/office/powerpoint/2010/main" val="3884703607"/>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EE954BB6037744A75266A65E8239F0" ma:contentTypeVersion="4" ma:contentTypeDescription="Create a new document." ma:contentTypeScope="" ma:versionID="06463be5cbb1afd1c866babee948d848">
  <xsd:schema xmlns:xsd="http://www.w3.org/2001/XMLSchema" xmlns:xs="http://www.w3.org/2001/XMLSchema" xmlns:p="http://schemas.microsoft.com/office/2006/metadata/properties" xmlns:ns2="f8f1f957-3f71-4078-a172-7be1577a93b3" targetNamespace="http://schemas.microsoft.com/office/2006/metadata/properties" ma:root="true" ma:fieldsID="249120179976f0ff24ce462f61bd6e31" ns2:_="">
    <xsd:import namespace="f8f1f957-3f71-4078-a172-7be1577a93b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f1f957-3f71-4078-a172-7be1577a93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FFA80-84E1-4001-BF19-F111EFFE99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f1f957-3f71-4078-a172-7be1577a93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C7A29F-A909-4338-A12B-FFE6AA0996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933C6A5-F86D-4507-B992-59CA1CC4A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2915</TotalTime>
  <Words>523</Words>
  <Application>Microsoft Macintosh PowerPoint</Application>
  <PresentationFormat>Widescreen</PresentationFormat>
  <Paragraphs>107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arial</vt:lpstr>
      <vt:lpstr>Noto Sans Symbols</vt:lpstr>
      <vt:lpstr>Office Theme</vt:lpstr>
      <vt:lpstr>Lung Cancer Prediction</vt:lpstr>
      <vt:lpstr>Project Description</vt:lpstr>
      <vt:lpstr>Data</vt:lpstr>
      <vt:lpstr>Sample data </vt:lpstr>
      <vt:lpstr>EDA</vt:lpstr>
      <vt:lpstr>EDA</vt:lpstr>
      <vt:lpstr>EDA</vt:lpstr>
      <vt:lpstr>EDA</vt:lpstr>
      <vt:lpstr>Observations from EDA</vt:lpstr>
      <vt:lpstr>Machine Learning Models</vt:lpstr>
      <vt:lpstr>Machine Learning Models</vt:lpstr>
      <vt:lpstr>Reporting Model Accuracies</vt:lpstr>
      <vt:lpstr>Deep Learning Model</vt:lpstr>
      <vt:lpstr>Results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Credit Default Risk (HCDR)</dc:title>
  <dc:creator>Archana Krishnamurthy (TMNA)</dc:creator>
  <cp:lastModifiedBy>Malraju, Srilekha</cp:lastModifiedBy>
  <cp:revision>27</cp:revision>
  <dcterms:created xsi:type="dcterms:W3CDTF">2020-05-09T02:20:53Z</dcterms:created>
  <dcterms:modified xsi:type="dcterms:W3CDTF">2022-12-12T00:06:00Z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1b518dda-a072-40f6-b897-604cd2a063c5</vt:lpwstr>
  </property>
  <property fmtid="{D5CDD505-2E9C-101B-9397-08002B2CF9AE}" pid="3" name="ToyotaClassification">
    <vt:lpwstr>PUBLIC</vt:lpwstr>
  </property>
  <property fmtid="{D5CDD505-2E9C-101B-9397-08002B2CF9AE}" pid="4" name="ToyotaVisualMarkings">
    <vt:lpwstr>No Label</vt:lpwstr>
  </property>
  <property fmtid="{D5CDD505-2E9C-101B-9397-08002B2CF9AE}" pid="5" name="ContentTypeId">
    <vt:lpwstr>0x01010041EE954BB6037744A75266A65E8239F0</vt:lpwstr>
  </property>
</Properties>
</file>