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64" r:id="rId2"/>
    <p:sldId id="256" r:id="rId3"/>
    <p:sldId id="274" r:id="rId4"/>
    <p:sldId id="257" r:id="rId5"/>
    <p:sldId id="272" r:id="rId6"/>
    <p:sldId id="265" r:id="rId7"/>
    <p:sldId id="258" r:id="rId8"/>
    <p:sldId id="273" r:id="rId9"/>
    <p:sldId id="276" r:id="rId10"/>
    <p:sldId id="275" r:id="rId11"/>
    <p:sldId id="259" r:id="rId12"/>
    <p:sldId id="261" r:id="rId13"/>
    <p:sldId id="262" r:id="rId14"/>
    <p:sldId id="277" r:id="rId15"/>
    <p:sldId id="263" r:id="rId16"/>
    <p:sldId id="278" r:id="rId17"/>
    <p:sldId id="266" r:id="rId18"/>
    <p:sldId id="279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4" autoAdjust="0"/>
    <p:restoredTop sz="94658" autoAdjust="0"/>
  </p:normalViewPr>
  <p:slideViewPr>
    <p:cSldViewPr snapToGrid="0">
      <p:cViewPr varScale="1">
        <p:scale>
          <a:sx n="82" d="100"/>
          <a:sy n="82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le\Downloads\MANUAL%20CALC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3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le\Downloads\BAG%20CALCUL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le\Downloads\MANUAL%20CALCUL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le\Downloads\BAG%20CALCUL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le\Downloads\BAG%20CALCUL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le\Downloads\MANUAL%20CALCUL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1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'[MANUAL CALCULATION.xlsx]Sheet1'!$B$9</c:f>
              <c:strCache>
                <c:ptCount val="1"/>
                <c:pt idx="0">
                  <c:v>KNN 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'[MANUAL CALCULATION.xlsx]Sheet1'!$A$10:$A$14</c:f>
              <c:strCache>
                <c:ptCount val="5"/>
                <c:pt idx="0">
                  <c:v>1ST FOLD</c:v>
                </c:pt>
                <c:pt idx="1">
                  <c:v>2ND FOLD</c:v>
                </c:pt>
                <c:pt idx="2">
                  <c:v>3RD FOLD</c:v>
                </c:pt>
                <c:pt idx="3">
                  <c:v>4TH FOLD</c:v>
                </c:pt>
                <c:pt idx="4">
                  <c:v>5TH FOLD</c:v>
                </c:pt>
              </c:strCache>
            </c:strRef>
          </c:cat>
          <c:val>
            <c:numRef>
              <c:f>'[MANUAL CALCULATION.xlsx]Sheet1'!$B$10:$B$14</c:f>
              <c:numCache>
                <c:formatCode>General</c:formatCode>
                <c:ptCount val="5"/>
                <c:pt idx="0">
                  <c:v>56.39</c:v>
                </c:pt>
                <c:pt idx="1">
                  <c:v>51.9</c:v>
                </c:pt>
                <c:pt idx="2">
                  <c:v>50.7</c:v>
                </c:pt>
                <c:pt idx="3">
                  <c:v>47.1</c:v>
                </c:pt>
                <c:pt idx="4">
                  <c:v>51.4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1-4129-B5FC-F9735DEC15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78562192"/>
        <c:axId val="678559240"/>
      </c:barChart>
      <c:catAx>
        <c:axId val="67856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559240"/>
        <c:crosses val="autoZero"/>
        <c:auto val="1"/>
        <c:lblAlgn val="ctr"/>
        <c:lblOffset val="100"/>
        <c:noMultiLvlLbl val="0"/>
      </c:catAx>
      <c:valAx>
        <c:axId val="6785592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856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9159067882472132E-2"/>
          <c:y val="0.2095737866247819"/>
          <c:w val="0.91084093211752781"/>
          <c:h val="0.63754286111473657"/>
        </c:manualLayout>
      </c:layout>
      <c:barChart>
        <c:barDir val="col"/>
        <c:grouping val="clustered"/>
        <c:varyColors val="0"/>
        <c:ser>
          <c:idx val="0"/>
          <c:order val="0"/>
          <c:tx>
            <c:v>SVM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ACCURACY</c:v>
              </c:pt>
            </c:strLit>
          </c:cat>
          <c:val>
            <c:numRef>
              <c:f>Sheet2!$E$10</c:f>
              <c:numCache>
                <c:formatCode>General</c:formatCode>
                <c:ptCount val="1"/>
                <c:pt idx="0">
                  <c:v>36.753999999999998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D-45C7-858C-9057BF97F686}"/>
            </c:ext>
          </c:extLst>
        </c:ser>
        <c:ser>
          <c:idx val="1"/>
          <c:order val="1"/>
          <c:tx>
            <c:v>KNN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ACCURACY</c:v>
              </c:pt>
            </c:strLit>
          </c:cat>
          <c:val>
            <c:numRef>
              <c:f>Sheet2!$E$10</c:f>
              <c:numCache>
                <c:formatCode>General</c:formatCode>
                <c:ptCount val="1"/>
                <c:pt idx="0">
                  <c:v>36.753999999999998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D-45C7-858C-9057BF97F686}"/>
            </c:ext>
          </c:extLst>
        </c:ser>
        <c:ser>
          <c:idx val="2"/>
          <c:order val="2"/>
          <c:tx>
            <c:v>MAX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ACCURACY</c:v>
              </c:pt>
            </c:strLit>
          </c:cat>
          <c:val>
            <c:numRef>
              <c:f>Sheet2!$E$19</c:f>
              <c:numCache>
                <c:formatCode>General</c:formatCode>
                <c:ptCount val="1"/>
                <c:pt idx="0">
                  <c:v>60.8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3D-45C7-858C-9057BF97F6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07278888"/>
        <c:axId val="807279216"/>
      </c:barChart>
      <c:catAx>
        <c:axId val="80727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279216"/>
        <c:crosses val="autoZero"/>
        <c:auto val="1"/>
        <c:lblAlgn val="ctr"/>
        <c:lblOffset val="100"/>
        <c:noMultiLvlLbl val="0"/>
      </c:catAx>
      <c:valAx>
        <c:axId val="80727921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727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875842647328658E-2"/>
          <c:y val="0.88012939468629692"/>
          <c:w val="0.38321263033610159"/>
          <c:h val="8.8117001279645224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KNN 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Sheet1!$A$10:$A$12</c:f>
              <c:strCache>
                <c:ptCount val="3"/>
                <c:pt idx="0">
                  <c:v>1ST FOLD</c:v>
                </c:pt>
                <c:pt idx="1">
                  <c:v>2ND FOLD</c:v>
                </c:pt>
                <c:pt idx="2">
                  <c:v>3RD FOLD</c:v>
                </c:pt>
              </c:strCache>
            </c:strRef>
          </c:cat>
          <c:val>
            <c:numRef>
              <c:f>Sheet1!$B$10:$B$12</c:f>
              <c:numCache>
                <c:formatCode>General</c:formatCode>
                <c:ptCount val="3"/>
                <c:pt idx="0">
                  <c:v>57.82</c:v>
                </c:pt>
                <c:pt idx="1">
                  <c:v>37.221299999999999</c:v>
                </c:pt>
                <c:pt idx="2">
                  <c:v>37.090000000000003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8-47A7-A1BF-2C39FA373A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132368"/>
        <c:axId val="481129744"/>
      </c:barChart>
      <c:catAx>
        <c:axId val="48113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29744"/>
        <c:crosses val="autoZero"/>
        <c:auto val="1"/>
        <c:lblAlgn val="ctr"/>
        <c:lblOffset val="100"/>
        <c:noMultiLvlLbl val="0"/>
      </c:catAx>
      <c:valAx>
        <c:axId val="4811297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13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 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1ST FOLD</c:v>
                </c:pt>
                <c:pt idx="1">
                  <c:v>2ND FOLD</c:v>
                </c:pt>
                <c:pt idx="2">
                  <c:v>3RD FOLD</c:v>
                </c:pt>
                <c:pt idx="3">
                  <c:v>4TH FOLD</c:v>
                </c:pt>
                <c:pt idx="4">
                  <c:v>5TH FOLD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61.8</c:v>
                </c:pt>
                <c:pt idx="1">
                  <c:v>58.4</c:v>
                </c:pt>
                <c:pt idx="2">
                  <c:v>60.1</c:v>
                </c:pt>
                <c:pt idx="3">
                  <c:v>56.2</c:v>
                </c:pt>
                <c:pt idx="4">
                  <c:v>57.9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45-43D0-B7A2-9E797064BF2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8742152"/>
        <c:axId val="608742808"/>
      </c:barChart>
      <c:catAx>
        <c:axId val="608742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742808"/>
        <c:crosses val="autoZero"/>
        <c:auto val="1"/>
        <c:lblAlgn val="ctr"/>
        <c:lblOffset val="100"/>
        <c:noMultiLvlLbl val="0"/>
      </c:catAx>
      <c:valAx>
        <c:axId val="6087428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8742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 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1ST FOLD</c:v>
                </c:pt>
                <c:pt idx="1">
                  <c:v>2ND FOLD</c:v>
                </c:pt>
                <c:pt idx="2">
                  <c:v>3RD FOLD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62.3</c:v>
                </c:pt>
                <c:pt idx="2">
                  <c:v>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0-439A-959C-C687706E4D8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73107824"/>
        <c:axId val="673105200"/>
      </c:barChart>
      <c:catAx>
        <c:axId val="67310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105200"/>
        <c:crosses val="autoZero"/>
        <c:auto val="1"/>
        <c:lblAlgn val="ctr"/>
        <c:lblOffset val="100"/>
        <c:noMultiLvlLbl val="0"/>
      </c:catAx>
      <c:valAx>
        <c:axId val="67310520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7310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ENTROPY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Sheet1!$A$19:$A$21</c:f>
              <c:strCache>
                <c:ptCount val="3"/>
                <c:pt idx="0">
                  <c:v>1ST FOLD</c:v>
                </c:pt>
                <c:pt idx="1">
                  <c:v>2ND FOLD</c:v>
                </c:pt>
                <c:pt idx="2">
                  <c:v>3RD FOLD</c:v>
                </c:pt>
              </c:strCache>
            </c:strRef>
          </c:cat>
          <c:val>
            <c:numRef>
              <c:f>Sheet1!$B$19:$B$21</c:f>
              <c:numCache>
                <c:formatCode>General</c:formatCode>
                <c:ptCount val="3"/>
                <c:pt idx="0">
                  <c:v>65.2</c:v>
                </c:pt>
                <c:pt idx="1">
                  <c:v>36.4</c:v>
                </c:pt>
                <c:pt idx="2">
                  <c:v>33.799999999999997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3F-4AD7-8F03-09F24D6CEF0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132696"/>
        <c:axId val="481129088"/>
      </c:barChart>
      <c:catAx>
        <c:axId val="48113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129088"/>
        <c:crosses val="autoZero"/>
        <c:auto val="1"/>
        <c:lblAlgn val="ctr"/>
        <c:lblOffset val="100"/>
        <c:noMultiLvlLbl val="0"/>
      </c:catAx>
      <c:valAx>
        <c:axId val="4811290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1132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ENTROPY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546633460509716E-2"/>
          <c:y val="0.32410570949717638"/>
          <c:w val="0.89844789566520811"/>
          <c:h val="0.550334790202666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Sheet1!$B$18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Sheet1!$A$19:$A$23</c:f>
              <c:strCache>
                <c:ptCount val="5"/>
                <c:pt idx="0">
                  <c:v>1ST FOLD</c:v>
                </c:pt>
                <c:pt idx="1">
                  <c:v>2ND FOLD</c:v>
                </c:pt>
                <c:pt idx="2">
                  <c:v>3RD FOLD</c:v>
                </c:pt>
                <c:pt idx="3">
                  <c:v>4TH FOLD</c:v>
                </c:pt>
                <c:pt idx="4">
                  <c:v>5TH FOLD</c:v>
                </c:pt>
              </c:strCache>
            </c:strRef>
          </c:cat>
          <c:val>
            <c:numRef>
              <c:f>Sheet1!$B$19:$B$23</c:f>
              <c:numCache>
                <c:formatCode>General</c:formatCode>
                <c:ptCount val="5"/>
                <c:pt idx="0">
                  <c:v>60.8</c:v>
                </c:pt>
                <c:pt idx="1">
                  <c:v>52.5</c:v>
                </c:pt>
                <c:pt idx="2">
                  <c:v>52.1</c:v>
                </c:pt>
                <c:pt idx="3">
                  <c:v>51.4</c:v>
                </c:pt>
                <c:pt idx="4">
                  <c:v>52.1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8-4EE5-A666-D3CEFABCBE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68316720"/>
        <c:axId val="668313440"/>
      </c:barChart>
      <c:catAx>
        <c:axId val="66831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313440"/>
        <c:crosses val="autoZero"/>
        <c:auto val="1"/>
        <c:lblAlgn val="ctr"/>
        <c:lblOffset val="100"/>
        <c:noMultiLvlLbl val="0"/>
      </c:catAx>
      <c:valAx>
        <c:axId val="66831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6831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SVM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Sheet2!$D$3:$H$3</c:f>
              <c:strCache>
                <c:ptCount val="3"/>
                <c:pt idx="0">
                  <c:v>PRECISION</c:v>
                </c:pt>
                <c:pt idx="1">
                  <c:v>RECALL </c:v>
                </c:pt>
                <c:pt idx="2">
                  <c:v>F1</c:v>
                </c:pt>
              </c:strCache>
            </c:strRef>
          </c:cat>
          <c:val>
            <c:numRef>
              <c:f>Sheet2!$D$4:$H$4</c:f>
              <c:numCache>
                <c:formatCode>General</c:formatCode>
                <c:ptCount val="3"/>
                <c:pt idx="0">
                  <c:v>0.56999999999999995</c:v>
                </c:pt>
                <c:pt idx="1">
                  <c:v>0.45</c:v>
                </c:pt>
                <c:pt idx="2">
                  <c:v>0.45600000000000002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F09-AE21-DF11B1E68965}"/>
            </c:ext>
          </c:extLst>
        </c:ser>
        <c:ser>
          <c:idx val="1"/>
          <c:order val="1"/>
          <c:tx>
            <c:v>KNN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PRECISION</c:v>
              </c:pt>
              <c:pt idx="1">
                <c:v>RECALL </c:v>
              </c:pt>
              <c:pt idx="2">
                <c:v>F1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Sheet2!$D$12:$H$12</c:f>
              <c:numCache>
                <c:formatCode>General</c:formatCode>
                <c:ptCount val="3"/>
                <c:pt idx="0">
                  <c:v>0.34</c:v>
                </c:pt>
                <c:pt idx="1">
                  <c:v>0.53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1-4F09-AE21-DF11B1E68965}"/>
            </c:ext>
          </c:extLst>
        </c:ser>
        <c:ser>
          <c:idx val="2"/>
          <c:order val="2"/>
          <c:tx>
            <c:v>MAX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PRECISION</c:v>
              </c:pt>
              <c:pt idx="1">
                <c:v>RECALL </c:v>
              </c:pt>
              <c:pt idx="2">
                <c:v>F1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Sheet2!$D$21:$H$21</c:f>
              <c:numCache>
                <c:formatCode>General</c:formatCode>
                <c:ptCount val="3"/>
                <c:pt idx="0">
                  <c:v>0.49</c:v>
                </c:pt>
                <c:pt idx="1">
                  <c:v>0.49299999999999999</c:v>
                </c:pt>
                <c:pt idx="2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1-4F09-AE21-DF11B1E6896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08742480"/>
        <c:axId val="608743792"/>
      </c:barChart>
      <c:catAx>
        <c:axId val="60874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743792"/>
        <c:crosses val="autoZero"/>
        <c:auto val="1"/>
        <c:lblAlgn val="ctr"/>
        <c:lblOffset val="100"/>
        <c:noMultiLvlLbl val="0"/>
      </c:catAx>
      <c:valAx>
        <c:axId val="608743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0874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236403282424415"/>
          <c:y val="6.3131313131313135E-2"/>
          <c:w val="0.84896676954049122"/>
          <c:h val="0.63968822079058296"/>
        </c:manualLayout>
      </c:layout>
      <c:barChart>
        <c:barDir val="col"/>
        <c:grouping val="clustered"/>
        <c:varyColors val="0"/>
        <c:ser>
          <c:idx val="0"/>
          <c:order val="0"/>
          <c:tx>
            <c:v>SVM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Sheet2!$B$1:$D$1</c:f>
              <c:strCache>
                <c:ptCount val="3"/>
                <c:pt idx="0">
                  <c:v>PRECISION</c:v>
                </c:pt>
                <c:pt idx="1">
                  <c:v>RECALL </c:v>
                </c:pt>
                <c:pt idx="2">
                  <c:v>F1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0.57299999999999995</c:v>
                </c:pt>
                <c:pt idx="1">
                  <c:v>0.55300000000000005</c:v>
                </c:pt>
                <c:pt idx="2">
                  <c:v>0.55600000000000005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3-4ED3-A79B-7D8190AAE075}"/>
            </c:ext>
          </c:extLst>
        </c:ser>
        <c:ser>
          <c:idx val="1"/>
          <c:order val="1"/>
          <c:tx>
            <c:v>KNN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Sheet2!$B$10:$D$10</c:f>
              <c:numCache>
                <c:formatCode>General</c:formatCode>
                <c:ptCount val="3"/>
                <c:pt idx="0">
                  <c:v>0.35</c:v>
                </c:pt>
                <c:pt idx="1">
                  <c:v>0.71</c:v>
                </c:pt>
                <c:pt idx="2">
                  <c:v>0.21099999999999999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3-4ED3-A79B-7D8190AAE075}"/>
            </c:ext>
          </c:extLst>
        </c:ser>
        <c:ser>
          <c:idx val="2"/>
          <c:order val="2"/>
          <c:tx>
            <c:v>MAX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Sheet2!$B$19:$D$19</c:f>
              <c:numCache>
                <c:formatCode>General</c:formatCode>
                <c:ptCount val="3"/>
                <c:pt idx="0">
                  <c:v>0.58299999999999996</c:v>
                </c:pt>
                <c:pt idx="1">
                  <c:v>0.57999999999999996</c:v>
                </c:pt>
                <c:pt idx="2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13-4ED3-A79B-7D8190AAE0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04202744"/>
        <c:axId val="604203072"/>
      </c:barChart>
      <c:catAx>
        <c:axId val="604202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203072"/>
        <c:crosses val="autoZero"/>
        <c:auto val="1"/>
        <c:lblAlgn val="ctr"/>
        <c:lblOffset val="100"/>
        <c:noMultiLvlLbl val="0"/>
      </c:catAx>
      <c:valAx>
        <c:axId val="6042030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202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SVM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D63-47AA-A4D3-2A12EBB394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ACCURACY</c:v>
              </c:pt>
            </c:strLit>
          </c:cat>
          <c:val>
            <c:numRef>
              <c:f>Sheet2!$H$4</c:f>
              <c:numCache>
                <c:formatCode>General</c:formatCode>
                <c:ptCount val="1"/>
                <c:pt idx="0">
                  <c:v>41.1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63-47AA-A4D3-2A12EBB394BF}"/>
            </c:ext>
          </c:extLst>
        </c:ser>
        <c:ser>
          <c:idx val="1"/>
          <c:order val="1"/>
          <c:tx>
            <c:v>KNN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2.0186722413810636E-2"/>
                  <c:y val="0.1718571016112622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145982232992248E-2"/>
                      <c:h val="0.106135729988933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D63-47AA-A4D3-2A12EBB394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ACCURACY</c:v>
              </c:pt>
            </c:strLit>
          </c:cat>
          <c:val>
            <c:numRef>
              <c:f>Sheet2!$H$12</c:f>
              <c:numCache>
                <c:formatCode>General</c:formatCode>
                <c:ptCount val="1"/>
                <c:pt idx="0">
                  <c:v>47.36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63-47AA-A4D3-2A12EBB394BF}"/>
            </c:ext>
          </c:extLst>
        </c:ser>
        <c:ser>
          <c:idx val="2"/>
          <c:order val="2"/>
          <c:tx>
            <c:v>MAX</c:v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D63-47AA-A4D3-2A12EBB394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ACCURACY</c:v>
              </c:pt>
            </c:strLit>
          </c:cat>
          <c:val>
            <c:numRef>
              <c:f>Sheet2!$H$21</c:f>
              <c:numCache>
                <c:formatCode>General</c:formatCode>
                <c:ptCount val="1"/>
                <c:pt idx="0">
                  <c:v>52.1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63-47AA-A4D3-2A12EBB394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6226736"/>
        <c:axId val="486229688"/>
      </c:barChart>
      <c:catAx>
        <c:axId val="48622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229688"/>
        <c:crosses val="autoZero"/>
        <c:auto val="1"/>
        <c:lblAlgn val="ctr"/>
        <c:lblOffset val="100"/>
        <c:noMultiLvlLbl val="0"/>
      </c:catAx>
      <c:valAx>
        <c:axId val="4862296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622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EEA61D-280C-443F-92FF-13AE7AD5598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39CB2D-8A26-405B-8D3C-D37B0BA3625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8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86754" y="-763929"/>
            <a:ext cx="8697557" cy="60535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b="1" u="sng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44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ITMD 525- DATA MINING 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Cambria" panose="02040503050406030204" pitchFamily="18" charset="0"/>
              </a:rPr>
              <a:t>Final Presentation</a:t>
            </a:r>
          </a:p>
          <a:p>
            <a:pPr algn="ctr"/>
            <a:endParaRPr lang="en-US" sz="44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endParaRPr lang="en-US" sz="44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By</a:t>
            </a:r>
          </a:p>
          <a:p>
            <a:pPr algn="ctr"/>
            <a:endParaRPr lang="en-US" sz="2000" b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Hemanth Inukonda Kamalakannan – A20369096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SreeKumar Selvam    – A20372235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latin typeface="Cambria" panose="02040503050406030204" pitchFamily="18" charset="0"/>
              </a:rPr>
              <a:t>Srilekha Napa Ugandhar – A20370759</a:t>
            </a:r>
          </a:p>
          <a:p>
            <a:pPr algn="ctr"/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sz="32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Word Cloud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097" y="1782503"/>
            <a:ext cx="6377650" cy="34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8733"/>
            <a:ext cx="8477543" cy="173620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Cambria" panose="02040503050406030204" pitchFamily="18" charset="0"/>
              </a:rPr>
            </a:br>
            <a:br>
              <a:rPr lang="en-US" b="1" dirty="0">
                <a:latin typeface="Cambria" panose="02040503050406030204" pitchFamily="18" charset="0"/>
              </a:rPr>
            </a:br>
            <a:br>
              <a:rPr lang="en-US" b="1" dirty="0">
                <a:latin typeface="Cambria" panose="02040503050406030204" pitchFamily="18" charset="0"/>
              </a:rPr>
            </a:br>
            <a:br>
              <a:rPr lang="en-US" b="1" dirty="0">
                <a:latin typeface="Cambria" panose="02040503050406030204" pitchFamily="18" charset="0"/>
              </a:rPr>
            </a:br>
            <a:br>
              <a:rPr lang="en-US" b="1" dirty="0">
                <a:latin typeface="Cambria" panose="02040503050406030204" pitchFamily="18" charset="0"/>
              </a:rPr>
            </a:br>
            <a:br>
              <a:rPr lang="en-US" b="1" dirty="0">
                <a:latin typeface="Cambria" panose="02040503050406030204" pitchFamily="18" charset="0"/>
              </a:rPr>
            </a:br>
            <a:br>
              <a:rPr lang="en-US" b="1" dirty="0">
                <a:latin typeface="Cambria" panose="02040503050406030204" pitchFamily="18" charset="0"/>
              </a:rPr>
            </a:br>
            <a:r>
              <a:rPr lang="en-US" sz="4900" b="1" dirty="0">
                <a:latin typeface="Cambria" panose="02040503050406030204" pitchFamily="18" charset="0"/>
              </a:rPr>
              <a:t>Methods to Label Sentences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58400" cy="4040294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Method 1-&gt; Manual Counts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Method 2-&gt; Machine Counts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71" y="171450"/>
            <a:ext cx="2492329" cy="1437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447" y="1987059"/>
            <a:ext cx="6514233" cy="38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06305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Frequency of words in Tweets </a:t>
            </a:r>
            <a:br>
              <a:rPr lang="en-US" sz="4400" dirty="0">
                <a:latin typeface="Cambria" panose="02040503050406030204" pitchFamily="18" charset="0"/>
              </a:rPr>
            </a:b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105" y="1846263"/>
            <a:ext cx="7841780" cy="43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Public  Emotions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014" y="1846264"/>
            <a:ext cx="7530353" cy="44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>
                <a:latin typeface="Cambria" panose="02040503050406030204" pitchFamily="18" charset="0"/>
              </a:rPr>
              <a:t>KNN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 </a:t>
            </a:r>
            <a:r>
              <a:rPr lang="en-US" i="1" dirty="0" err="1"/>
              <a:t>k</a:t>
            </a:r>
            <a:r>
              <a:rPr lang="en-US" dirty="0" err="1"/>
              <a:t>NN</a:t>
            </a:r>
            <a:r>
              <a:rPr lang="en-US" dirty="0"/>
              <a:t> classifier is based on the assumption that the classification of an instance is most similar to the classification of other instances that are nearby in the vector space.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Compared to other text categorization methods such as Bayesian classifier, </a:t>
            </a:r>
            <a:r>
              <a:rPr lang="en-US" i="1" dirty="0" err="1"/>
              <a:t>k</a:t>
            </a:r>
            <a:r>
              <a:rPr lang="en-US" dirty="0" err="1"/>
              <a:t>NN</a:t>
            </a:r>
            <a:r>
              <a:rPr lang="en-US" dirty="0"/>
              <a:t> does not rely on prior probabilities, and it is computationally efficient.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main computation is the sorting of training documents in order to find the </a:t>
            </a:r>
            <a:r>
              <a:rPr lang="en-US" i="1" dirty="0"/>
              <a:t>k</a:t>
            </a:r>
            <a:r>
              <a:rPr lang="en-US" dirty="0"/>
              <a:t> nearest neighbors for the test document.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The performance of this algorithm greatly depends on two factors, that is, a suitable similarity function and an appropriate value for the parameter 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74562" y="286603"/>
            <a:ext cx="11630242" cy="1450757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       KNN CLASSIFIER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349" y="1756483"/>
            <a:ext cx="10058400" cy="402336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ACCURACY for N-fold Validation Method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Method   1:                                                                                                     Method  2: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                                                                                                   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488" y="0"/>
            <a:ext cx="1996773" cy="1756483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943709"/>
              </p:ext>
            </p:extLst>
          </p:nvPr>
        </p:nvGraphicFramePr>
        <p:xfrm>
          <a:off x="1340349" y="2777923"/>
          <a:ext cx="4143737" cy="2824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251345"/>
              </p:ext>
            </p:extLst>
          </p:nvPr>
        </p:nvGraphicFramePr>
        <p:xfrm>
          <a:off x="6551271" y="2777922"/>
          <a:ext cx="4734044" cy="28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306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</a:t>
            </a:r>
            <a:r>
              <a:rPr lang="en-US" b="1" dirty="0">
                <a:latin typeface="Cambria" panose="02040503050406030204" pitchFamily="18" charset="0"/>
              </a:rPr>
              <a:t>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basic idea behind SVM classification is to find a maximum margin hyperplane that separates the document vector in one class from the other with maximum margin.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SVM use overfitting protection, which does not necessarily depend on the number of features, they have the potential to handle these large feature spaces.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SVM are well suited for problems with dense concepts and sparse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6907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       SUPPORT VECTOR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ACCURACY for N-fold Validation Method</a:t>
            </a:r>
          </a:p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                   Method 1:                                                                                           Method 2: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16619"/>
              </p:ext>
            </p:extLst>
          </p:nvPr>
        </p:nvGraphicFramePr>
        <p:xfrm>
          <a:off x="1097280" y="2858817"/>
          <a:ext cx="4724786" cy="267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833643"/>
              </p:ext>
            </p:extLst>
          </p:nvPr>
        </p:nvGraphicFramePr>
        <p:xfrm>
          <a:off x="6562846" y="2858818"/>
          <a:ext cx="4710896" cy="267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61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  <a:r>
              <a:rPr lang="en-US" b="1" dirty="0">
                <a:latin typeface="Cambria" panose="02040503050406030204" pitchFamily="18" charset="0"/>
              </a:rPr>
              <a:t>MAXIMUM ENTROPY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Max Entropy classifier can be used to solve a large variety of text classification problems such as language detection, topic classification, sentiment analysis and more.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Maximum Entropy classifier is used when we can’t assume the conditional independence of the features.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Maximum entropy is a general technique for estimating probability distributions from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over-riding principle in maximum entropy is that when nothing is known, the distribution should be as uniform as possible, that is, have maximal entropy.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>
                <a:latin typeface="Cambria" panose="02040503050406030204" pitchFamily="18" charset="0"/>
              </a:rPr>
              <a:t>MAXIMUM ENTROPY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ACCURACY for N-fold Validation Method</a:t>
            </a:r>
          </a:p>
          <a:p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                         Method 1:                                                                              Method 2: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       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715406"/>
              </p:ext>
            </p:extLst>
          </p:nvPr>
        </p:nvGraphicFramePr>
        <p:xfrm>
          <a:off x="6597569" y="2858947"/>
          <a:ext cx="4558111" cy="259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95840"/>
              </p:ext>
            </p:extLst>
          </p:nvPr>
        </p:nvGraphicFramePr>
        <p:xfrm>
          <a:off x="925975" y="2858946"/>
          <a:ext cx="4991002" cy="259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934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1898248"/>
            <a:ext cx="9144000" cy="19784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Predicting Twitter Sentiment Of The US Public Towards 2016 Presidential Election</a:t>
            </a:r>
            <a:br>
              <a:rPr lang="en-US" sz="3600" dirty="0">
                <a:latin typeface="Century Gothic" panose="020B0502020202020204" pitchFamily="34" charset="0"/>
              </a:rPr>
            </a:b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42" y="40916"/>
            <a:ext cx="2747057" cy="167213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52962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b="1" dirty="0">
                <a:latin typeface="Cambria" panose="02040503050406030204" pitchFamily="18" charset="0"/>
              </a:rPr>
              <a:t>Test  Data</a:t>
            </a:r>
            <a:r>
              <a:rPr lang="en-US" dirty="0"/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5594"/>
            <a:ext cx="10058400" cy="402336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9515" y="1895594"/>
            <a:ext cx="7766612" cy="36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                     Method 1:                                                                              Method 2: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811203"/>
              </p:ext>
            </p:extLst>
          </p:nvPr>
        </p:nvGraphicFramePr>
        <p:xfrm>
          <a:off x="1243121" y="2423158"/>
          <a:ext cx="4676173" cy="276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625833"/>
              </p:ext>
            </p:extLst>
          </p:nvPr>
        </p:nvGraphicFramePr>
        <p:xfrm>
          <a:off x="6065134" y="2423159"/>
          <a:ext cx="5090546" cy="2762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35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latin typeface="Cambria" panose="02040503050406030204" pitchFamily="18" charset="0"/>
              </a:rPr>
              <a:t>Test 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9514" y="1898248"/>
            <a:ext cx="8125428" cy="366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                  Method 1:                                                                                       Method 2: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96497"/>
              </p:ext>
            </p:extLst>
          </p:nvPr>
        </p:nvGraphicFramePr>
        <p:xfrm>
          <a:off x="1096962" y="2264925"/>
          <a:ext cx="4713529" cy="370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69544"/>
              </p:ext>
            </p:extLst>
          </p:nvPr>
        </p:nvGraphicFramePr>
        <p:xfrm>
          <a:off x="6180881" y="2264925"/>
          <a:ext cx="4974799" cy="3707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7641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0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Conclusion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9689" y="1737360"/>
            <a:ext cx="10058400" cy="417803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Sentiment analysis by comparing the different classification methods in combination with various feature selection schemes.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Accuracy of the Maximum Entropy  model stands greater than the other models compared in our project , So We conclude that Maximum Entropy model analyzes Sentiments better.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1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706" y="1799435"/>
            <a:ext cx="10058400" cy="4023360"/>
          </a:xfrm>
        </p:spPr>
        <p:txBody>
          <a:bodyPr/>
          <a:lstStyle/>
          <a:p>
            <a:r>
              <a:rPr lang="en-US" dirty="0"/>
              <a:t>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0" y="300942"/>
            <a:ext cx="11759878" cy="57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clap clip art in blue and gr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56657"/>
            <a:ext cx="12192001" cy="29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38" y="0"/>
            <a:ext cx="5217651" cy="3707278"/>
          </a:xfrm>
          <a:prstGeom prst="rect">
            <a:avLst/>
          </a:prstGeom>
          <a:blipFill dpi="0" rotWithShape="1">
            <a:blip r:embed="rId4">
              <a:alphaModFix amt="77000"/>
            </a:blip>
            <a:srcRect/>
            <a:tile tx="0" ty="0" sx="100000" sy="100000" flip="none" algn="tl"/>
          </a:blipFill>
        </p:spPr>
      </p:pic>
      <p:pic>
        <p:nvPicPr>
          <p:cNvPr id="1042" name="Picture 18" descr="Image result for twitter bir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16" y="6026511"/>
            <a:ext cx="806754" cy="80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instagra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25" y="6040035"/>
            <a:ext cx="817965" cy="81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facebook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87" y="6214922"/>
            <a:ext cx="643078" cy="6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0.03308 -0.784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3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-0.01862 -0.5344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-0.09097 L 0.01914 -0.60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2905"/>
            <a:ext cx="10058400" cy="178250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Cambria" panose="02040503050406030204" pitchFamily="18" charset="0"/>
              </a:rPr>
              <a:t>Introduction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0008"/>
            <a:ext cx="10174458" cy="4049086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What is Sentimental Analysis?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 process of determining whether a piece of writing is Positive, Negative or Neutral. 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What is Text mining?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A process of deriving high quality information from the text.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904" y="0"/>
            <a:ext cx="3627096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sz="4400" b="1" dirty="0">
                <a:latin typeface="Cambria" panose="02040503050406030204" pitchFamily="18" charset="0"/>
              </a:rPr>
              <a:t>Text Mining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1" y="1956122"/>
            <a:ext cx="9917189" cy="4236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1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89" y="39497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Implementation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Collected tweets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Text Preprocessing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-   Tokenization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-   Pruning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-  Filtering Tokens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         -  Text Transformation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Feature Selection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Labelling the Tweets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Finding public sentiments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Performing Classification algorithms 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9725049" cy="155913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mbria" panose="02040503050406030204" pitchFamily="18" charset="0"/>
              </a:rPr>
              <a:t>So how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72" y="1845733"/>
            <a:ext cx="4229005" cy="4416171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</a:rPr>
              <a:t>Collecting Twitter data                                                     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Total number of Tweets -10000</a:t>
            </a:r>
          </a:p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Unique Tweets – 6000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16" y="1"/>
            <a:ext cx="2626283" cy="173736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250330" y="1713783"/>
            <a:ext cx="5407306" cy="46800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b="1" dirty="0">
              <a:latin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Text Preprocessing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Removing 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-  @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-   https, 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-   Stop word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-   Punctuation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-   Spaces</a:t>
            </a:r>
            <a:r>
              <a:rPr lang="en-US" sz="2400" i="1" dirty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  -   Special characters.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ambria" panose="020405030504060302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So 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Tokenization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Splitting the text in to sequence of tokens.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Pruning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Ignoring too frequent and too much infrequent words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Filtering Tokens: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Length based filtration schema was applied for reducing the generated token set.</a:t>
            </a:r>
          </a:p>
        </p:txBody>
      </p:sp>
    </p:spTree>
    <p:extLst>
      <p:ext uri="{BB962C8B-B14F-4D97-AF65-F5344CB8AC3E}">
        <p14:creationId xmlns:p14="http://schemas.microsoft.com/office/powerpoint/2010/main" val="38774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did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Text Transformation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   -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Stemming technique: </a:t>
            </a:r>
          </a:p>
          <a:p>
            <a:r>
              <a:rPr lang="en-US" dirty="0"/>
              <a:t>    -Removal of prefixes and suffixes from words to reduce them to stems thus eliminating </a:t>
            </a:r>
          </a:p>
          <a:p>
            <a:r>
              <a:rPr lang="en-US" dirty="0"/>
              <a:t>     tag of speech and other verbal or plural inflection.</a:t>
            </a:r>
          </a:p>
          <a:p>
            <a:r>
              <a:rPr lang="en-US" dirty="0"/>
              <a:t>    -Increases the efficiency and effectiveness of text mining process.</a:t>
            </a:r>
          </a:p>
          <a:p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Feature Selection:</a:t>
            </a:r>
          </a:p>
          <a:p>
            <a:r>
              <a:rPr lang="en-US" dirty="0"/>
              <a:t>     -Based on TF-IDF ,describing how important a word is for a document.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     - Bag of Words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9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2130</TotalTime>
  <Words>600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Century Gothic</vt:lpstr>
      <vt:lpstr>Wingdings</vt:lpstr>
      <vt:lpstr>Retrospect</vt:lpstr>
      <vt:lpstr>PowerPoint Presentation</vt:lpstr>
      <vt:lpstr>Predicting Twitter Sentiment Of The US Public Towards 2016 Presidential Election </vt:lpstr>
      <vt:lpstr>PowerPoint Presentation</vt:lpstr>
      <vt:lpstr>Introduction  </vt:lpstr>
      <vt:lpstr>                  Text Mining Process</vt:lpstr>
      <vt:lpstr>Implementation Steps </vt:lpstr>
      <vt:lpstr>So how did we do?</vt:lpstr>
      <vt:lpstr>So how did we do?</vt:lpstr>
      <vt:lpstr>So how did we do?</vt:lpstr>
      <vt:lpstr>Word Cloud</vt:lpstr>
      <vt:lpstr>       Methods to Label Sentences </vt:lpstr>
      <vt:lpstr>Frequency of words in Tweets  </vt:lpstr>
      <vt:lpstr>Public  Emotions</vt:lpstr>
      <vt:lpstr>                   KNN CLASSIFIER</vt:lpstr>
      <vt:lpstr>       KNN CLASSIFIER</vt:lpstr>
      <vt:lpstr>            SUPPORT VECTOR MACHINE</vt:lpstr>
      <vt:lpstr>       SUPPORT VECTOR MACHINE</vt:lpstr>
      <vt:lpstr>     MAXIMUM ENTROPY CLASSIFIER</vt:lpstr>
      <vt:lpstr> MAXIMUM ENTROPY CLASSIFIER</vt:lpstr>
      <vt:lpstr>                         Test  Data   </vt:lpstr>
      <vt:lpstr>                          Test  Data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Twitter Sentiment of the US public towards 2016 presidential election</dc:title>
  <dc:creator>Srilekha Napa</dc:creator>
  <cp:lastModifiedBy>Srilekha Napa</cp:lastModifiedBy>
  <cp:revision>65</cp:revision>
  <dcterms:created xsi:type="dcterms:W3CDTF">2016-12-08T18:27:06Z</dcterms:created>
  <dcterms:modified xsi:type="dcterms:W3CDTF">2017-02-20T20:48:16Z</dcterms:modified>
</cp:coreProperties>
</file>