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7" r:id="rId10"/>
    <p:sldId id="265" r:id="rId11"/>
    <p:sldId id="270" r:id="rId12"/>
    <p:sldId id="271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3" y="1057742"/>
            <a:ext cx="9365362" cy="1008450"/>
          </a:xfrm>
        </p:spPr>
        <p:txBody>
          <a:bodyPr>
            <a:noAutofit/>
          </a:bodyPr>
          <a:lstStyle/>
          <a:p>
            <a:r>
              <a:rPr lang="en-US" sz="3200" b="1" u="sng" dirty="0"/>
              <a:t>PREDICTING WHETHER A PATIENT HAS DIABETES    THROUGH DIAGNOSTIC MEASUREMENT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369" y="2505809"/>
            <a:ext cx="8449408" cy="3321842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                           </a:t>
            </a:r>
            <a:r>
              <a:rPr lang="en-US" sz="2500" b="1" dirty="0"/>
              <a:t>ITMD 527 –  Data Analytics </a:t>
            </a:r>
          </a:p>
          <a:p>
            <a:pPr marL="0" indent="0">
              <a:buNone/>
            </a:pPr>
            <a:r>
              <a:rPr lang="en-US" sz="2500" b="1" dirty="0"/>
              <a:t>                           UNDER THE GUIDANCE OF </a:t>
            </a:r>
          </a:p>
          <a:p>
            <a:pPr marL="0" indent="0">
              <a:buNone/>
            </a:pPr>
            <a:r>
              <a:rPr lang="en-US" sz="2500" b="1" dirty="0"/>
              <a:t>                                  PROF. Yong Zheng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63" y="624110"/>
            <a:ext cx="9860450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    RELATION OF DIABETES WITH BMI OVER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8462" y="1318846"/>
            <a:ext cx="86076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This graph depicts the relationship of the BMI values with Median of Age Values</a:t>
            </a:r>
          </a:p>
          <a:p>
            <a:endParaRPr lang="en-US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456679"/>
            <a:ext cx="6519360" cy="4039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6" y="2830133"/>
            <a:ext cx="2857500" cy="2341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                   ROC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389" y="2567353"/>
            <a:ext cx="5175351" cy="3450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9862" y="1371600"/>
            <a:ext cx="7622930" cy="61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885" y="1441938"/>
            <a:ext cx="78163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Traces the percentage of the True Positives accurately from the given logit model.</a:t>
            </a:r>
          </a:p>
        </p:txBody>
      </p:sp>
    </p:spTree>
    <p:extLst>
      <p:ext uri="{BB962C8B-B14F-4D97-AF65-F5344CB8AC3E}">
        <p14:creationId xmlns:p14="http://schemas.microsoft.com/office/powerpoint/2010/main" val="148227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            RESIDUAL ANALYSIS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2133600"/>
            <a:ext cx="6057900" cy="4076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341" y="56856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CORRELATION PLOT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79431"/>
            <a:ext cx="9363075" cy="3721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51892" y="1345223"/>
            <a:ext cx="8809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This correlation Matrix depicts the linear relationship between the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05955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BOX PLOT</a:t>
            </a: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731" y="2501425"/>
            <a:ext cx="4756638" cy="4106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84737" y="1406705"/>
            <a:ext cx="1088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graph depicts the relationship between the outcome and BMI range values</a:t>
            </a:r>
          </a:p>
        </p:txBody>
      </p:sp>
    </p:spTree>
    <p:extLst>
      <p:ext uri="{BB962C8B-B14F-4D97-AF65-F5344CB8AC3E}">
        <p14:creationId xmlns:p14="http://schemas.microsoft.com/office/powerpoint/2010/main" val="102695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  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38" y="1670538"/>
            <a:ext cx="10291274" cy="4240684"/>
          </a:xfrm>
        </p:spPr>
        <p:txBody>
          <a:bodyPr>
            <a:normAutofit/>
          </a:bodyPr>
          <a:lstStyle/>
          <a:p>
            <a:r>
              <a:rPr lang="en-US" sz="2500" dirty="0"/>
              <a:t>By prediction , accuracy rate of diabetes  was found to be 73.279 .</a:t>
            </a:r>
          </a:p>
          <a:p>
            <a:r>
              <a:rPr lang="en-US" sz="2500" dirty="0"/>
              <a:t>Based on Analysis ,the influential diabetic factors are concluded to be glucose, BMI ,Pregnancies, Blood Pressure and Diabetes Pedigree Function.</a:t>
            </a:r>
          </a:p>
          <a:p>
            <a:r>
              <a:rPr lang="en-US" sz="2500" dirty="0"/>
              <a:t>Based on our fitted model, Age is not a parameter </a:t>
            </a:r>
            <a:r>
              <a:rPr lang="en-US" sz="2500" dirty="0"/>
              <a:t>to determine the risk of diabetes.</a:t>
            </a:r>
            <a:endParaRPr lang="en-US" sz="2500" dirty="0"/>
          </a:p>
          <a:p>
            <a:r>
              <a:rPr lang="en-US" sz="2500" dirty="0"/>
              <a:t>The best fitted model was concluded to be stepwise regression model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209675"/>
            <a:ext cx="7605713" cy="4370387"/>
          </a:xfrm>
        </p:spPr>
      </p:pic>
    </p:spTree>
    <p:extLst>
      <p:ext uri="{BB962C8B-B14F-4D97-AF65-F5344CB8AC3E}">
        <p14:creationId xmlns:p14="http://schemas.microsoft.com/office/powerpoint/2010/main" val="379162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5804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</a:t>
            </a:r>
            <a:r>
              <a:rPr lang="en-US" b="1" dirty="0"/>
              <a:t>TEAM NUMBER - 50 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/>
              <a:t>PROJECT MEMBERS</a:t>
            </a:r>
            <a:r>
              <a:rPr lang="en-US" sz="4200" b="1" dirty="0"/>
              <a:t>	</a:t>
            </a:r>
            <a:br>
              <a:rPr lang="en-US" sz="4400" b="1" dirty="0"/>
            </a:br>
            <a:r>
              <a:rPr lang="en-US" sz="4400" b="1" dirty="0"/>
              <a:t>  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Nikita Kothari                               		A20373125</a:t>
            </a:r>
            <a:endParaRPr lang="en-US" sz="2500" dirty="0"/>
          </a:p>
          <a:p>
            <a:r>
              <a:rPr lang="en-US" sz="2500" b="1" dirty="0"/>
              <a:t>Shwetha Gopalarathinam                	A20372679</a:t>
            </a:r>
            <a:endParaRPr lang="en-US" sz="2500" dirty="0"/>
          </a:p>
          <a:p>
            <a:r>
              <a:rPr lang="en-US" sz="2500" b="1" dirty="0"/>
              <a:t>Sreekumar Selvam                         		A20372235</a:t>
            </a:r>
            <a:endParaRPr lang="en-US" sz="2500" dirty="0"/>
          </a:p>
          <a:p>
            <a:r>
              <a:rPr lang="en-US" sz="2500" b="1" dirty="0"/>
              <a:t>Srilekha Napa Ugandhar              		A20370759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119" y="316379"/>
            <a:ext cx="7966635" cy="71232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TYPES OF DATA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958363"/>
            <a:ext cx="9561512" cy="5319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500" b="1" dirty="0"/>
              <a:t>NUMERIC </a:t>
            </a:r>
            <a:r>
              <a:rPr lang="en-IN" sz="3200" b="1" dirty="0"/>
              <a:t>                       </a:t>
            </a:r>
          </a:p>
          <a:p>
            <a:r>
              <a:rPr lang="en-IN" sz="2500" dirty="0"/>
              <a:t>Pregnancies</a:t>
            </a:r>
          </a:p>
          <a:p>
            <a:r>
              <a:rPr lang="en-IN" sz="2500" dirty="0"/>
              <a:t>Glucose</a:t>
            </a:r>
          </a:p>
          <a:p>
            <a:r>
              <a:rPr lang="en-IN" sz="2500" dirty="0"/>
              <a:t>Blood Pressure                 </a:t>
            </a:r>
          </a:p>
          <a:p>
            <a:r>
              <a:rPr lang="en-IN" sz="2500" dirty="0"/>
              <a:t>Skin Thickness</a:t>
            </a:r>
          </a:p>
          <a:p>
            <a:r>
              <a:rPr lang="en-IN" sz="2500" dirty="0"/>
              <a:t>Insulin</a:t>
            </a:r>
          </a:p>
          <a:p>
            <a:r>
              <a:rPr lang="en-IN" sz="2500" dirty="0"/>
              <a:t>BMI</a:t>
            </a:r>
          </a:p>
          <a:p>
            <a:r>
              <a:rPr lang="en-IN" sz="2500" dirty="0"/>
              <a:t>Diabetes Pedigree Function</a:t>
            </a:r>
          </a:p>
          <a:p>
            <a:r>
              <a:rPr lang="en-IN" sz="2500" dirty="0"/>
              <a:t>Age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500" b="1" dirty="0"/>
              <a:t>CATEGORICAL</a:t>
            </a:r>
          </a:p>
          <a:p>
            <a:r>
              <a:rPr lang="en-IN" sz="2500" dirty="0"/>
              <a:t>Outcome</a:t>
            </a:r>
          </a:p>
          <a:p>
            <a:pPr marL="0" indent="0">
              <a:buNone/>
            </a:pPr>
            <a:endParaRPr lang="en-IN" sz="3900" b="1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       </a:t>
            </a:r>
            <a:r>
              <a:rPr lang="en-US" sz="3200" b="1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32" y="1659118"/>
            <a:ext cx="10684480" cy="425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MISSING VALUES             EMPTY/ZERO VALUES         OUTLIERS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             </a:t>
            </a:r>
          </a:p>
        </p:txBody>
      </p:sp>
      <p:pic>
        <p:nvPicPr>
          <p:cNvPr id="4" name="Picture 8" descr="Image result for missing values in 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0" r="21974"/>
          <a:stretch/>
        </p:blipFill>
        <p:spPr bwMode="auto">
          <a:xfrm>
            <a:off x="724877" y="2373295"/>
            <a:ext cx="3148445" cy="30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mpty or zero values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1" r="56333"/>
          <a:stretch/>
        </p:blipFill>
        <p:spPr bwMode="auto">
          <a:xfrm>
            <a:off x="4799157" y="2250830"/>
            <a:ext cx="2429164" cy="33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634" y="2250829"/>
            <a:ext cx="2613811" cy="31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938" y="641695"/>
            <a:ext cx="7996481" cy="1064013"/>
          </a:xfrm>
        </p:spPr>
        <p:txBody>
          <a:bodyPr>
            <a:normAutofit/>
          </a:bodyPr>
          <a:lstStyle/>
          <a:p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424354"/>
            <a:ext cx="9488454" cy="4156930"/>
          </a:xfrm>
        </p:spPr>
        <p:txBody>
          <a:bodyPr/>
          <a:lstStyle/>
          <a:p>
            <a:pPr marL="0" indent="0">
              <a:buNone/>
            </a:pPr>
            <a:r>
              <a:rPr lang="en-IN" sz="2500" dirty="0"/>
              <a:t>Helps to find the best model that represents our data and how well the chosen model will work in the future.</a:t>
            </a:r>
          </a:p>
          <a:p>
            <a:pPr marL="0" indent="0">
              <a:buNone/>
            </a:pPr>
            <a:endParaRPr lang="en-IN" sz="2500" dirty="0"/>
          </a:p>
          <a:p>
            <a:r>
              <a:rPr lang="en-IN" sz="2500" dirty="0"/>
              <a:t>Forward Model</a:t>
            </a:r>
          </a:p>
          <a:p>
            <a:r>
              <a:rPr lang="en-IN" sz="2500" dirty="0"/>
              <a:t>Backward Model</a:t>
            </a:r>
          </a:p>
          <a:p>
            <a:r>
              <a:rPr lang="en-IN" sz="2500" dirty="0"/>
              <a:t>Stepwise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3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192" y="169683"/>
            <a:ext cx="8721983" cy="1037296"/>
          </a:xfrm>
        </p:spPr>
        <p:txBody>
          <a:bodyPr>
            <a:normAutofit/>
          </a:bodyPr>
          <a:lstStyle/>
          <a:p>
            <a:r>
              <a:rPr lang="en-US" sz="3200" b="1" dirty="0"/>
              <a:t>    INTRODUCTION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6046" y="1679331"/>
            <a:ext cx="8691618" cy="3719145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500" dirty="0"/>
              <a:t>Why use Logistic Regression?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500" dirty="0"/>
              <a:t>Interpreting coefficients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500" dirty="0"/>
              <a:t>Estimation by maximum likelihood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500" dirty="0"/>
              <a:t>Hypothesis testing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500" dirty="0"/>
              <a:t>Evaluating performance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       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108" y="1617784"/>
            <a:ext cx="10027504" cy="5240215"/>
          </a:xfrm>
        </p:spPr>
        <p:txBody>
          <a:bodyPr>
            <a:noAutofit/>
          </a:bodyPr>
          <a:lstStyle/>
          <a:p>
            <a:r>
              <a:rPr lang="en-US" sz="2500" dirty="0"/>
              <a:t>Form of regression that allows prediction of discrete variables by a mix of continuous and discrete predictors.</a:t>
            </a:r>
          </a:p>
          <a:p>
            <a:r>
              <a:rPr lang="en-US" sz="2500" dirty="0"/>
              <a:t>Addresses the same questions that discriminant function analysis and multiple regression do but with no distributional assumptions on predictors.</a:t>
            </a:r>
          </a:p>
          <a:p>
            <a:r>
              <a:rPr lang="en-US" sz="2500" dirty="0"/>
              <a:t>Measures relation between categorical dependent variable and one or more independent variable.</a:t>
            </a:r>
          </a:p>
          <a:p>
            <a:r>
              <a:rPr lang="en-US" sz="2500" dirty="0"/>
              <a:t>Estimates probabilities using logistic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260214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WHY USE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954" y="1433146"/>
            <a:ext cx="9302261" cy="4478076"/>
          </a:xfrm>
        </p:spPr>
        <p:txBody>
          <a:bodyPr>
            <a:normAutofit/>
          </a:bodyPr>
          <a:lstStyle/>
          <a:p>
            <a:r>
              <a:rPr lang="en-US" sz="2500" dirty="0"/>
              <a:t>There are many important research topics for which dependent variable is “limited.”</a:t>
            </a:r>
          </a:p>
          <a:p>
            <a:r>
              <a:rPr lang="en-US" sz="2500" dirty="0"/>
              <a:t>For example: voting, mortality and participation data is not continuous or distributed normally.</a:t>
            </a:r>
          </a:p>
          <a:p>
            <a:r>
              <a:rPr lang="en-US" sz="2500" dirty="0"/>
              <a:t>Binary logistic regression is a type of regression analysis where dependent variable is a dummy variable: 0(did not vote) or 1(did vote)</a:t>
            </a:r>
          </a:p>
        </p:txBody>
      </p:sp>
    </p:spTree>
    <p:extLst>
      <p:ext uri="{BB962C8B-B14F-4D97-AF65-F5344CB8AC3E}">
        <p14:creationId xmlns:p14="http://schemas.microsoft.com/office/powerpoint/2010/main" val="137743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3528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CONFUSION MATRIX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18360"/>
              </p:ext>
            </p:extLst>
          </p:nvPr>
        </p:nvGraphicFramePr>
        <p:xfrm>
          <a:off x="2592925" y="4062048"/>
          <a:ext cx="6806052" cy="196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97">
                  <a:extLst>
                    <a:ext uri="{9D8B030D-6E8A-4147-A177-3AD203B41FA5}">
                      <a16:colId xmlns:a16="http://schemas.microsoft.com/office/drawing/2014/main" val="1754247730"/>
                    </a:ext>
                  </a:extLst>
                </a:gridCol>
                <a:gridCol w="2087776">
                  <a:extLst>
                    <a:ext uri="{9D8B030D-6E8A-4147-A177-3AD203B41FA5}">
                      <a16:colId xmlns:a16="http://schemas.microsoft.com/office/drawing/2014/main" val="2954493363"/>
                    </a:ext>
                  </a:extLst>
                </a:gridCol>
                <a:gridCol w="2688579">
                  <a:extLst>
                    <a:ext uri="{9D8B030D-6E8A-4147-A177-3AD203B41FA5}">
                      <a16:colId xmlns:a16="http://schemas.microsoft.com/office/drawing/2014/main" val="3768830470"/>
                    </a:ext>
                  </a:extLst>
                </a:gridCol>
              </a:tblGrid>
              <a:tr h="656492">
                <a:tc>
                  <a:txBody>
                    <a:bodyPr/>
                    <a:lstStyle/>
                    <a:p>
                      <a:r>
                        <a:rPr lang="en-US" dirty="0"/>
                        <a:t>N = 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:</a:t>
                      </a:r>
                      <a:r>
                        <a:rPr lang="en-US" baseline="0" dirty="0"/>
                        <a:t> YES 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49315"/>
                  </a:ext>
                </a:extLst>
              </a:tr>
              <a:tr h="656492">
                <a:tc>
                  <a:txBody>
                    <a:bodyPr/>
                    <a:lstStyle/>
                    <a:p>
                      <a:r>
                        <a:rPr lang="en-US" dirty="0"/>
                        <a:t>Actual :NO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09041"/>
                  </a:ext>
                </a:extLst>
              </a:tr>
              <a:tr h="656492">
                <a:tc>
                  <a:txBody>
                    <a:bodyPr/>
                    <a:lstStyle/>
                    <a:p>
                      <a:r>
                        <a:rPr lang="en-US" dirty="0"/>
                        <a:t>Actual : YES 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501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2954" y="1415562"/>
            <a:ext cx="88890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With the Predicted Value of </a:t>
            </a:r>
            <a:r>
              <a:rPr lang="en-US" sz="2500" b="1" dirty="0"/>
              <a:t>247</a:t>
            </a:r>
            <a:r>
              <a:rPr lang="en-US" sz="2500" dirty="0"/>
              <a:t> observations</a:t>
            </a:r>
          </a:p>
          <a:p>
            <a:r>
              <a:rPr lang="en-US" sz="2500" dirty="0"/>
              <a:t>We Found that, </a:t>
            </a:r>
          </a:p>
          <a:p>
            <a:r>
              <a:rPr lang="en-US" sz="2500" dirty="0"/>
              <a:t>True Positives values      :</a:t>
            </a:r>
            <a:r>
              <a:rPr lang="en-US" sz="2500" b="1" dirty="0"/>
              <a:t>141</a:t>
            </a:r>
            <a:r>
              <a:rPr lang="en-US" sz="2500" dirty="0"/>
              <a:t> </a:t>
            </a:r>
          </a:p>
          <a:p>
            <a:r>
              <a:rPr lang="en-US" sz="2500" dirty="0"/>
              <a:t>False Negative values   :</a:t>
            </a:r>
            <a:r>
              <a:rPr lang="en-US" sz="2500" b="1" dirty="0"/>
              <a:t>50</a:t>
            </a:r>
          </a:p>
          <a:p>
            <a:r>
              <a:rPr lang="en-US" sz="2500" dirty="0"/>
              <a:t>False Positive Values      :</a:t>
            </a:r>
            <a:r>
              <a:rPr lang="en-US" sz="2500" b="1" dirty="0"/>
              <a:t>16</a:t>
            </a:r>
            <a:r>
              <a:rPr lang="en-US" sz="2500" dirty="0"/>
              <a:t> </a:t>
            </a:r>
          </a:p>
          <a:p>
            <a:r>
              <a:rPr lang="en-US" sz="2500" dirty="0"/>
              <a:t>True Negative values     :</a:t>
            </a:r>
            <a:r>
              <a:rPr lang="en-US" sz="2500" b="1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443333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431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PREDICTING WHETHER A PATIENT HAS DIABETES    THROUGH DIAGNOSTIC MEASUREMENT </vt:lpstr>
      <vt:lpstr>                TEAM NUMBER - 50                  PROJECT MEMBERS         </vt:lpstr>
      <vt:lpstr>TYPES OF DATA</vt:lpstr>
      <vt:lpstr>       DATA CLEANING</vt:lpstr>
      <vt:lpstr>MODEL EVALUATION</vt:lpstr>
      <vt:lpstr>    INTRODUCTION AND DESCRIPTION</vt:lpstr>
      <vt:lpstr>        LOGISTIC REGRESSION</vt:lpstr>
      <vt:lpstr>WHY USE LOGISTIC REGRESSION?</vt:lpstr>
      <vt:lpstr>          CONFUSION MATRIX </vt:lpstr>
      <vt:lpstr>    RELATION OF DIABETES WITH BMI OVER AGE</vt:lpstr>
      <vt:lpstr>                   ROC CURVE</vt:lpstr>
      <vt:lpstr>            RESIDUAL ANALYSIS </vt:lpstr>
      <vt:lpstr>              CORRELATION PLOT</vt:lpstr>
      <vt:lpstr>                   BOX PLOT</vt:lpstr>
      <vt:lpstr>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DESCRIPTION</dc:title>
  <dc:creator>Nikita Kothari</dc:creator>
  <cp:lastModifiedBy>Srilekha Napa</cp:lastModifiedBy>
  <cp:revision>20</cp:revision>
  <dcterms:created xsi:type="dcterms:W3CDTF">2017-04-25T21:41:31Z</dcterms:created>
  <dcterms:modified xsi:type="dcterms:W3CDTF">2017-04-26T04:47:36Z</dcterms:modified>
</cp:coreProperties>
</file>