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7"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ployee_Dataset%20Sandhiy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Sandhiya.xlsx]Sheet3!PivotTable1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40417847769028875"/>
          <c:y val="0.22018081073199183"/>
          <c:w val="0.38732152230971129"/>
          <c:h val="0.65853091280256637"/>
        </c:manualLayout>
      </c:layout>
      <c:barChart>
        <c:barDir val="bar"/>
        <c:grouping val="clustered"/>
        <c:varyColors val="0"/>
        <c:ser>
          <c:idx val="0"/>
          <c:order val="0"/>
          <c:tx>
            <c:strRef>
              <c:f>Sheet3!$B$3:$B$4</c:f>
              <c:strCache>
                <c:ptCount val="1"/>
                <c:pt idx="0">
                  <c:v>Fixed Term</c:v>
                </c:pt>
              </c:strCache>
            </c:strRef>
          </c:tx>
          <c:spPr>
            <a:solidFill>
              <a:schemeClr val="accent1"/>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Sheet3!$B$5:$B$18</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6</c:v>
                </c:pt>
              </c:numCache>
            </c:numRef>
          </c:val>
          <c:extLst>
            <c:ext xmlns:c16="http://schemas.microsoft.com/office/drawing/2014/chart" uri="{C3380CC4-5D6E-409C-BE32-E72D297353CC}">
              <c16:uniqueId val="{00000000-97F1-AB41-BFDC-9E3E746B05DA}"/>
            </c:ext>
          </c:extLst>
        </c:ser>
        <c:ser>
          <c:idx val="1"/>
          <c:order val="1"/>
          <c:tx>
            <c:strRef>
              <c:f>Sheet3!$C$3:$C$4</c:f>
              <c:strCache>
                <c:ptCount val="1"/>
                <c:pt idx="0">
                  <c:v>Permanent</c:v>
                </c:pt>
              </c:strCache>
            </c:strRef>
          </c:tx>
          <c:spPr>
            <a:solidFill>
              <a:schemeClr val="accent2"/>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Sheet3!$C$5:$C$18</c:f>
              <c:numCache>
                <c:formatCode>General</c:formatCode>
                <c:ptCount val="13"/>
                <c:pt idx="0">
                  <c:v>13</c:v>
                </c:pt>
                <c:pt idx="1">
                  <c:v>15</c:v>
                </c:pt>
                <c:pt idx="2">
                  <c:v>7</c:v>
                </c:pt>
                <c:pt idx="3">
                  <c:v>6</c:v>
                </c:pt>
                <c:pt idx="4">
                  <c:v>12</c:v>
                </c:pt>
                <c:pt idx="5">
                  <c:v>8</c:v>
                </c:pt>
                <c:pt idx="6">
                  <c:v>7</c:v>
                </c:pt>
                <c:pt idx="7">
                  <c:v>12</c:v>
                </c:pt>
                <c:pt idx="8">
                  <c:v>11</c:v>
                </c:pt>
                <c:pt idx="9">
                  <c:v>7</c:v>
                </c:pt>
                <c:pt idx="10">
                  <c:v>12</c:v>
                </c:pt>
                <c:pt idx="11">
                  <c:v>11</c:v>
                </c:pt>
                <c:pt idx="12">
                  <c:v>8</c:v>
                </c:pt>
              </c:numCache>
            </c:numRef>
          </c:val>
          <c:extLst>
            <c:ext xmlns:c16="http://schemas.microsoft.com/office/drawing/2014/chart" uri="{C3380CC4-5D6E-409C-BE32-E72D297353CC}">
              <c16:uniqueId val="{00000001-97F1-AB41-BFDC-9E3E746B05DA}"/>
            </c:ext>
          </c:extLst>
        </c:ser>
        <c:ser>
          <c:idx val="2"/>
          <c:order val="2"/>
          <c:tx>
            <c:strRef>
              <c:f>Sheet3!$D$3:$D$4</c:f>
              <c:strCache>
                <c:ptCount val="1"/>
                <c:pt idx="0">
                  <c:v>Temporary</c:v>
                </c:pt>
              </c:strCache>
            </c:strRef>
          </c:tx>
          <c:spPr>
            <a:solidFill>
              <a:schemeClr val="accent3"/>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Sheet3!$D$5:$D$18</c:f>
              <c:numCache>
                <c:formatCode>General</c:formatCode>
                <c:ptCount val="13"/>
                <c:pt idx="0">
                  <c:v>3</c:v>
                </c:pt>
                <c:pt idx="1">
                  <c:v>2</c:v>
                </c:pt>
                <c:pt idx="2">
                  <c:v>4</c:v>
                </c:pt>
                <c:pt idx="3">
                  <c:v>2</c:v>
                </c:pt>
                <c:pt idx="4">
                  <c:v>4</c:v>
                </c:pt>
                <c:pt idx="5">
                  <c:v>2</c:v>
                </c:pt>
                <c:pt idx="7">
                  <c:v>3</c:v>
                </c:pt>
                <c:pt idx="8">
                  <c:v>3</c:v>
                </c:pt>
                <c:pt idx="9">
                  <c:v>1</c:v>
                </c:pt>
                <c:pt idx="10">
                  <c:v>2</c:v>
                </c:pt>
                <c:pt idx="11">
                  <c:v>3</c:v>
                </c:pt>
                <c:pt idx="12">
                  <c:v>6</c:v>
                </c:pt>
              </c:numCache>
            </c:numRef>
          </c:val>
          <c:extLst>
            <c:ext xmlns:c16="http://schemas.microsoft.com/office/drawing/2014/chart" uri="{C3380CC4-5D6E-409C-BE32-E72D297353CC}">
              <c16:uniqueId val="{00000002-97F1-AB41-BFDC-9E3E746B05DA}"/>
            </c:ext>
          </c:extLst>
        </c:ser>
        <c:dLbls>
          <c:showLegendKey val="0"/>
          <c:showVal val="0"/>
          <c:showCatName val="0"/>
          <c:showSerName val="0"/>
          <c:showPercent val="0"/>
          <c:showBubbleSize val="0"/>
        </c:dLbls>
        <c:gapWidth val="182"/>
        <c:axId val="1168872543"/>
        <c:axId val="1168877343"/>
      </c:barChart>
      <c:catAx>
        <c:axId val="11688725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8877343"/>
        <c:crosses val="autoZero"/>
        <c:auto val="1"/>
        <c:lblAlgn val="ctr"/>
        <c:lblOffset val="100"/>
        <c:noMultiLvlLbl val="0"/>
      </c:catAx>
      <c:valAx>
        <c:axId val="11688773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88725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9294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9704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757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32428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21397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16869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57334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7102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44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64869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1439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0694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627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5262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31905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84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8499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66743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8/30/2024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8855882"/>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09973" y="149137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85800" y="48982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SANDHIYA. R</a:t>
            </a:r>
          </a:p>
          <a:p>
            <a:r>
              <a:rPr lang="en-US" sz="2400" dirty="0"/>
              <a:t>REGISTER NO: 312209934(asunm1363312209934)</a:t>
            </a:r>
          </a:p>
          <a:p>
            <a:r>
              <a:rPr lang="en-US" sz="2400" dirty="0"/>
              <a:t>DEPARTMENT: B.com Bank Management </a:t>
            </a:r>
          </a:p>
          <a:p>
            <a:r>
              <a:rPr lang="en-US" sz="2400" dirty="0"/>
              <a:t>COLLEGE: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7B67713E-C8C2-B15F-517C-69DD9FEFF3F8}"/>
              </a:ext>
            </a:extLst>
          </p:cNvPr>
          <p:cNvSpPr txBox="1"/>
          <p:nvPr/>
        </p:nvSpPr>
        <p:spPr>
          <a:xfrm>
            <a:off x="943768" y="1582340"/>
            <a:ext cx="6101952" cy="1600438"/>
          </a:xfrm>
          <a:prstGeom prst="rect">
            <a:avLst/>
          </a:prstGeom>
          <a:noFill/>
        </p:spPr>
        <p:txBody>
          <a:bodyPr wrap="square">
            <a:spAutoFit/>
          </a:bodyPr>
          <a:lstStyle/>
          <a:p>
            <a:r>
              <a:rPr lang="en-US" sz="2000" dirty="0"/>
              <a:t>DATA COLLECTION :  </a:t>
            </a:r>
          </a:p>
          <a:p>
            <a:r>
              <a:rPr lang="en-US" sz="2000" dirty="0"/>
              <a:t>*Identification  </a:t>
            </a:r>
          </a:p>
          <a:p>
            <a:r>
              <a:rPr lang="en-US" sz="2000" dirty="0"/>
              <a:t>*Gathering</a:t>
            </a:r>
          </a:p>
          <a:p>
            <a:r>
              <a:rPr lang="en-US" sz="2000" dirty="0"/>
              <a:t> *Preparation</a:t>
            </a:r>
          </a:p>
          <a:p>
            <a:endParaRPr lang="en-US" dirty="0"/>
          </a:p>
        </p:txBody>
      </p:sp>
      <p:sp>
        <p:nvSpPr>
          <p:cNvPr id="5" name="TextBox 4">
            <a:extLst>
              <a:ext uri="{FF2B5EF4-FFF2-40B4-BE49-F238E27FC236}">
                <a16:creationId xmlns:a16="http://schemas.microsoft.com/office/drawing/2014/main" id="{92315023-B346-CB14-9C61-1CC66B27702D}"/>
              </a:ext>
            </a:extLst>
          </p:cNvPr>
          <p:cNvSpPr txBox="1"/>
          <p:nvPr/>
        </p:nvSpPr>
        <p:spPr>
          <a:xfrm>
            <a:off x="943768" y="2959299"/>
            <a:ext cx="6101952" cy="1323439"/>
          </a:xfrm>
          <a:prstGeom prst="rect">
            <a:avLst/>
          </a:prstGeom>
          <a:noFill/>
        </p:spPr>
        <p:txBody>
          <a:bodyPr wrap="square">
            <a:spAutoFit/>
          </a:bodyPr>
          <a:lstStyle/>
          <a:p>
            <a:r>
              <a:rPr lang="en-US" sz="2000" dirty="0"/>
              <a:t>DATA CLEANING :   </a:t>
            </a:r>
          </a:p>
          <a:p>
            <a:r>
              <a:rPr lang="en-US" sz="2000" dirty="0"/>
              <a:t> *Standarization dization   </a:t>
            </a:r>
          </a:p>
          <a:p>
            <a:r>
              <a:rPr lang="en-US" sz="2000" dirty="0"/>
              <a:t>*Correction   </a:t>
            </a:r>
          </a:p>
          <a:p>
            <a:r>
              <a:rPr lang="en-US" sz="2000" dirty="0"/>
              <a:t>*Validation</a:t>
            </a:r>
            <a:endParaRPr lang="en-US" dirty="0"/>
          </a:p>
        </p:txBody>
      </p:sp>
      <p:sp>
        <p:nvSpPr>
          <p:cNvPr id="10" name="TextBox 9">
            <a:extLst>
              <a:ext uri="{FF2B5EF4-FFF2-40B4-BE49-F238E27FC236}">
                <a16:creationId xmlns:a16="http://schemas.microsoft.com/office/drawing/2014/main" id="{1741BDCD-6084-4E4B-654C-5F67A2FAE817}"/>
              </a:ext>
            </a:extLst>
          </p:cNvPr>
          <p:cNvSpPr txBox="1"/>
          <p:nvPr/>
        </p:nvSpPr>
        <p:spPr>
          <a:xfrm>
            <a:off x="992703" y="4282738"/>
            <a:ext cx="6101952" cy="1323439"/>
          </a:xfrm>
          <a:prstGeom prst="rect">
            <a:avLst/>
          </a:prstGeom>
          <a:noFill/>
        </p:spPr>
        <p:txBody>
          <a:bodyPr wrap="square">
            <a:spAutoFit/>
          </a:bodyPr>
          <a:lstStyle/>
          <a:p>
            <a:r>
              <a:rPr lang="en-US" sz="2000" dirty="0"/>
              <a:t>SUMMARY : </a:t>
            </a:r>
          </a:p>
          <a:p>
            <a:r>
              <a:rPr lang="en-US" sz="2000" dirty="0"/>
              <a:t>Data analysis involves examining, transforming, and modeling data to Extract insights , identify patterns, and support decisions-making</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10" name="Chart 9">
            <a:extLst>
              <a:ext uri="{FF2B5EF4-FFF2-40B4-BE49-F238E27FC236}">
                <a16:creationId xmlns:a16="http://schemas.microsoft.com/office/drawing/2014/main" id="{F8C23D0C-6DB7-6D53-69FC-920F5B06BCEE}"/>
              </a:ext>
            </a:extLst>
          </p:cNvPr>
          <p:cNvGraphicFramePr>
            <a:graphicFrameLocks/>
          </p:cNvGraphicFramePr>
          <p:nvPr>
            <p:extLst>
              <p:ext uri="{D42A27DB-BD31-4B8C-83A1-F6EECF244321}">
                <p14:modId xmlns:p14="http://schemas.microsoft.com/office/powerpoint/2010/main" val="1864323595"/>
              </p:ext>
            </p:extLst>
          </p:nvPr>
        </p:nvGraphicFramePr>
        <p:xfrm>
          <a:off x="504826" y="809625"/>
          <a:ext cx="8496299" cy="504824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24363" y="766444"/>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2F79F8C-1415-03FA-953D-F43D28B8EA29}"/>
              </a:ext>
            </a:extLst>
          </p:cNvPr>
          <p:cNvSpPr txBox="1"/>
          <p:nvPr/>
        </p:nvSpPr>
        <p:spPr>
          <a:xfrm>
            <a:off x="1857374" y="2405062"/>
            <a:ext cx="6985992" cy="3170099"/>
          </a:xfrm>
          <a:prstGeom prst="rect">
            <a:avLst/>
          </a:prstGeom>
          <a:noFill/>
        </p:spPr>
        <p:txBody>
          <a:bodyPr wrap="square">
            <a:spAutoFit/>
          </a:bodyPr>
          <a:lstStyle/>
          <a:p>
            <a:r>
              <a:rPr lang="en-US" sz="2000" dirty="0"/>
              <a:t>IN CONCLUSION, </a:t>
            </a:r>
          </a:p>
          <a:p>
            <a:endParaRPr lang="en-US" sz="2000" dirty="0"/>
          </a:p>
          <a:p>
            <a:r>
              <a:rPr lang="en-US" sz="2000" dirty="0"/>
              <a:t>The employee data analysis conducted using Excel Provided valuable insights into workforce trends enabling more  Infromed decision-making.</a:t>
            </a:r>
          </a:p>
          <a:p>
            <a:r>
              <a:rPr lang="en-US" sz="2000" dirty="0"/>
              <a:t> </a:t>
            </a:r>
          </a:p>
          <a:p>
            <a:r>
              <a:rPr lang="en-US" sz="2000" dirty="0"/>
              <a:t>The use of Excel allowed efficient data organization, visualization and reporting,  ultimately helping to enhance HR strategies, improve and employee satisfaction and optimize overall organizational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B0A9AC73-2CD1-9F44-768A-5DAFE1927D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2344" y="3673792"/>
            <a:ext cx="3668132" cy="24524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272506" cy="752129"/>
          </a:xfrm>
          <a:prstGeom prst="rect">
            <a:avLst/>
          </a:prstGeom>
        </p:spPr>
        <p:txBody>
          <a:bodyPr vert="horz" wrap="square" lIns="0" tIns="13335" rIns="0" bIns="0" rtlCol="0">
            <a:spAutoFit/>
          </a:bodyPr>
          <a:lstStyle/>
          <a:p>
            <a:pPr marL="12700">
              <a:lnSpc>
                <a:spcPct val="100000"/>
              </a:lnSpc>
              <a:spcBef>
                <a:spcPts val="105"/>
              </a:spcBef>
            </a:pPr>
            <a:r>
              <a:rPr lang="en-US" spc="25" dirty="0"/>
              <a:t>AGEND</a:t>
            </a: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791599" y="1685672"/>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53475" y="3810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6316629B-8DF2-2B66-42BB-FD12BCDDFC3F}"/>
              </a:ext>
            </a:extLst>
          </p:cNvPr>
          <p:cNvSpPr txBox="1"/>
          <p:nvPr/>
        </p:nvSpPr>
        <p:spPr>
          <a:xfrm>
            <a:off x="928687" y="1988344"/>
            <a:ext cx="8262938" cy="2954655"/>
          </a:xfrm>
          <a:prstGeom prst="rect">
            <a:avLst/>
          </a:prstGeom>
          <a:noFill/>
        </p:spPr>
        <p:txBody>
          <a:bodyPr wrap="square">
            <a:spAutoFit/>
          </a:bodyPr>
          <a:lstStyle/>
          <a:p>
            <a:pPr marL="285750" indent="-285750">
              <a:buFont typeface="Wingdings" panose="05000000000000000000" pitchFamily="2" charset="2"/>
              <a:buChar char="§"/>
            </a:pPr>
            <a:r>
              <a:rPr lang="en-US" sz="2400" dirty="0"/>
              <a:t>Utilize Excel to efficently analyse employee data by leveraging Function such as Pivot tables, and conditional formatting.</a:t>
            </a:r>
          </a:p>
          <a:p>
            <a:endParaRPr lang="en-US" sz="2400" dirty="0"/>
          </a:p>
          <a:p>
            <a:pPr marL="285750" indent="-285750">
              <a:buFont typeface="Wingdings" panose="05000000000000000000" pitchFamily="2" charset="2"/>
              <a:buChar char="§"/>
            </a:pPr>
            <a:r>
              <a:rPr lang="en-US" sz="2400" dirty="0"/>
              <a:t>The enables the identification of key trends, such as current    Employees rates, performance levels. </a:t>
            </a:r>
          </a:p>
          <a:p>
            <a:endParaRPr lang="en-US" sz="2400" dirty="0"/>
          </a:p>
          <a:p>
            <a:pPr marL="285750" indent="-285750">
              <a:buFont typeface="Wingdings" panose="05000000000000000000" pitchFamily="2" charset="2"/>
              <a:buChar char="§"/>
            </a:pPr>
            <a:r>
              <a:rPr lang="en-US" sz="2400" dirty="0"/>
              <a:t>It helps to visualize the data through pivot chart.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00BD7BB-C73F-52C9-B2C0-0AEDC61880C7}"/>
              </a:ext>
            </a:extLst>
          </p:cNvPr>
          <p:cNvSpPr txBox="1"/>
          <p:nvPr/>
        </p:nvSpPr>
        <p:spPr>
          <a:xfrm>
            <a:off x="959644" y="2359788"/>
            <a:ext cx="8393906" cy="2862322"/>
          </a:xfrm>
          <a:prstGeom prst="rect">
            <a:avLst/>
          </a:prstGeom>
          <a:noFill/>
        </p:spPr>
        <p:txBody>
          <a:bodyPr wrap="square">
            <a:spAutoFit/>
          </a:bodyPr>
          <a:lstStyle/>
          <a:p>
            <a:pPr marL="285750" indent="-285750">
              <a:buFont typeface="Wingdings" panose="05000000000000000000" pitchFamily="2" charset="2"/>
              <a:buChar char="Ø"/>
            </a:pPr>
            <a:r>
              <a:rPr lang="en-US" sz="2000" dirty="0"/>
              <a:t>This project focuses on analysing employee data to identify trends andAnd insights that can drive better decision.</a:t>
            </a:r>
          </a:p>
          <a:p>
            <a:endParaRPr lang="en-US" sz="2000" dirty="0"/>
          </a:p>
          <a:p>
            <a:pPr marL="285750" indent="-285750">
              <a:buFont typeface="Wingdings" panose="05000000000000000000" pitchFamily="2" charset="2"/>
              <a:buChar char="Ø"/>
            </a:pPr>
            <a:r>
              <a:rPr lang="en-US" sz="2000" dirty="0"/>
              <a:t>Excel will be used to clean, organize, and visuzalise kry metrics such asEmployee demographics, performance, and rention rates.The analysis will highlights areas of improvemnet in workforce management Help to optimize resource allocation.</a:t>
            </a:r>
          </a:p>
          <a:p>
            <a:endParaRPr lang="en-US" sz="2000" dirty="0"/>
          </a:p>
          <a:p>
            <a:pPr marL="285750" indent="-285750">
              <a:buFont typeface="Wingdings" panose="05000000000000000000" pitchFamily="2" charset="2"/>
              <a:buChar char="Ø"/>
            </a:pPr>
            <a:r>
              <a:rPr lang="en-US" sz="2000" dirty="0"/>
              <a:t>The aim of this project is to support stratergic planning</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A006861E-288D-F4BC-7146-C6913CA9E23D}"/>
              </a:ext>
            </a:extLst>
          </p:cNvPr>
          <p:cNvSpPr txBox="1"/>
          <p:nvPr/>
        </p:nvSpPr>
        <p:spPr>
          <a:xfrm>
            <a:off x="1464469" y="1809750"/>
            <a:ext cx="7593210" cy="707886"/>
          </a:xfrm>
          <a:prstGeom prst="rect">
            <a:avLst/>
          </a:prstGeom>
          <a:noFill/>
        </p:spPr>
        <p:txBody>
          <a:bodyPr wrap="square">
            <a:spAutoFit/>
          </a:bodyPr>
          <a:lstStyle/>
          <a:p>
            <a:r>
              <a:rPr lang="en-US" sz="2000" dirty="0"/>
              <a:t>The end users of the employee data employee data analysis are HRManagers team leads and senior management</a:t>
            </a:r>
            <a:r>
              <a:rPr lang="en-US" dirty="0"/>
              <a:t>.</a:t>
            </a:r>
          </a:p>
        </p:txBody>
      </p:sp>
      <p:pic>
        <p:nvPicPr>
          <p:cNvPr id="10" name="Picture 9">
            <a:extLst>
              <a:ext uri="{FF2B5EF4-FFF2-40B4-BE49-F238E27FC236}">
                <a16:creationId xmlns:a16="http://schemas.microsoft.com/office/drawing/2014/main" id="{CC7E506D-0F92-BE62-3928-282B883BC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6749" y="2868021"/>
            <a:ext cx="5337969" cy="30677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804987"/>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D27783B4-9D23-7856-217E-6591FE0C5BE2}"/>
              </a:ext>
            </a:extLst>
          </p:cNvPr>
          <p:cNvSpPr txBox="1"/>
          <p:nvPr/>
        </p:nvSpPr>
        <p:spPr>
          <a:xfrm>
            <a:off x="3322554" y="2498438"/>
            <a:ext cx="6211971" cy="2308324"/>
          </a:xfrm>
          <a:prstGeom prst="rect">
            <a:avLst/>
          </a:prstGeom>
          <a:noFill/>
        </p:spPr>
        <p:txBody>
          <a:bodyPr wrap="square">
            <a:spAutoFit/>
          </a:bodyPr>
          <a:lstStyle/>
          <a:p>
            <a:r>
              <a:rPr lang="en-US" sz="2400" dirty="0"/>
              <a:t>Conditionals formatting – highlights missing cells </a:t>
            </a:r>
          </a:p>
          <a:p>
            <a:r>
              <a:rPr lang="en-US" sz="2400" dirty="0"/>
              <a:t> Filters – helps to remove the empty cells </a:t>
            </a:r>
          </a:p>
          <a:p>
            <a:r>
              <a:rPr lang="en-US" sz="2400" dirty="0"/>
              <a:t>Formulas – helps to identify the performance of employees </a:t>
            </a:r>
          </a:p>
          <a:p>
            <a:r>
              <a:rPr lang="en-US" sz="2400" dirty="0"/>
              <a:t>Pivot table – helps summarize </a:t>
            </a:r>
          </a:p>
          <a:p>
            <a:r>
              <a:rPr lang="en-US" sz="2400" dirty="0"/>
              <a:t>Pie chart – shows the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12457" y="873601"/>
            <a:ext cx="10681335" cy="758190"/>
          </a:xfrm>
        </p:spPr>
        <p:txBody>
          <a:bodyPr/>
          <a:lstStyle/>
          <a:p>
            <a:r>
              <a:rPr lang="en-IN" dirty="0"/>
              <a:t>Dataset Description</a:t>
            </a:r>
          </a:p>
        </p:txBody>
      </p:sp>
      <p:sp>
        <p:nvSpPr>
          <p:cNvPr id="4" name="TextBox 3">
            <a:extLst>
              <a:ext uri="{FF2B5EF4-FFF2-40B4-BE49-F238E27FC236}">
                <a16:creationId xmlns:a16="http://schemas.microsoft.com/office/drawing/2014/main" id="{732A0A10-9D16-B8F0-251B-C47B22D38800}"/>
              </a:ext>
            </a:extLst>
          </p:cNvPr>
          <p:cNvSpPr txBox="1"/>
          <p:nvPr/>
        </p:nvSpPr>
        <p:spPr>
          <a:xfrm>
            <a:off x="1083469" y="2595563"/>
            <a:ext cx="8771929" cy="3046988"/>
          </a:xfrm>
          <a:prstGeom prst="rect">
            <a:avLst/>
          </a:prstGeom>
          <a:noFill/>
        </p:spPr>
        <p:txBody>
          <a:bodyPr wrap="square">
            <a:spAutoFit/>
          </a:bodyPr>
          <a:lstStyle/>
          <a:p>
            <a:pPr marL="342900" indent="-342900">
              <a:buAutoNum type="arabicPeriod"/>
            </a:pPr>
            <a:r>
              <a:rPr lang="en-US" sz="2400" dirty="0"/>
              <a:t>Employee ID</a:t>
            </a:r>
          </a:p>
          <a:p>
            <a:pPr marL="342900" indent="-342900">
              <a:buAutoNum type="arabicPeriod"/>
            </a:pPr>
            <a:r>
              <a:rPr lang="en-US" sz="2400" dirty="0"/>
              <a:t> First name</a:t>
            </a:r>
          </a:p>
          <a:p>
            <a:pPr marL="342900" indent="-342900">
              <a:buAutoNum type="arabicPeriod"/>
            </a:pPr>
            <a:r>
              <a:rPr lang="en-US" sz="2400" dirty="0"/>
              <a:t> Last name</a:t>
            </a:r>
          </a:p>
          <a:p>
            <a:pPr marL="342900" indent="-342900">
              <a:buAutoNum type="arabicPeriod"/>
            </a:pPr>
            <a:r>
              <a:rPr lang="en-US" sz="2400" dirty="0"/>
              <a:t> Business unit</a:t>
            </a:r>
          </a:p>
          <a:p>
            <a:pPr marL="342900" indent="-342900">
              <a:buAutoNum type="arabicPeriod"/>
            </a:pPr>
            <a:r>
              <a:rPr lang="en-US" sz="2400" dirty="0"/>
              <a:t> Employee classification type</a:t>
            </a:r>
          </a:p>
          <a:p>
            <a:pPr marL="342900" indent="-342900">
              <a:buAutoNum type="arabicPeriod"/>
            </a:pPr>
            <a:r>
              <a:rPr lang="en-US" sz="2400" dirty="0"/>
              <a:t>  Employee type</a:t>
            </a:r>
          </a:p>
          <a:p>
            <a:pPr marL="342900" indent="-342900">
              <a:buAutoNum type="arabicPeriod"/>
            </a:pPr>
            <a:r>
              <a:rPr lang="en-US" sz="2400" dirty="0"/>
              <a:t> Gender</a:t>
            </a:r>
          </a:p>
          <a:p>
            <a:pPr marL="342900" indent="-342900">
              <a:buAutoNum type="arabicPeriod"/>
            </a:pPr>
            <a:r>
              <a:rPr lang="en-US" sz="2400" dirty="0"/>
              <a:t> Work location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pic>
        <p:nvPicPr>
          <p:cNvPr id="6" name="object 6"/>
          <p:cNvPicPr/>
          <p:nvPr/>
        </p:nvPicPr>
        <p:blipFill>
          <a:blip r:embed="rId2" cstate="print"/>
          <a:stretch>
            <a:fillRect/>
          </a:stretch>
        </p:blipFill>
        <p:spPr>
          <a:xfrm>
            <a:off x="276225" y="3245632"/>
            <a:ext cx="2466975" cy="3419475"/>
          </a:xfrm>
          <a:prstGeom prst="rect">
            <a:avLst/>
          </a:prstGeom>
        </p:spPr>
      </p:pic>
      <p:sp>
        <p:nvSpPr>
          <p:cNvPr id="7" name="object 7"/>
          <p:cNvSpPr txBox="1">
            <a:spLocks noGrp="1"/>
          </p:cNvSpPr>
          <p:nvPr>
            <p:ph type="title"/>
          </p:nvPr>
        </p:nvSpPr>
        <p:spPr>
          <a:xfrm>
            <a:off x="537369" y="1143094"/>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0E4F9ED-47DD-9F3A-A165-E85758AF9AB5}"/>
              </a:ext>
            </a:extLst>
          </p:cNvPr>
          <p:cNvSpPr txBox="1"/>
          <p:nvPr/>
        </p:nvSpPr>
        <p:spPr>
          <a:xfrm>
            <a:off x="2928937" y="2446734"/>
            <a:ext cx="6223992" cy="3046988"/>
          </a:xfrm>
          <a:prstGeom prst="rect">
            <a:avLst/>
          </a:prstGeom>
          <a:noFill/>
        </p:spPr>
        <p:txBody>
          <a:bodyPr wrap="square">
            <a:spAutoFit/>
          </a:bodyPr>
          <a:lstStyle/>
          <a:p>
            <a:r>
              <a:rPr lang="en-US" sz="2400" dirty="0"/>
              <a:t>Conditional formatting</a:t>
            </a:r>
          </a:p>
          <a:p>
            <a:r>
              <a:rPr lang="en-US" sz="2400" dirty="0"/>
              <a:t>That helps in filling the </a:t>
            </a:r>
            <a:r>
              <a:rPr lang="en-US" sz="2400" dirty="0" err="1"/>
              <a:t>colour</a:t>
            </a:r>
            <a:r>
              <a:rPr lang="en-US" sz="2400" dirty="0"/>
              <a:t> in missing cells</a:t>
            </a:r>
          </a:p>
          <a:p>
            <a:endParaRPr lang="en-US" sz="2400" dirty="0"/>
          </a:p>
          <a:p>
            <a:r>
              <a:rPr lang="en-US" sz="2400" dirty="0"/>
              <a:t>Filter by </a:t>
            </a:r>
            <a:r>
              <a:rPr lang="en-US" sz="2400" dirty="0" err="1"/>
              <a:t>colour</a:t>
            </a:r>
            <a:endParaRPr lang="en-US" sz="2400" dirty="0"/>
          </a:p>
          <a:p>
            <a:r>
              <a:rPr lang="en-US" sz="2400" dirty="0"/>
              <a:t>That filters the cell by sort out by </a:t>
            </a:r>
            <a:r>
              <a:rPr lang="en-US" sz="2400" dirty="0" err="1"/>
              <a:t>colour</a:t>
            </a:r>
            <a:endParaRPr lang="en-US" sz="2400" dirty="0"/>
          </a:p>
          <a:p>
            <a:endParaRPr lang="en-US" sz="2400" dirty="0"/>
          </a:p>
          <a:p>
            <a:r>
              <a:rPr lang="en-US" sz="2400" dirty="0"/>
              <a:t>Pivot chart</a:t>
            </a:r>
          </a:p>
          <a:p>
            <a:r>
              <a:rPr lang="en-US" sz="2400" dirty="0"/>
              <a:t>That helps to visualize the data in simple way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207</TotalTime>
  <Words>426</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Roboto</vt:lpstr>
      <vt:lpstr>Times New Roman</vt:lpstr>
      <vt:lpstr>Trebuchet MS</vt:lpstr>
      <vt:lpstr>Wingdings</vt:lpstr>
      <vt:lpstr>Wingdings 3</vt:lpstr>
      <vt:lpstr>Ion</vt:lpstr>
      <vt:lpstr>Employee Data Analysis using Excel  </vt:lpstr>
      <vt:lpstr>PROJECT TITLE</vt:lpstr>
      <vt:lpstr>AGEND</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24</cp:revision>
  <dcterms:created xsi:type="dcterms:W3CDTF">2024-03-29T15:07:22Z</dcterms:created>
  <dcterms:modified xsi:type="dcterms:W3CDTF">2024-08-30T08:53:17Z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