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AIR QUALITY INDEX PREDICTION MODEL WITH PYTHON</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9AEF38C9-E213-7867-06BB-4B06EED655D4}"/>
              </a:ext>
            </a:extLst>
          </p:cNvPr>
          <p:cNvSpPr txBox="1"/>
          <p:nvPr/>
        </p:nvSpPr>
        <p:spPr>
          <a:xfrm>
            <a:off x="4758125" y="5104895"/>
            <a:ext cx="6264322" cy="461665"/>
          </a:xfrm>
          <a:prstGeom prst="rect">
            <a:avLst/>
          </a:prstGeom>
          <a:noFill/>
        </p:spPr>
        <p:txBody>
          <a:bodyPr wrap="square" rtlCol="0">
            <a:spAutoFit/>
          </a:bodyPr>
          <a:lstStyle/>
          <a:p>
            <a:r>
              <a:rPr lang="en-US" sz="1200" b="1" dirty="0">
                <a:solidFill>
                  <a:schemeClr val="bg1"/>
                </a:solidFill>
              </a:rPr>
              <a:t>NAME                        : NADELLA SRILEKYA</a:t>
            </a:r>
          </a:p>
          <a:p>
            <a:r>
              <a:rPr lang="en-US" sz="1200" b="1" dirty="0">
                <a:solidFill>
                  <a:schemeClr val="bg1"/>
                </a:solidFill>
              </a:rPr>
              <a:t>AICTE STUDENT ID : STU645a315fb83de1683632479</a:t>
            </a:r>
            <a:endParaRPr lang="en-IN" sz="1200" b="1"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F3C3B95-3770-6230-0273-003B89314143}"/>
              </a:ext>
            </a:extLst>
          </p:cNvPr>
          <p:cNvSpPr txBox="1"/>
          <p:nvPr/>
        </p:nvSpPr>
        <p:spPr>
          <a:xfrm>
            <a:off x="345440" y="1526588"/>
            <a:ext cx="6860578" cy="393037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400" dirty="0"/>
              <a:t>To understand the concepts of Air Quality Index (AQI) and how various pollutants like PM2.5, PM10, NO2, and CO affect air quality.</a:t>
            </a:r>
          </a:p>
          <a:p>
            <a:pPr marL="342900" indent="-342900" algn="just">
              <a:lnSpc>
                <a:spcPct val="150000"/>
              </a:lnSpc>
              <a:buFont typeface="Arial" panose="020B0604020202020204" pitchFamily="34" charset="0"/>
              <a:buChar char="•"/>
            </a:pPr>
            <a:r>
              <a:rPr lang="en-US" sz="1400" dirty="0"/>
              <a:t>To practice data preprocessing techniques, including handling missing values, feature selection, and data scaling.</a:t>
            </a:r>
          </a:p>
          <a:p>
            <a:pPr marL="342900" indent="-342900" algn="just">
              <a:lnSpc>
                <a:spcPct val="150000"/>
              </a:lnSpc>
              <a:buFont typeface="Arial" panose="020B0604020202020204" pitchFamily="34" charset="0"/>
              <a:buChar char="•"/>
            </a:pPr>
            <a:r>
              <a:rPr lang="en-US" sz="1400" dirty="0"/>
              <a:t>To build and train regression models, such as Linear Regression and Random Forest Regressor, for AQI prediction.</a:t>
            </a:r>
          </a:p>
          <a:p>
            <a:pPr marL="342900" indent="-342900" algn="just">
              <a:lnSpc>
                <a:spcPct val="150000"/>
              </a:lnSpc>
              <a:buFont typeface="Arial" panose="020B0604020202020204" pitchFamily="34" charset="0"/>
              <a:buChar char="•"/>
            </a:pPr>
            <a:r>
              <a:rPr lang="en-US" sz="1400" dirty="0"/>
              <a:t>To evaluate model performance using metrics like RMSE and R², gaining insights into model accuracy and reliability.</a:t>
            </a:r>
          </a:p>
          <a:p>
            <a:pPr marL="342900" indent="-342900" algn="just">
              <a:lnSpc>
                <a:spcPct val="150000"/>
              </a:lnSpc>
              <a:buFont typeface="Arial" panose="020B0604020202020204" pitchFamily="34" charset="0"/>
              <a:buChar char="•"/>
            </a:pPr>
            <a:r>
              <a:rPr lang="en-US" sz="1400" dirty="0"/>
              <a:t>To strengthen machine learning skills by experimenting with hyperparameter tuning and comparing model outcomes.</a:t>
            </a:r>
          </a:p>
          <a:p>
            <a:pPr marL="342900" indent="-342900" algn="just">
              <a:lnSpc>
                <a:spcPct val="150000"/>
              </a:lnSpc>
              <a:buFont typeface="Arial" panose="020B0604020202020204" pitchFamily="34" charset="0"/>
              <a:buChar char="•"/>
            </a:pPr>
            <a:r>
              <a:rPr lang="en-US" sz="1400" dirty="0"/>
              <a:t>To visualize relationships between pollutants and AQI using plots, helping to identify trends and patterns in air quality data.</a:t>
            </a:r>
            <a:endParaRPr lang="en-IN" sz="14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4" name="TextBox 3">
            <a:extLst>
              <a:ext uri="{FF2B5EF4-FFF2-40B4-BE49-F238E27FC236}">
                <a16:creationId xmlns:a16="http://schemas.microsoft.com/office/drawing/2014/main" id="{3704689A-E819-446D-8466-23142163CF89}"/>
              </a:ext>
            </a:extLst>
          </p:cNvPr>
          <p:cNvSpPr txBox="1"/>
          <p:nvPr/>
        </p:nvSpPr>
        <p:spPr>
          <a:xfrm>
            <a:off x="511791" y="1610957"/>
            <a:ext cx="6100548" cy="231454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400" dirty="0"/>
              <a:t>Python</a:t>
            </a:r>
          </a:p>
          <a:p>
            <a:pPr marL="342900" indent="-342900" algn="just">
              <a:lnSpc>
                <a:spcPct val="150000"/>
              </a:lnSpc>
              <a:buFont typeface="Arial" panose="020B0604020202020204" pitchFamily="34" charset="0"/>
              <a:buChar char="•"/>
            </a:pPr>
            <a:r>
              <a:rPr lang="en-US" sz="1400" dirty="0"/>
              <a:t>Pandas</a:t>
            </a:r>
          </a:p>
          <a:p>
            <a:pPr marL="342900" indent="-342900" algn="just">
              <a:lnSpc>
                <a:spcPct val="150000"/>
              </a:lnSpc>
              <a:buFont typeface="Arial" panose="020B0604020202020204" pitchFamily="34" charset="0"/>
              <a:buChar char="•"/>
            </a:pPr>
            <a:r>
              <a:rPr lang="en-US" sz="1400" dirty="0"/>
              <a:t>Numpy</a:t>
            </a:r>
          </a:p>
          <a:p>
            <a:pPr marL="342900" indent="-342900" algn="just">
              <a:lnSpc>
                <a:spcPct val="150000"/>
              </a:lnSpc>
              <a:buFont typeface="Arial" panose="020B0604020202020204" pitchFamily="34" charset="0"/>
              <a:buChar char="•"/>
            </a:pPr>
            <a:r>
              <a:rPr lang="en-US" sz="1400" dirty="0"/>
              <a:t>Matplotlib</a:t>
            </a:r>
          </a:p>
          <a:p>
            <a:pPr marL="342900" indent="-342900" algn="just">
              <a:lnSpc>
                <a:spcPct val="150000"/>
              </a:lnSpc>
              <a:buFont typeface="Arial" panose="020B0604020202020204" pitchFamily="34" charset="0"/>
              <a:buChar char="•"/>
            </a:pPr>
            <a:r>
              <a:rPr lang="en-US" sz="1400" dirty="0"/>
              <a:t>Seaborn</a:t>
            </a:r>
          </a:p>
          <a:p>
            <a:pPr marL="342900" indent="-342900" algn="just">
              <a:lnSpc>
                <a:spcPct val="150000"/>
              </a:lnSpc>
              <a:buFont typeface="Arial" panose="020B0604020202020204" pitchFamily="34" charset="0"/>
              <a:buChar char="•"/>
            </a:pPr>
            <a:r>
              <a:rPr lang="en-US" sz="1400" dirty="0"/>
              <a:t>Scikit-learn</a:t>
            </a:r>
          </a:p>
          <a:p>
            <a:pPr marL="342900" indent="-342900" algn="just">
              <a:lnSpc>
                <a:spcPct val="150000"/>
              </a:lnSpc>
              <a:buFont typeface="Arial" panose="020B0604020202020204" pitchFamily="34" charset="0"/>
              <a:buChar char="•"/>
            </a:pPr>
            <a:r>
              <a:rPr lang="en-US" sz="1400" dirty="0"/>
              <a:t>Jupyter Notebook</a:t>
            </a:r>
            <a:endParaRPr lang="en-IN" sz="14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pic>
        <p:nvPicPr>
          <p:cNvPr id="5" name="Picture 4">
            <a:extLst>
              <a:ext uri="{FF2B5EF4-FFF2-40B4-BE49-F238E27FC236}">
                <a16:creationId xmlns:a16="http://schemas.microsoft.com/office/drawing/2014/main" id="{C79A6503-9EEE-0081-70FF-5AC6E0B24B94}"/>
              </a:ext>
            </a:extLst>
          </p:cNvPr>
          <p:cNvPicPr>
            <a:picLocks noChangeAspect="1"/>
          </p:cNvPicPr>
          <p:nvPr/>
        </p:nvPicPr>
        <p:blipFill>
          <a:blip r:embed="rId2"/>
          <a:stretch>
            <a:fillRect/>
          </a:stretch>
        </p:blipFill>
        <p:spPr>
          <a:xfrm>
            <a:off x="239726" y="1619759"/>
            <a:ext cx="11359487" cy="5195094"/>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C248A8F9-ED78-3683-CF66-196A8725720B}"/>
              </a:ext>
            </a:extLst>
          </p:cNvPr>
          <p:cNvSpPr>
            <a:spLocks noChangeArrowheads="1"/>
          </p:cNvSpPr>
          <p:nvPr/>
        </p:nvSpPr>
        <p:spPr bwMode="auto">
          <a:xfrm>
            <a:off x="518614" y="1718805"/>
            <a:ext cx="10426891"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Air pollution poses a significant threat to public health and the environment, making it crucial to accurately predict Air Quality Index (AQI) levels. The goal of this project is to develop a machine learning model that forecasts AQI based on pollutant concentrations (such as PM2.5, PM10, NO2, CO, etc.). By leveraging historical air quality data, the model aims to provide timely predictions, enabling authorities and individuals to take preventive measures. This project focuses on building a reliable predictive model using regression techniques, ensuring effective data preprocessing, feature selection, and model evaluation. Ultimately, the system aims to enhance public awareness and support proactive responses to deteriorating air quality.</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8" name="TextBox 7">
            <a:extLst>
              <a:ext uri="{FF2B5EF4-FFF2-40B4-BE49-F238E27FC236}">
                <a16:creationId xmlns:a16="http://schemas.microsoft.com/office/drawing/2014/main" id="{7850B96B-DE40-CA0B-F8CE-E3A1E217F24A}"/>
              </a:ext>
            </a:extLst>
          </p:cNvPr>
          <p:cNvSpPr txBox="1"/>
          <p:nvPr/>
        </p:nvSpPr>
        <p:spPr>
          <a:xfrm>
            <a:off x="551543" y="1643208"/>
            <a:ext cx="10334171" cy="3930371"/>
          </a:xfrm>
          <a:prstGeom prst="rect">
            <a:avLst/>
          </a:prstGeom>
          <a:noFill/>
        </p:spPr>
        <p:txBody>
          <a:bodyPr wrap="square">
            <a:spAutoFit/>
          </a:bodyPr>
          <a:lstStyle/>
          <a:p>
            <a:pPr marL="457200" indent="-457200" algn="just">
              <a:lnSpc>
                <a:spcPct val="150000"/>
              </a:lnSpc>
              <a:buFont typeface="+mj-lt"/>
              <a:buAutoNum type="arabicPeriod"/>
            </a:pPr>
            <a:r>
              <a:rPr lang="en-US" sz="1400" b="1" dirty="0"/>
              <a:t>Data Collection: </a:t>
            </a:r>
            <a:r>
              <a:rPr lang="en-US" sz="1400" dirty="0"/>
              <a:t>Collect historical air quality data, including pollutant concentrations (PM2.5, PM10, NO2, CO, etc.) and corresponding AQI values, from reliable sources.</a:t>
            </a:r>
          </a:p>
          <a:p>
            <a:pPr marL="457200" indent="-457200" algn="just">
              <a:lnSpc>
                <a:spcPct val="150000"/>
              </a:lnSpc>
              <a:buFont typeface="+mj-lt"/>
              <a:buAutoNum type="arabicPeriod"/>
            </a:pPr>
            <a:r>
              <a:rPr lang="en-US" sz="1400" b="1" dirty="0"/>
              <a:t>Data Preprocessing: </a:t>
            </a:r>
            <a:r>
              <a:rPr lang="en-US" sz="1400" dirty="0"/>
              <a:t>Clean the dataset by handling missing values (using mean imputation or other techniques), removing duplicates, and converting data types as needed. Ensure the data is prepared for model training.</a:t>
            </a:r>
          </a:p>
          <a:p>
            <a:pPr marL="457200" indent="-457200" algn="just">
              <a:lnSpc>
                <a:spcPct val="150000"/>
              </a:lnSpc>
              <a:buFont typeface="+mj-lt"/>
              <a:buAutoNum type="arabicPeriod"/>
            </a:pPr>
            <a:r>
              <a:rPr lang="en-US" sz="1400" b="1" dirty="0"/>
              <a:t>Exploratory Data Analysis (EDA): </a:t>
            </a:r>
            <a:r>
              <a:rPr lang="en-US" sz="1400" dirty="0"/>
              <a:t>Analyze pollutant distributions, check for correlations between pollutants and AQI, and visualize trends using plots like scatter plots, heatmaps, and histograms.</a:t>
            </a:r>
          </a:p>
          <a:p>
            <a:pPr marL="457200" indent="-457200" algn="just">
              <a:lnSpc>
                <a:spcPct val="150000"/>
              </a:lnSpc>
              <a:buFont typeface="+mj-lt"/>
              <a:buAutoNum type="arabicPeriod"/>
            </a:pPr>
            <a:r>
              <a:rPr lang="en-US" sz="1400" b="1" dirty="0"/>
              <a:t>Feature Selection: </a:t>
            </a:r>
            <a:r>
              <a:rPr lang="en-US" sz="1400" dirty="0"/>
              <a:t>Identify the most influential pollutants affecting AQI and select them as input features (independent variables) while using AQI as the target variable (dependent variable).</a:t>
            </a:r>
          </a:p>
          <a:p>
            <a:pPr marL="457200" indent="-457200" algn="just">
              <a:lnSpc>
                <a:spcPct val="150000"/>
              </a:lnSpc>
              <a:buFont typeface="+mj-lt"/>
              <a:buAutoNum type="arabicPeriod"/>
            </a:pPr>
            <a:r>
              <a:rPr lang="en-US" sz="1400" b="1" dirty="0"/>
              <a:t>Model Development: </a:t>
            </a:r>
            <a:r>
              <a:rPr lang="en-US" sz="1400" dirty="0"/>
              <a:t>Split the data into training and testing sets, scale the features, and train regression models (e.g., Linear Regression, Random Forest Regressor) to predict AQI values.</a:t>
            </a:r>
          </a:p>
          <a:p>
            <a:pPr marL="457200" indent="-457200" algn="just">
              <a:lnSpc>
                <a:spcPct val="150000"/>
              </a:lnSpc>
              <a:buFont typeface="+mj-lt"/>
              <a:buAutoNum type="arabicPeriod"/>
            </a:pPr>
            <a:r>
              <a:rPr lang="en-US" sz="1400" b="1" dirty="0"/>
              <a:t>Model Evaluation: </a:t>
            </a:r>
            <a:r>
              <a:rPr lang="en-US" sz="1400" dirty="0"/>
              <a:t>Evaluate model performance using metrics such as Root Mean Squared Error (RMSE) and R-squared (R²) score to check accuracy and fit.</a:t>
            </a:r>
            <a:endParaRPr lang="en-IN" sz="14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4EC733A0-2B07-E907-07D6-076BB1501225}"/>
              </a:ext>
            </a:extLst>
          </p:cNvPr>
          <p:cNvPicPr>
            <a:picLocks noChangeAspect="1"/>
          </p:cNvPicPr>
          <p:nvPr/>
        </p:nvPicPr>
        <p:blipFill>
          <a:blip r:embed="rId2"/>
          <a:srcRect b="6010"/>
          <a:stretch/>
        </p:blipFill>
        <p:spPr>
          <a:xfrm>
            <a:off x="255105" y="1612024"/>
            <a:ext cx="4977296" cy="2630173"/>
          </a:xfrm>
          <a:prstGeom prst="rect">
            <a:avLst/>
          </a:prstGeom>
        </p:spPr>
      </p:pic>
      <p:pic>
        <p:nvPicPr>
          <p:cNvPr id="7" name="Picture 6">
            <a:extLst>
              <a:ext uri="{FF2B5EF4-FFF2-40B4-BE49-F238E27FC236}">
                <a16:creationId xmlns:a16="http://schemas.microsoft.com/office/drawing/2014/main" id="{BBC4A568-7201-DB02-2245-614C500C5908}"/>
              </a:ext>
            </a:extLst>
          </p:cNvPr>
          <p:cNvPicPr>
            <a:picLocks noChangeAspect="1"/>
          </p:cNvPicPr>
          <p:nvPr/>
        </p:nvPicPr>
        <p:blipFill>
          <a:blip r:embed="rId3"/>
          <a:srcRect b="4978"/>
          <a:stretch/>
        </p:blipFill>
        <p:spPr>
          <a:xfrm>
            <a:off x="6235700" y="1581182"/>
            <a:ext cx="5174423" cy="2764373"/>
          </a:xfrm>
          <a:prstGeom prst="rect">
            <a:avLst/>
          </a:prstGeom>
        </p:spPr>
      </p:pic>
      <p:pic>
        <p:nvPicPr>
          <p:cNvPr id="9" name="Picture 8">
            <a:extLst>
              <a:ext uri="{FF2B5EF4-FFF2-40B4-BE49-F238E27FC236}">
                <a16:creationId xmlns:a16="http://schemas.microsoft.com/office/drawing/2014/main" id="{DADB214D-2FF5-A315-CD2D-D643A7951D2B}"/>
              </a:ext>
            </a:extLst>
          </p:cNvPr>
          <p:cNvPicPr>
            <a:picLocks noChangeAspect="1"/>
          </p:cNvPicPr>
          <p:nvPr/>
        </p:nvPicPr>
        <p:blipFill>
          <a:blip r:embed="rId4"/>
          <a:srcRect b="6090"/>
          <a:stretch/>
        </p:blipFill>
        <p:spPr>
          <a:xfrm>
            <a:off x="2926127" y="4441621"/>
            <a:ext cx="4612548" cy="243536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B571CFB7-879A-07CF-C029-640986FF34CD}"/>
              </a:ext>
            </a:extLst>
          </p:cNvPr>
          <p:cNvSpPr txBox="1"/>
          <p:nvPr/>
        </p:nvSpPr>
        <p:spPr>
          <a:xfrm>
            <a:off x="473074" y="1513821"/>
            <a:ext cx="10766426" cy="1991379"/>
          </a:xfrm>
          <a:prstGeom prst="rect">
            <a:avLst/>
          </a:prstGeom>
          <a:noFill/>
        </p:spPr>
        <p:txBody>
          <a:bodyPr wrap="square">
            <a:spAutoFit/>
          </a:bodyPr>
          <a:lstStyle/>
          <a:p>
            <a:pPr algn="just">
              <a:lnSpc>
                <a:spcPct val="150000"/>
              </a:lnSpc>
            </a:pPr>
            <a:r>
              <a:rPr lang="en-US" sz="1400" dirty="0"/>
              <a:t>The AQI Prediction project successfully demonstrates the use of machine learning techniques to estimate air quality based on pollutant concentration data. By collecting, cleaning, and analyzing historical air quality data, we identified key pollutants that significantly impact AQI values. Through model training and evaluation, we compared various regression algorithms and selected the most accurate model for predicting AQI. The project highlights the importance of data preprocessing, feature selection, and model optimization in building reliable predictive models. Ultimately, this system provides a data-driven approach to forecast air quality, aiding in environmental monitoring and helping communities take proactive measures to reduce air pollution exposure.</a:t>
            </a:r>
            <a:endParaRPr lang="en-IN" sz="1400"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97</TotalTime>
  <Words>612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Srilekya Nadella</cp:lastModifiedBy>
  <cp:revision>9</cp:revision>
  <dcterms:created xsi:type="dcterms:W3CDTF">2024-12-31T09:40:01Z</dcterms:created>
  <dcterms:modified xsi:type="dcterms:W3CDTF">2025-03-14T03:04:10Z</dcterms:modified>
</cp:coreProperties>
</file>