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1AEAF4-831F-479E-ABA9-574811BC1575}">
  <a:tblStyle styleId="{1D1AEAF4-831F-479E-ABA9-574811BC15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Montserrat-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bold.fntdata"/><Relationship Id="rId23" Type="http://schemas.openxmlformats.org/officeDocument/2006/relationships/slide" Target="slides/slide18.xml"/><Relationship Id="rId67" Type="http://schemas.openxmlformats.org/officeDocument/2006/relationships/font" Target="fonts/Montserrat-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23d85cfd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d85cfd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e8bbdec3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8bbdec3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e8e567e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8e567e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1e8e567ec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8e567ec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1e8e567ec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e8e567ec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e8bbdec3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e8bbdec3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1e8bbdec3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8bbdec3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23a896ccd6_2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a896ccd6_2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1e8e567ec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e8e567ec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1e8bbdec3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e8bbdec3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1e8bbdec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e8bbdec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1e8bbdec3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e8bbdec3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1f89c4438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89c4438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1f89c4438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f89c4438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1f89c4438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f89c4438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1f89c443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f89c443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f89c443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89c443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1f89c4438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89c4438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1f89c4438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f89c4438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1f89c4438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f89c4438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1e8e567e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8e567e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1e8bbdec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e8bbdec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1f89c443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f89c443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1e8bbdec3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e8bbdec3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1e8e567e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e8e567e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1e8e567ec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e8e567ec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1e8e567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e8e567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1e8e567e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8e567e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1e8e567ec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e8e567ec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1e8bbdec3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e8bbdec3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1e8bbdec3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e8bbdec3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4571e51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4571e51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1e9c1e6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e9c1e6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1e8e567ec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e8e567ec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1e8e567ec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e8e567ec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1e8e567ec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e8e567ec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1e8e567ec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e8e567ec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1e8e567ec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e8e567ec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1e8e567ec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e8e567ec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1e8e567ec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e8e567ec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1e8e567ec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e8e567ec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1e8e567ec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e8e567ec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4571e51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4571e51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1e8e567ec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e8e567ec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1e8e567ec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e8e567ec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1e8e567ec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e8e567ec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1e8e567ec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e8e567ec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1e8e567ec3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e8e567ec3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1e8e567ec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e8e567ec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1e8e567ec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e8e567ec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1e8e567ec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e8e567ec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1e8e567ec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e8e567ec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1e8e567ec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1e8e567ec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4571e511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4571e511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1e8e567ec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e8e567ec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1e9c1e65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e9c1e65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4571e511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4571e511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4571e51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4571e51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23d85cfd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d85cfd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Series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Pandas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ETS Decomposition Code Along</a:t>
            </a:r>
            <a:endParaRPr b="1">
              <a:latin typeface="Montserrat"/>
              <a:ea typeface="Montserrat"/>
              <a:cs typeface="Montserrat"/>
              <a:sym typeface="Montserrat"/>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ARIMA Models</a:t>
            </a:r>
            <a:endParaRPr b="1">
              <a:latin typeface="Montserrat"/>
              <a:ea typeface="Montserrat"/>
              <a:cs typeface="Montserrat"/>
              <a:sym typeface="Montserrat"/>
            </a:endParaRPr>
          </a:p>
        </p:txBody>
      </p:sp>
      <p:sp>
        <p:nvSpPr>
          <p:cNvPr id="135" name="Google Shape;135;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36" name="Google Shape;136;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 name="Google Shape;137;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now discuss one of the most common time series models, ARIMA.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Please note, this is an </a:t>
            </a:r>
            <a:r>
              <a:rPr b="1" lang="en" sz="3000">
                <a:solidFill>
                  <a:srgbClr val="434343"/>
                </a:solidFill>
                <a:latin typeface="Montserrat"/>
                <a:ea typeface="Montserrat"/>
                <a:cs typeface="Montserrat"/>
                <a:sym typeface="Montserrat"/>
              </a:rPr>
              <a:t>optional</a:t>
            </a:r>
            <a:r>
              <a:rPr lang="en" sz="3000">
                <a:solidFill>
                  <a:srgbClr val="434343"/>
                </a:solidFill>
                <a:latin typeface="Montserrat"/>
                <a:ea typeface="Montserrat"/>
                <a:cs typeface="Montserrat"/>
                <a:sym typeface="Montserrat"/>
              </a:rPr>
              <a:t> section of the course.</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p:txBody>
      </p:sp>
      <p:pic>
        <p:nvPicPr>
          <p:cNvPr descr="watermark.jpg" id="144" name="Google Shape;144;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 name="Google Shape;145;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1" name="Google Shape;15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various reasons we will discover later on, ARIMA models often don’t work well with historical stock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they are so fundamental to understanding time series analysis that it is still worth the time to go over them.</a:t>
            </a:r>
            <a:endParaRPr sz="3000">
              <a:solidFill>
                <a:srgbClr val="434343"/>
              </a:solidFill>
              <a:latin typeface="Montserrat"/>
              <a:ea typeface="Montserrat"/>
              <a:cs typeface="Montserrat"/>
              <a:sym typeface="Montserrat"/>
            </a:endParaRPr>
          </a:p>
        </p:txBody>
      </p:sp>
      <p:pic>
        <p:nvPicPr>
          <p:cNvPr descr="watermark.jpg" id="152" name="Google Shape;152;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 name="Google Shape;153;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59" name="Google Shape;15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can be complex!</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Make sure to make full use of the various links and extra resources presented throughout this section if you want to later use ARIMA models for other problems.</a:t>
            </a:r>
            <a:endParaRPr sz="3000">
              <a:solidFill>
                <a:srgbClr val="434343"/>
              </a:solidFill>
              <a:latin typeface="Montserrat"/>
              <a:ea typeface="Montserrat"/>
              <a:cs typeface="Montserrat"/>
              <a:sym typeface="Montserrat"/>
            </a:endParaRPr>
          </a:p>
        </p:txBody>
      </p:sp>
      <p:pic>
        <p:nvPicPr>
          <p:cNvPr descr="watermark.jpg" id="160" name="Google Shape;16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 name="Google Shape;16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AutoRegressive Integrated Moving Average (ARIMA) model is a generalization of an autoregressive moving average (ARMA) model. </a:t>
            </a:r>
            <a:endParaRPr sz="3000">
              <a:solidFill>
                <a:srgbClr val="434343"/>
              </a:solidFill>
              <a:latin typeface="Montserrat"/>
              <a:ea typeface="Montserrat"/>
              <a:cs typeface="Montserrat"/>
              <a:sym typeface="Montserrat"/>
            </a:endParaRPr>
          </a:p>
        </p:txBody>
      </p:sp>
      <p:pic>
        <p:nvPicPr>
          <p:cNvPr descr="watermark.jpg" id="168" name="Google Shape;168;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 name="Google Shape;169;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75" name="Google Shape;17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Both of those models (ARIMA and ARMA) are fitted to time series data either to better understand the data or to predict future points in the series (forecasting). </a:t>
            </a:r>
            <a:endParaRPr sz="3000">
              <a:solidFill>
                <a:srgbClr val="434343"/>
              </a:solidFill>
              <a:latin typeface="Montserrat"/>
              <a:ea typeface="Montserrat"/>
              <a:cs typeface="Montserrat"/>
              <a:sym typeface="Montserrat"/>
            </a:endParaRPr>
          </a:p>
        </p:txBody>
      </p:sp>
      <p:pic>
        <p:nvPicPr>
          <p:cNvPr descr="watermark.jpg" id="176" name="Google Shape;176;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(Autoregressive Integrated Moving Averages)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84" name="Google Shape;1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1" name="Google Shape;19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start by discussing non-seasonal ARIMA models and then move on to seasonal ARIMA 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python examples at the end will be using seasonal ARIMA.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92" name="Google Shape;1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199" name="Google Shape;199;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ARIMA models are applied in some cases where data show evidence of non-stationarity, where an initial differencing step (corresponding to the "integrated" part of the model) can be applied one or more times to eliminate the non-stationarity.</a:t>
            </a:r>
            <a:endParaRPr sz="3000">
              <a:solidFill>
                <a:srgbClr val="434343"/>
              </a:solidFill>
              <a:latin typeface="Montserrat"/>
              <a:ea typeface="Montserrat"/>
              <a:cs typeface="Montserrat"/>
              <a:sym typeface="Montserrat"/>
            </a:endParaRPr>
          </a:p>
        </p:txBody>
      </p:sp>
      <p:pic>
        <p:nvPicPr>
          <p:cNvPr descr="watermark.jpg" id="200" name="Google Shape;2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now time to shift our focus to dealing with time series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Pandas has many tools specifically built for working with time stamped data.</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is actually a very simple idea, but let’s put it on hold for now, and talk a bit more about ARIMA!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touch back on differencing later 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talk about the major components of ARIMA.</a:t>
            </a:r>
            <a:endParaRPr sz="3000">
              <a:solidFill>
                <a:srgbClr val="434343"/>
              </a:solidFill>
              <a:latin typeface="Montserrat"/>
              <a:ea typeface="Montserrat"/>
              <a:cs typeface="Montserrat"/>
              <a:sym typeface="Montserrat"/>
            </a:endParaRPr>
          </a:p>
        </p:txBody>
      </p:sp>
      <p:pic>
        <p:nvPicPr>
          <p:cNvPr descr="watermark.jpg" id="208" name="Google Shape;2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 name="Google Shape;2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15" name="Google Shape;21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Non-seasonal ARIMA models are generally denoted ARIMA(p,d,q) where parameters p, d, and q are non-negative integers.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what these three components are!</a:t>
            </a:r>
            <a:endParaRPr sz="3000">
              <a:solidFill>
                <a:srgbClr val="434343"/>
              </a:solidFill>
              <a:latin typeface="Montserrat"/>
              <a:ea typeface="Montserrat"/>
              <a:cs typeface="Montserrat"/>
              <a:sym typeface="Montserrat"/>
            </a:endParaRPr>
          </a:p>
        </p:txBody>
      </p:sp>
      <p:pic>
        <p:nvPicPr>
          <p:cNvPr descr="watermark.jpg" id="216" name="Google Shape;2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 name="Google Shape;2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23" name="Google Shape;22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AR (p): Autoregression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regression model that utilizes the dependent relationship between a current observation and observations over a previous period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4" name="Google Shape;2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 name="Google Shape;2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1" name="Google Shape;23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 (d): Integrated. </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Differencing of observations (subtracting an observation from an observation at the previous time step) in order to make the time series stationary.</a:t>
            </a:r>
            <a:endParaRPr sz="3000">
              <a:solidFill>
                <a:srgbClr val="434343"/>
              </a:solidFill>
              <a:latin typeface="Montserrat"/>
              <a:ea typeface="Montserrat"/>
              <a:cs typeface="Montserrat"/>
              <a:sym typeface="Montserrat"/>
            </a:endParaRPr>
          </a:p>
        </p:txBody>
      </p:sp>
      <p:pic>
        <p:nvPicPr>
          <p:cNvPr descr="watermark.jpg" id="232" name="Google Shape;2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3" name="Google Shape;2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39" name="Google Shape;23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Parts of ARIMA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 (q): Moving Average.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A model that uses the dependency between an observation and a residual error from a moving average model applied to lagged observations.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0" name="Google Shape;2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 name="Google Shape;2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47" name="Google Shape;247;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Stationary vs Non-Stationary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effectively use ARIMA, we need to understand Stationarity in our data.</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what makes a data set Stationary?</a:t>
            </a:r>
            <a:endParaRPr sz="3000">
              <a:solidFill>
                <a:srgbClr val="434343"/>
              </a:solidFill>
              <a:latin typeface="Montserrat"/>
              <a:ea typeface="Montserrat"/>
              <a:cs typeface="Montserrat"/>
              <a:sym typeface="Montserrat"/>
            </a:endParaRPr>
          </a:p>
          <a:p>
            <a:pPr indent="-419100" lvl="2" marL="18288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series has constant mean and variance over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8" name="Google Shape;2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 name="Google Shape;2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55" name="Google Shape;25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Stationary data set will allow our model to predict that the mean and variance will be the same in future periods.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a few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 name="Google Shape;25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 name="Google Shape;25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63" name="Google Shape;263;p39"/>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 name="Google Shape;26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 name="Google Shape;26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6" name="Google Shape;266;p39"/>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a:t>
            </a: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67" name="Google Shape;267;p39"/>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68" name="Google Shape;268;p39"/>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69" name="Google Shape;269;p39"/>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70" name="Google Shape;270;p39"/>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71" name="Google Shape;27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Mean needs to be constant</a:t>
            </a:r>
            <a:endParaRPr sz="3000">
              <a:solidFill>
                <a:srgbClr val="434343"/>
              </a:solidFill>
              <a:latin typeface="Montserrat"/>
              <a:ea typeface="Montserrat"/>
              <a:cs typeface="Montserrat"/>
              <a:sym typeface="Montserrat"/>
            </a:endParaRPr>
          </a:p>
        </p:txBody>
      </p:sp>
      <p:sp>
        <p:nvSpPr>
          <p:cNvPr id="272" name="Google Shape;272;p39"/>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73" name="Google Shape;273;p39"/>
          <p:cNvSpPr/>
          <p:nvPr/>
        </p:nvSpPr>
        <p:spPr>
          <a:xfrm>
            <a:off x="4855475" y="1357875"/>
            <a:ext cx="2407150" cy="2859800"/>
          </a:xfrm>
          <a:custGeom>
            <a:rect b="b" l="l" r="r" t="t"/>
            <a:pathLst>
              <a:path extrusionOk="0" h="114392" w="96286">
                <a:moveTo>
                  <a:pt x="0" y="114392"/>
                </a:moveTo>
                <a:cubicBezTo>
                  <a:pt x="1097" y="109729"/>
                  <a:pt x="4594" y="88126"/>
                  <a:pt x="6583" y="86411"/>
                </a:cubicBezTo>
                <a:cubicBezTo>
                  <a:pt x="8572" y="84697"/>
                  <a:pt x="9943" y="107260"/>
                  <a:pt x="11932" y="104105"/>
                </a:cubicBezTo>
                <a:cubicBezTo>
                  <a:pt x="13921" y="100950"/>
                  <a:pt x="16321" y="67689"/>
                  <a:pt x="18516" y="67483"/>
                </a:cubicBezTo>
                <a:cubicBezTo>
                  <a:pt x="20711" y="67277"/>
                  <a:pt x="22631" y="107328"/>
                  <a:pt x="25100" y="102870"/>
                </a:cubicBezTo>
                <a:cubicBezTo>
                  <a:pt x="27569" y="98412"/>
                  <a:pt x="30792" y="43274"/>
                  <a:pt x="33329" y="40737"/>
                </a:cubicBezTo>
                <a:cubicBezTo>
                  <a:pt x="35867" y="38200"/>
                  <a:pt x="38199" y="88469"/>
                  <a:pt x="40325" y="87646"/>
                </a:cubicBezTo>
                <a:cubicBezTo>
                  <a:pt x="42451" y="86823"/>
                  <a:pt x="44028" y="38817"/>
                  <a:pt x="46085" y="35799"/>
                </a:cubicBezTo>
                <a:cubicBezTo>
                  <a:pt x="48142" y="32781"/>
                  <a:pt x="50269" y="72352"/>
                  <a:pt x="52669" y="69540"/>
                </a:cubicBezTo>
                <a:cubicBezTo>
                  <a:pt x="55069" y="66728"/>
                  <a:pt x="57812" y="21603"/>
                  <a:pt x="60487" y="18928"/>
                </a:cubicBezTo>
                <a:cubicBezTo>
                  <a:pt x="63162" y="16254"/>
                  <a:pt x="66042" y="55619"/>
                  <a:pt x="68717" y="53493"/>
                </a:cubicBezTo>
                <a:cubicBezTo>
                  <a:pt x="71392" y="51367"/>
                  <a:pt x="73586" y="7750"/>
                  <a:pt x="76535" y="6173"/>
                </a:cubicBezTo>
                <a:cubicBezTo>
                  <a:pt x="79484" y="4596"/>
                  <a:pt x="83118" y="45058"/>
                  <a:pt x="86410" y="44029"/>
                </a:cubicBezTo>
                <a:cubicBezTo>
                  <a:pt x="89702" y="43000"/>
                  <a:pt x="94640" y="7338"/>
                  <a:pt x="96286" y="0"/>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79" name="Google Shape;279;p40"/>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80" name="Google Shape;280;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 name="Google Shape;281;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0"/>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83" name="Google Shape;283;p40"/>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4" name="Google Shape;284;p40"/>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285" name="Google Shape;285;p40"/>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286" name="Google Shape;286;p40"/>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287" name="Google Shape;28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Variance</a:t>
            </a:r>
            <a:r>
              <a:rPr lang="en" sz="3000">
                <a:solidFill>
                  <a:srgbClr val="434343"/>
                </a:solidFill>
                <a:latin typeface="Montserrat"/>
                <a:ea typeface="Montserrat"/>
                <a:cs typeface="Montserrat"/>
                <a:sym typeface="Montserrat"/>
              </a:rPr>
              <a:t> should not be a function of time</a:t>
            </a:r>
            <a:endParaRPr sz="3000">
              <a:solidFill>
                <a:srgbClr val="434343"/>
              </a:solidFill>
              <a:latin typeface="Montserrat"/>
              <a:ea typeface="Montserrat"/>
              <a:cs typeface="Montserrat"/>
              <a:sym typeface="Montserrat"/>
            </a:endParaRPr>
          </a:p>
        </p:txBody>
      </p:sp>
      <p:sp>
        <p:nvSpPr>
          <p:cNvPr id="288" name="Google Shape;288;p40"/>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289" name="Google Shape;289;p40"/>
          <p:cNvSpPr/>
          <p:nvPr/>
        </p:nvSpPr>
        <p:spPr>
          <a:xfrm>
            <a:off x="4845175" y="1718983"/>
            <a:ext cx="2921500" cy="2380925"/>
          </a:xfrm>
          <a:custGeom>
            <a:rect b="b" l="l" r="r" t="t"/>
            <a:pathLst>
              <a:path extrusionOk="0" h="95237" w="116860">
                <a:moveTo>
                  <a:pt x="0" y="54685"/>
                </a:moveTo>
                <a:cubicBezTo>
                  <a:pt x="686" y="51530"/>
                  <a:pt x="2949" y="34385"/>
                  <a:pt x="4115" y="35757"/>
                </a:cubicBezTo>
                <a:cubicBezTo>
                  <a:pt x="5281" y="37129"/>
                  <a:pt x="5212" y="63189"/>
                  <a:pt x="6995" y="62915"/>
                </a:cubicBezTo>
                <a:cubicBezTo>
                  <a:pt x="8778" y="62641"/>
                  <a:pt x="12893" y="34317"/>
                  <a:pt x="14813" y="34111"/>
                </a:cubicBezTo>
                <a:cubicBezTo>
                  <a:pt x="16733" y="33905"/>
                  <a:pt x="16391" y="61954"/>
                  <a:pt x="18517" y="61680"/>
                </a:cubicBezTo>
                <a:cubicBezTo>
                  <a:pt x="20643" y="61406"/>
                  <a:pt x="25306" y="32191"/>
                  <a:pt x="27569" y="32465"/>
                </a:cubicBezTo>
                <a:cubicBezTo>
                  <a:pt x="29832" y="32739"/>
                  <a:pt x="30107" y="68675"/>
                  <a:pt x="32096" y="63326"/>
                </a:cubicBezTo>
                <a:cubicBezTo>
                  <a:pt x="34085" y="57977"/>
                  <a:pt x="37788" y="-4705"/>
                  <a:pt x="39502" y="370"/>
                </a:cubicBezTo>
                <a:cubicBezTo>
                  <a:pt x="41217" y="5445"/>
                  <a:pt x="40600" y="93570"/>
                  <a:pt x="42383" y="93776"/>
                </a:cubicBezTo>
                <a:cubicBezTo>
                  <a:pt x="44166" y="93982"/>
                  <a:pt x="47938" y="1673"/>
                  <a:pt x="50201" y="1604"/>
                </a:cubicBezTo>
                <a:cubicBezTo>
                  <a:pt x="52464" y="1535"/>
                  <a:pt x="53629" y="92815"/>
                  <a:pt x="55961" y="93364"/>
                </a:cubicBezTo>
                <a:cubicBezTo>
                  <a:pt x="58293" y="93913"/>
                  <a:pt x="62339" y="10177"/>
                  <a:pt x="64191" y="4896"/>
                </a:cubicBezTo>
                <a:cubicBezTo>
                  <a:pt x="66043" y="-385"/>
                  <a:pt x="65631" y="57222"/>
                  <a:pt x="67071" y="61680"/>
                </a:cubicBezTo>
                <a:cubicBezTo>
                  <a:pt x="68511" y="66138"/>
                  <a:pt x="71049" y="31573"/>
                  <a:pt x="72832" y="31642"/>
                </a:cubicBezTo>
                <a:cubicBezTo>
                  <a:pt x="74615" y="31711"/>
                  <a:pt x="75781" y="62092"/>
                  <a:pt x="77770" y="62092"/>
                </a:cubicBezTo>
                <a:cubicBezTo>
                  <a:pt x="79759" y="62092"/>
                  <a:pt x="83119" y="26499"/>
                  <a:pt x="84765" y="31642"/>
                </a:cubicBezTo>
                <a:cubicBezTo>
                  <a:pt x="86411" y="36786"/>
                  <a:pt x="86136" y="97617"/>
                  <a:pt x="87645" y="92953"/>
                </a:cubicBezTo>
                <a:cubicBezTo>
                  <a:pt x="89154" y="88290"/>
                  <a:pt x="91761" y="9490"/>
                  <a:pt x="93818" y="3661"/>
                </a:cubicBezTo>
                <a:cubicBezTo>
                  <a:pt x="95876" y="-2168"/>
                  <a:pt x="98001" y="58457"/>
                  <a:pt x="99990" y="57977"/>
                </a:cubicBezTo>
                <a:cubicBezTo>
                  <a:pt x="101979" y="57497"/>
                  <a:pt x="104447" y="-5323"/>
                  <a:pt x="105750" y="781"/>
                </a:cubicBezTo>
                <a:cubicBezTo>
                  <a:pt x="107053" y="6885"/>
                  <a:pt x="105956" y="87741"/>
                  <a:pt x="107808" y="94599"/>
                </a:cubicBezTo>
                <a:cubicBezTo>
                  <a:pt x="109660" y="101457"/>
                  <a:pt x="115351" y="50707"/>
                  <a:pt x="116860" y="41929"/>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295" name="Google Shape;295;p41"/>
          <p:cNvSpPr txBox="1"/>
          <p:nvPr>
            <p:ph idx="1" type="body"/>
          </p:nvPr>
        </p:nvSpPr>
        <p:spPr>
          <a:xfrm>
            <a:off x="440900" y="4226950"/>
            <a:ext cx="28053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96" name="Google Shape;29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41"/>
          <p:cNvSpPr txBox="1"/>
          <p:nvPr>
            <p:ph idx="1" type="body"/>
          </p:nvPr>
        </p:nvSpPr>
        <p:spPr>
          <a:xfrm>
            <a:off x="4663475" y="4226950"/>
            <a:ext cx="3382500" cy="616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000">
                <a:solidFill>
                  <a:srgbClr val="434343"/>
                </a:solidFill>
                <a:latin typeface="Montserrat"/>
                <a:ea typeface="Montserrat"/>
                <a:cs typeface="Montserrat"/>
                <a:sym typeface="Montserrat"/>
              </a:rPr>
              <a:t>Non-Stationary     </a:t>
            </a:r>
            <a:endParaRPr sz="3000">
              <a:solidFill>
                <a:srgbClr val="434343"/>
              </a:solidFill>
              <a:latin typeface="Montserrat"/>
              <a:ea typeface="Montserrat"/>
              <a:cs typeface="Montserrat"/>
              <a:sym typeface="Montserrat"/>
            </a:endParaRPr>
          </a:p>
          <a:p>
            <a:pPr indent="0" lvl="0" marL="0" marR="0" rtl="0" algn="ctr">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cxnSp>
        <p:nvCxnSpPr>
          <p:cNvPr id="299" name="Google Shape;299;p41"/>
          <p:cNvCxnSpPr/>
          <p:nvPr/>
        </p:nvCxnSpPr>
        <p:spPr>
          <a:xfrm rot="10800000">
            <a:off x="440970"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0" name="Google Shape;300;p41"/>
          <p:cNvCxnSpPr/>
          <p:nvPr/>
        </p:nvCxnSpPr>
        <p:spPr>
          <a:xfrm>
            <a:off x="440900" y="4226950"/>
            <a:ext cx="3066900" cy="0"/>
          </a:xfrm>
          <a:prstGeom prst="straightConnector1">
            <a:avLst/>
          </a:prstGeom>
          <a:noFill/>
          <a:ln cap="flat" cmpd="sng" w="28575">
            <a:solidFill>
              <a:schemeClr val="dk2"/>
            </a:solidFill>
            <a:prstDash val="solid"/>
            <a:round/>
            <a:headEnd len="med" w="med" type="none"/>
            <a:tailEnd len="med" w="med" type="triangle"/>
          </a:ln>
        </p:spPr>
      </p:cxnSp>
      <p:cxnSp>
        <p:nvCxnSpPr>
          <p:cNvPr id="301" name="Google Shape;301;p41"/>
          <p:cNvCxnSpPr/>
          <p:nvPr/>
        </p:nvCxnSpPr>
        <p:spPr>
          <a:xfrm rot="10800000">
            <a:off x="4821345" y="1802950"/>
            <a:ext cx="5100" cy="2424000"/>
          </a:xfrm>
          <a:prstGeom prst="straightConnector1">
            <a:avLst/>
          </a:prstGeom>
          <a:noFill/>
          <a:ln cap="flat" cmpd="sng" w="28575">
            <a:solidFill>
              <a:schemeClr val="dk2"/>
            </a:solidFill>
            <a:prstDash val="solid"/>
            <a:round/>
            <a:headEnd len="med" w="med" type="none"/>
            <a:tailEnd len="med" w="med" type="triangle"/>
          </a:ln>
        </p:spPr>
      </p:cxnSp>
      <p:cxnSp>
        <p:nvCxnSpPr>
          <p:cNvPr id="302" name="Google Shape;302;p41"/>
          <p:cNvCxnSpPr/>
          <p:nvPr/>
        </p:nvCxnSpPr>
        <p:spPr>
          <a:xfrm>
            <a:off x="4821275" y="4226950"/>
            <a:ext cx="3066900" cy="0"/>
          </a:xfrm>
          <a:prstGeom prst="straightConnector1">
            <a:avLst/>
          </a:prstGeom>
          <a:noFill/>
          <a:ln cap="flat" cmpd="sng" w="28575">
            <a:solidFill>
              <a:schemeClr val="dk2"/>
            </a:solidFill>
            <a:prstDash val="solid"/>
            <a:round/>
            <a:headEnd len="med" w="med" type="none"/>
            <a:tailEnd len="med" w="med" type="triangle"/>
          </a:ln>
        </p:spPr>
      </p:cxnSp>
      <p:sp>
        <p:nvSpPr>
          <p:cNvPr id="303" name="Google Shape;303;p4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434343"/>
                </a:solidFill>
                <a:latin typeface="Montserrat"/>
                <a:ea typeface="Montserrat"/>
                <a:cs typeface="Montserrat"/>
                <a:sym typeface="Montserrat"/>
              </a:rPr>
              <a:t>Covariance should not be a function of time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sp>
        <p:nvSpPr>
          <p:cNvPr id="304" name="Google Shape;304;p41"/>
          <p:cNvSpPr/>
          <p:nvPr/>
        </p:nvSpPr>
        <p:spPr>
          <a:xfrm>
            <a:off x="462925" y="2457743"/>
            <a:ext cx="2479150" cy="1075425"/>
          </a:xfrm>
          <a:custGeom>
            <a:rect b="b" l="l" r="r" t="t"/>
            <a:pathLst>
              <a:path extrusionOk="0" h="43017" w="99166">
                <a:moveTo>
                  <a:pt x="0" y="24723"/>
                </a:moveTo>
                <a:cubicBezTo>
                  <a:pt x="1646" y="21294"/>
                  <a:pt x="6720" y="1406"/>
                  <a:pt x="9875" y="4149"/>
                </a:cubicBezTo>
                <a:cubicBezTo>
                  <a:pt x="13030" y="6892"/>
                  <a:pt x="15773" y="39605"/>
                  <a:pt x="18928" y="41182"/>
                </a:cubicBezTo>
                <a:cubicBezTo>
                  <a:pt x="22083" y="42759"/>
                  <a:pt x="25786" y="14710"/>
                  <a:pt x="28803" y="13613"/>
                </a:cubicBezTo>
                <a:cubicBezTo>
                  <a:pt x="31821" y="12516"/>
                  <a:pt x="33741" y="36587"/>
                  <a:pt x="37033" y="34598"/>
                </a:cubicBezTo>
                <a:cubicBezTo>
                  <a:pt x="40325" y="32609"/>
                  <a:pt x="44988" y="308"/>
                  <a:pt x="48554" y="1680"/>
                </a:cubicBezTo>
                <a:cubicBezTo>
                  <a:pt x="52120" y="3052"/>
                  <a:pt x="55070" y="41319"/>
                  <a:pt x="58430" y="42828"/>
                </a:cubicBezTo>
                <a:cubicBezTo>
                  <a:pt x="61791" y="44337"/>
                  <a:pt x="65631" y="11898"/>
                  <a:pt x="68717" y="10732"/>
                </a:cubicBezTo>
                <a:cubicBezTo>
                  <a:pt x="71803" y="9566"/>
                  <a:pt x="73791" y="37615"/>
                  <a:pt x="76946" y="35832"/>
                </a:cubicBezTo>
                <a:cubicBezTo>
                  <a:pt x="80101" y="34049"/>
                  <a:pt x="83942" y="-240"/>
                  <a:pt x="87645" y="34"/>
                </a:cubicBezTo>
                <a:cubicBezTo>
                  <a:pt x="91348" y="308"/>
                  <a:pt x="97246" y="31237"/>
                  <a:pt x="99166" y="37478"/>
                </a:cubicBezTo>
              </a:path>
            </a:pathLst>
          </a:custGeom>
          <a:noFill/>
          <a:ln cap="flat" cmpd="sng" w="28575">
            <a:solidFill>
              <a:srgbClr val="38761D"/>
            </a:solidFill>
            <a:prstDash val="solid"/>
            <a:round/>
            <a:headEnd len="med" w="med" type="none"/>
            <a:tailEnd len="med" w="med" type="none"/>
          </a:ln>
        </p:spPr>
      </p:sp>
      <p:sp>
        <p:nvSpPr>
          <p:cNvPr id="305" name="Google Shape;305;p41"/>
          <p:cNvSpPr/>
          <p:nvPr/>
        </p:nvSpPr>
        <p:spPr>
          <a:xfrm>
            <a:off x="4834900" y="2565964"/>
            <a:ext cx="2746625" cy="821025"/>
          </a:xfrm>
          <a:custGeom>
            <a:rect b="b" l="l" r="r" t="t"/>
            <a:pathLst>
              <a:path extrusionOk="0" h="32841" w="109865">
                <a:moveTo>
                  <a:pt x="0" y="21216"/>
                </a:moveTo>
                <a:cubicBezTo>
                  <a:pt x="1234" y="17719"/>
                  <a:pt x="4869" y="-1621"/>
                  <a:pt x="7406" y="231"/>
                </a:cubicBezTo>
                <a:cubicBezTo>
                  <a:pt x="9943" y="2083"/>
                  <a:pt x="12275" y="32120"/>
                  <a:pt x="15224" y="32326"/>
                </a:cubicBezTo>
                <a:cubicBezTo>
                  <a:pt x="18173" y="32532"/>
                  <a:pt x="22220" y="1602"/>
                  <a:pt x="25100" y="1465"/>
                </a:cubicBezTo>
                <a:cubicBezTo>
                  <a:pt x="27981" y="1328"/>
                  <a:pt x="30861" y="31434"/>
                  <a:pt x="32507" y="31503"/>
                </a:cubicBezTo>
                <a:cubicBezTo>
                  <a:pt x="34153" y="31572"/>
                  <a:pt x="34152" y="2014"/>
                  <a:pt x="34975" y="1877"/>
                </a:cubicBezTo>
                <a:cubicBezTo>
                  <a:pt x="35798" y="1740"/>
                  <a:pt x="36621" y="30544"/>
                  <a:pt x="37444" y="30681"/>
                </a:cubicBezTo>
                <a:cubicBezTo>
                  <a:pt x="38267" y="30818"/>
                  <a:pt x="39090" y="2700"/>
                  <a:pt x="39913" y="2700"/>
                </a:cubicBezTo>
                <a:cubicBezTo>
                  <a:pt x="40736" y="2700"/>
                  <a:pt x="41491" y="30750"/>
                  <a:pt x="42382" y="30681"/>
                </a:cubicBezTo>
                <a:cubicBezTo>
                  <a:pt x="43274" y="30612"/>
                  <a:pt x="44233" y="1945"/>
                  <a:pt x="45262" y="2288"/>
                </a:cubicBezTo>
                <a:cubicBezTo>
                  <a:pt x="46291" y="2631"/>
                  <a:pt x="46702" y="32738"/>
                  <a:pt x="48554" y="32738"/>
                </a:cubicBezTo>
                <a:cubicBezTo>
                  <a:pt x="50406" y="32738"/>
                  <a:pt x="53492" y="2357"/>
                  <a:pt x="56372" y="2288"/>
                </a:cubicBezTo>
                <a:cubicBezTo>
                  <a:pt x="59252" y="2219"/>
                  <a:pt x="62956" y="32395"/>
                  <a:pt x="65836" y="32326"/>
                </a:cubicBezTo>
                <a:cubicBezTo>
                  <a:pt x="68717" y="32258"/>
                  <a:pt x="70912" y="1877"/>
                  <a:pt x="73655" y="1877"/>
                </a:cubicBezTo>
                <a:cubicBezTo>
                  <a:pt x="76398" y="1877"/>
                  <a:pt x="79759" y="32463"/>
                  <a:pt x="82296" y="32326"/>
                </a:cubicBezTo>
                <a:cubicBezTo>
                  <a:pt x="84833" y="32189"/>
                  <a:pt x="87576" y="985"/>
                  <a:pt x="88879" y="1054"/>
                </a:cubicBezTo>
                <a:cubicBezTo>
                  <a:pt x="90182" y="1123"/>
                  <a:pt x="89428" y="32532"/>
                  <a:pt x="90114" y="32738"/>
                </a:cubicBezTo>
                <a:cubicBezTo>
                  <a:pt x="90800" y="32944"/>
                  <a:pt x="92103" y="2425"/>
                  <a:pt x="92994" y="2288"/>
                </a:cubicBezTo>
                <a:cubicBezTo>
                  <a:pt x="93886" y="2151"/>
                  <a:pt x="94229" y="31984"/>
                  <a:pt x="95463" y="31915"/>
                </a:cubicBezTo>
                <a:cubicBezTo>
                  <a:pt x="96698" y="31847"/>
                  <a:pt x="99167" y="2014"/>
                  <a:pt x="100401" y="1877"/>
                </a:cubicBezTo>
                <a:cubicBezTo>
                  <a:pt x="101636" y="1740"/>
                  <a:pt x="101293" y="30886"/>
                  <a:pt x="102870" y="31092"/>
                </a:cubicBezTo>
                <a:cubicBezTo>
                  <a:pt x="104447" y="31298"/>
                  <a:pt x="108699" y="7775"/>
                  <a:pt x="109865" y="3111"/>
                </a:cubicBezTo>
              </a:path>
            </a:pathLst>
          </a:custGeom>
          <a:noFill/>
          <a:ln cap="flat" cmpd="sng" w="28575">
            <a:solidFill>
              <a:srgbClr val="980000"/>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Time Series with Pandas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this section we will discuss: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DateTime Index Basics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Resampling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Shifting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Rolling and Expanding</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Visualization</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Series Project Exercise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1" name="Google Shape;31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mathematical tests you can use to test for stationarity in your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common one is the Augmented Dickey–Fuller test (we will see how to use this with Python’s statsmodels)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2" name="Google Shape;312;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3" name="Google Shape;313;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19" name="Google Shape;31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you’ve determined your data is not stationary (either visually or mathematically), you will then need to transform it to be stationary in order to evaluate it and what type of ARIMA terms you will use.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0" name="Google Shape;320;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1" name="Google Shape;32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27" name="Google Shape;32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simple way to do this is through “differencing”.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idea behind differencing is quite simple, let’s see an example...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28" name="Google Shape;328;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9" name="Google Shape;329;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35" name="Google Shape;335;p45"/>
          <p:cNvSpPr txBox="1"/>
          <p:nvPr>
            <p:ph idx="1" type="body"/>
          </p:nvPr>
        </p:nvSpPr>
        <p:spPr>
          <a:xfrm>
            <a:off x="311700" y="1152475"/>
            <a:ext cx="2844900" cy="7221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3000">
                <a:solidFill>
                  <a:srgbClr val="434343"/>
                </a:solidFill>
                <a:latin typeface="Montserrat"/>
                <a:ea typeface="Montserrat"/>
                <a:cs typeface="Montserrat"/>
                <a:sym typeface="Montserrat"/>
              </a:rPr>
              <a:t>Original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6" name="Google Shape;336;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7" name="Google Shape;337;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38" name="Google Shape;338;p45"/>
          <p:cNvGraphicFramePr/>
          <p:nvPr/>
        </p:nvGraphicFramePr>
        <p:xfrm>
          <a:off x="895800" y="1874580"/>
          <a:ext cx="3000000" cy="3000000"/>
        </p:xfrm>
        <a:graphic>
          <a:graphicData uri="http://schemas.openxmlformats.org/drawingml/2006/table">
            <a:tbl>
              <a:tblPr>
                <a:noFill/>
                <a:tableStyleId>{1D1AEAF4-831F-479E-ABA9-574811BC1575}</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sp>
        <p:nvSpPr>
          <p:cNvPr id="339" name="Google Shape;339;p45"/>
          <p:cNvSpPr txBox="1"/>
          <p:nvPr>
            <p:ph idx="1" type="body"/>
          </p:nvPr>
        </p:nvSpPr>
        <p:spPr>
          <a:xfrm>
            <a:off x="302590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First Difference</a:t>
            </a:r>
            <a:endParaRPr sz="3000">
              <a:solidFill>
                <a:srgbClr val="434343"/>
              </a:solidFill>
              <a:latin typeface="Montserrat"/>
              <a:ea typeface="Montserrat"/>
              <a:cs typeface="Montserrat"/>
              <a:sym typeface="Montserrat"/>
            </a:endParaRPr>
          </a:p>
        </p:txBody>
      </p:sp>
      <p:sp>
        <p:nvSpPr>
          <p:cNvPr id="340" name="Google Shape;340;p45"/>
          <p:cNvSpPr txBox="1"/>
          <p:nvPr>
            <p:ph idx="1" type="body"/>
          </p:nvPr>
        </p:nvSpPr>
        <p:spPr>
          <a:xfrm>
            <a:off x="6054350" y="895900"/>
            <a:ext cx="2889300" cy="722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000">
                <a:solidFill>
                  <a:srgbClr val="434343"/>
                </a:solidFill>
                <a:latin typeface="Montserrat"/>
                <a:ea typeface="Montserrat"/>
                <a:cs typeface="Montserrat"/>
                <a:sym typeface="Montserrat"/>
              </a:rPr>
              <a:t>Second</a:t>
            </a:r>
            <a:r>
              <a:rPr lang="en" sz="3000">
                <a:solidFill>
                  <a:srgbClr val="434343"/>
                </a:solidFill>
                <a:latin typeface="Montserrat"/>
                <a:ea typeface="Montserrat"/>
                <a:cs typeface="Montserrat"/>
                <a:sym typeface="Montserrat"/>
              </a:rPr>
              <a:t> Difference</a:t>
            </a:r>
            <a:endParaRPr sz="3000">
              <a:solidFill>
                <a:srgbClr val="434343"/>
              </a:solidFill>
              <a:latin typeface="Montserrat"/>
              <a:ea typeface="Montserrat"/>
              <a:cs typeface="Montserrat"/>
              <a:sym typeface="Montserrat"/>
            </a:endParaRPr>
          </a:p>
        </p:txBody>
      </p:sp>
      <p:graphicFrame>
        <p:nvGraphicFramePr>
          <p:cNvPr id="341" name="Google Shape;341;p45"/>
          <p:cNvGraphicFramePr/>
          <p:nvPr/>
        </p:nvGraphicFramePr>
        <p:xfrm>
          <a:off x="3780800" y="2009080"/>
          <a:ext cx="3000000" cy="3000000"/>
        </p:xfrm>
        <a:graphic>
          <a:graphicData uri="http://schemas.openxmlformats.org/drawingml/2006/table">
            <a:tbl>
              <a:tblPr>
                <a:noFill/>
                <a:tableStyleId>{1D1AEAF4-831F-479E-ABA9-574811BC1575}</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bl>
          </a:graphicData>
        </a:graphic>
      </p:graphicFrame>
      <p:graphicFrame>
        <p:nvGraphicFramePr>
          <p:cNvPr id="342" name="Google Shape;342;p45"/>
          <p:cNvGraphicFramePr/>
          <p:nvPr/>
        </p:nvGraphicFramePr>
        <p:xfrm>
          <a:off x="6809250" y="2009080"/>
          <a:ext cx="3000000" cy="3000000"/>
        </p:xfrm>
        <a:graphic>
          <a:graphicData uri="http://schemas.openxmlformats.org/drawingml/2006/table">
            <a:tbl>
              <a:tblPr>
                <a:noFill/>
                <a:tableStyleId>{1D1AEAF4-831F-479E-ABA9-574811BC1575}</a:tableStyleId>
              </a:tblPr>
              <a:tblGrid>
                <a:gridCol w="689750"/>
                <a:gridCol w="689750"/>
              </a:tblGrid>
              <a:tr h="402800">
                <a:tc>
                  <a:txBody>
                    <a:bodyPr/>
                    <a:lstStyle/>
                    <a:p>
                      <a:pPr indent="0" lvl="0" marL="0" rtl="0" algn="l">
                        <a:spcBef>
                          <a:spcPts val="0"/>
                        </a:spcBef>
                        <a:spcAft>
                          <a:spcPts val="0"/>
                        </a:spcAft>
                        <a:buNone/>
                      </a:pPr>
                      <a:r>
                        <a:rPr lang="en"/>
                        <a:t>Time1</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Time2</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Time3</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r>
              <a:tr h="402800">
                <a:tc>
                  <a:txBody>
                    <a:bodyPr/>
                    <a:lstStyle/>
                    <a:p>
                      <a:pPr indent="0" lvl="0" marL="0" rtl="0" algn="l">
                        <a:spcBef>
                          <a:spcPts val="0"/>
                        </a:spcBef>
                        <a:spcAft>
                          <a:spcPts val="0"/>
                        </a:spcAft>
                        <a:buNone/>
                      </a:pPr>
                      <a:r>
                        <a:rPr lang="en">
                          <a:solidFill>
                            <a:schemeClr val="dk1"/>
                          </a:solidFill>
                        </a:rPr>
                        <a:t>Time4</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r>
              <a:tr h="398925">
                <a:tc>
                  <a:txBody>
                    <a:bodyPr/>
                    <a:lstStyle/>
                    <a:p>
                      <a:pPr indent="0" lvl="0" marL="0" rtl="0" algn="l">
                        <a:spcBef>
                          <a:spcPts val="0"/>
                        </a:spcBef>
                        <a:spcAft>
                          <a:spcPts val="0"/>
                        </a:spcAft>
                        <a:buNone/>
                      </a:pPr>
                      <a:r>
                        <a:rPr lang="en">
                          <a:solidFill>
                            <a:schemeClr val="dk1"/>
                          </a:solidFill>
                        </a:rPr>
                        <a:t>Time5</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48" name="Google Shape;34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can continue differencing until you reach stationarity (which you can check visually and mathematically)</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differencing step comes at the cost of losing a row of data.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9" name="Google Shape;349;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0" name="Google Shape;350;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56" name="Google Shape;35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data, you can also difference by a season.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example, if you had monthly data with yearly seasonality, you could difference by a time unit of 12, instead of just 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7" name="Google Shape;357;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64" name="Google Shape;36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Another common technique with seasonal ARIMA models is to combine both methods, taking the seasonal difference of the first difference.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65" name="Google Shape;365;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72" name="Google Shape;37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With your data now stationary it is time to go back and discuss the p,d,q terms and how you choose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big part of this are AutoCorrelation Plots and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move on to discuss them!</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3" name="Google Shape;373;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AutoCorrelation Plots</a:t>
            </a:r>
            <a:endParaRPr b="1">
              <a:latin typeface="Montserrat"/>
              <a:ea typeface="Montserrat"/>
              <a:cs typeface="Montserrat"/>
              <a:sym typeface="Montserrat"/>
            </a:endParaRPr>
          </a:p>
        </p:txBody>
      </p:sp>
      <p:sp>
        <p:nvSpPr>
          <p:cNvPr id="380" name="Google Shape;380;p5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81" name="Google Shape;381;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88" name="Google Shape;38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autocorrelation plot (also known as a Correlogram ) shows the correlation of the series with itself, lagged by x time units.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the y axis is the correlation and the x axis is the number of time units of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89" name="Google Shape;38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Datetime Index</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396" name="Google Shape;39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explain this idea of correlation with a simple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off by trying to imagine how to calculate the plot value for x=1</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7" name="Google Shape;39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04" name="Google Shape;40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taking your time series of length T, copying it, and deleting the first observation of copy #1 and the last observation of copy #2. </a:t>
            </a:r>
            <a:endParaRPr sz="3000">
              <a:solidFill>
                <a:srgbClr val="434343"/>
              </a:solidFill>
              <a:latin typeface="Montserrat"/>
              <a:ea typeface="Montserrat"/>
              <a:cs typeface="Montserrat"/>
              <a:sym typeface="Montserrat"/>
            </a:endParaRPr>
          </a:p>
        </p:txBody>
      </p:sp>
      <p:pic>
        <p:nvPicPr>
          <p:cNvPr descr="watermark.jpg" id="405" name="Google Shape;40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12" name="Google Shape;41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you have two series of length T−1 for which you calculate a correlation coefficient.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value of the vertical axis at x=1 in your plots. </a:t>
            </a:r>
            <a:endParaRPr sz="3000">
              <a:solidFill>
                <a:srgbClr val="434343"/>
              </a:solidFill>
              <a:latin typeface="Montserrat"/>
              <a:ea typeface="Montserrat"/>
              <a:cs typeface="Montserrat"/>
              <a:sym typeface="Montserrat"/>
            </a:endParaRPr>
          </a:p>
        </p:txBody>
      </p:sp>
      <p:pic>
        <p:nvPicPr>
          <p:cNvPr descr="watermark.jpg" id="413" name="Google Shape;41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0" name="Google Shape;420;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represents the correlation of the series lagged by one time unit.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go on and do this for all possible time lags x and this defines the plot.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some typical examples!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1" name="Google Shape;42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2" name="Google Shape;42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28" name="Google Shape;428;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Gradual Decline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9" name="Google Shape;42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0" name="Google Shape;43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31" name="Google Shape;431;p56"/>
          <p:cNvPicPr preferRelativeResize="0"/>
          <p:nvPr/>
        </p:nvPicPr>
        <p:blipFill>
          <a:blip r:embed="rId4">
            <a:alphaModFix/>
          </a:blip>
          <a:stretch>
            <a:fillRect/>
          </a:stretch>
        </p:blipFill>
        <p:spPr>
          <a:xfrm>
            <a:off x="2767075" y="1982750"/>
            <a:ext cx="3657600" cy="2514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37" name="Google Shape;437;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Sharp Drop-off</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38" name="Google Shape;438;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9" name="Google Shape;439;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40" name="Google Shape;440;p57"/>
          <p:cNvPicPr preferRelativeResize="0"/>
          <p:nvPr/>
        </p:nvPicPr>
        <p:blipFill>
          <a:blip r:embed="rId4">
            <a:alphaModFix/>
          </a:blip>
          <a:stretch>
            <a:fillRect/>
          </a:stretch>
        </p:blipFill>
        <p:spPr>
          <a:xfrm>
            <a:off x="2733675" y="2054275"/>
            <a:ext cx="3676650" cy="2514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46" name="Google Shape;446;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interpretation and how it relates to ARIMA models can get a bit complicated, but there are some basic common methods we can use for the ARIMA model. </a:t>
            </a:r>
            <a:endParaRPr sz="3000">
              <a:solidFill>
                <a:srgbClr val="434343"/>
              </a:solidFill>
              <a:latin typeface="Montserrat"/>
              <a:ea typeface="Montserrat"/>
              <a:cs typeface="Montserrat"/>
              <a:sym typeface="Montserrat"/>
            </a:endParaRPr>
          </a:p>
        </p:txBody>
      </p:sp>
      <p:pic>
        <p:nvPicPr>
          <p:cNvPr descr="watermark.jpg" id="447" name="Google Shape;44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8" name="Google Shape;44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54" name="Google Shape;45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main priority here is to try to figure out whether we will use the AR or MA components for the ARIMA model (or both!) as well as how many lags we should use. </a:t>
            </a:r>
            <a:endParaRPr sz="3000">
              <a:solidFill>
                <a:srgbClr val="434343"/>
              </a:solidFill>
              <a:latin typeface="Montserrat"/>
              <a:ea typeface="Montserrat"/>
              <a:cs typeface="Montserrat"/>
              <a:sym typeface="Montserrat"/>
            </a:endParaRPr>
          </a:p>
        </p:txBody>
      </p:sp>
      <p:pic>
        <p:nvPicPr>
          <p:cNvPr descr="watermark.jpg" id="455" name="Google Shape;45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6" name="Google Shape;45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62" name="Google Shape;46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you would use either AR or MA, using both is less common.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actually applying the AR and MA terms, you will set values of p or q.</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63" name="Google Shape;46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0" name="Google Shape;47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positive autocorrelation at the first lag (lag-1), then it suggests to use the AR terms in relation to the lag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1" name="Google Shape;471;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2" name="Google Shape;472;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Resampling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78" name="Google Shape;478;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 autocorrelation plot shows negative autocorrelation at the first lag, then it suggests using MA terms.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will allow you to decide what actual values of p,d, and q to provide your ARIMA model.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79" name="Google Shape;479;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0" name="Google Shape;480;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86" name="Google Shape;486;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 The number of lag observations included in the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 The number of times that the raw observations are differenced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 The size of the moving average window, also called the order of moving average.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87" name="Google Shape;48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8" name="Google Shape;48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494" name="Google Shape;494;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also partial autocorrelation plots!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are a little more complicated than autocorrelation plots, but let’s show you the basics.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95" name="Google Shape;495;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02" name="Google Shape;502;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general, a partial correlation is a conditional correlation.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the correlation between two variables under the assumption that we know and take into account the values of some other set of variables.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3" name="Google Shape;503;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0" name="Google Shape;510;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instance, consider a regression context in which y = response variable and x1, x2, and x3 are predictor variables. </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partial correlation between y and x3 is the correlation between the variables determined taking into account how both y and x3 are related to x1 and x2.</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1" name="Google Shape;51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18" name="Google Shape;518;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see an example of what the plot can look like: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19" name="Google Shape;519;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21" name="Google Shape;521;p67"/>
          <p:cNvPicPr preferRelativeResize="0"/>
          <p:nvPr/>
        </p:nvPicPr>
        <p:blipFill>
          <a:blip r:embed="rId4">
            <a:alphaModFix/>
          </a:blip>
          <a:stretch>
            <a:fillRect/>
          </a:stretch>
        </p:blipFill>
        <p:spPr>
          <a:xfrm>
            <a:off x="2703850" y="2286775"/>
            <a:ext cx="3676650" cy="2514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27" name="Google Shape;527;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Typically a sharp drop after lag "k" suggests an AR-k model should be used.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there is a gradual decline, it suggests an MA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28" name="Google Shape;528;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9" name="Google Shape;529;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35" name="Google Shape;535;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AR model is often best done with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Identification of an MA model is often best done with the ACF rather than the PACF.</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View the notebook and resource links for more details.</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36" name="Google Shape;536;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7" name="Google Shape;537;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43" name="Google Shape;543;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Finally once you’ve analyzed your data using ACF and PACF you are ready to begin to apply ARIMA or Seasonal ARIMA, depending on your original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provide the p,d, and q terms for the model.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44" name="Google Shape;54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5" name="Google Shape;54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1" name="Google Shape;551;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 ARIMA will then take three terms p,d, and q. (We’ll see this in the coding example)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seasonal ARIMA there will be an additional set of P,D,Q terms that we will see.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52" name="Google Shape;55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3" name="Google Shape;55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Time Shifting</a:t>
            </a:r>
            <a:endParaRPr b="1">
              <a:latin typeface="Montserrat"/>
              <a:ea typeface="Montserrat"/>
              <a:cs typeface="Montserrat"/>
              <a:sym typeface="Montserrat"/>
            </a:endParaRPr>
          </a:p>
        </p:txBody>
      </p:sp>
      <p:sp>
        <p:nvSpPr>
          <p:cNvPr id="95" name="Google Shape;95;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for Finance</a:t>
            </a:r>
            <a:endParaRPr>
              <a:latin typeface="Montserrat"/>
              <a:ea typeface="Montserrat"/>
              <a:cs typeface="Montserrat"/>
              <a:sym typeface="Montserrat"/>
            </a:endParaRPr>
          </a:p>
        </p:txBody>
      </p:sp>
      <p:sp>
        <p:nvSpPr>
          <p:cNvPr id="559" name="Google Shape;559;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Alright, now it is time to see all of this in action with Python and statsmodels!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60" name="Google Shape;56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1" name="Google Shape;56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7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Pandas Time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Series Exercise</a:t>
            </a:r>
            <a:endParaRPr b="1">
              <a:latin typeface="Montserrat"/>
              <a:ea typeface="Montserrat"/>
              <a:cs typeface="Montserrat"/>
              <a:sym typeface="Montserrat"/>
            </a:endParaRPr>
          </a:p>
        </p:txBody>
      </p:sp>
      <p:sp>
        <p:nvSpPr>
          <p:cNvPr id="567" name="Google Shape;567;p7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SET TWO SOLUTIONS</a:t>
            </a:r>
            <a:endParaRPr/>
          </a:p>
        </p:txBody>
      </p:sp>
      <p:pic>
        <p:nvPicPr>
          <p:cNvPr descr="watermark.jpg" id="568" name="Google Shape;56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9" name="Google Shape;56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Rolling and Expanding</a:t>
            </a:r>
            <a:endParaRPr b="1">
              <a:latin typeface="Montserrat"/>
              <a:ea typeface="Montserrat"/>
              <a:cs typeface="Montserrat"/>
              <a:sym typeface="Montserrat"/>
            </a:endParaRPr>
          </a:p>
        </p:txBody>
      </p:sp>
      <p:sp>
        <p:nvSpPr>
          <p:cNvPr id="103" name="Google Shape;103;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Visualizing Time Series Data with Pandas</a:t>
            </a:r>
            <a:endParaRPr b="1">
              <a:latin typeface="Montserrat"/>
              <a:ea typeface="Montserrat"/>
              <a:cs typeface="Montserrat"/>
              <a:sym typeface="Montserrat"/>
            </a:endParaRPr>
          </a:p>
        </p:txBody>
      </p:sp>
      <p:sp>
        <p:nvSpPr>
          <p:cNvPr id="111" name="Google Shape;111;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EWMA Code Along</a:t>
            </a:r>
            <a:endParaRPr b="1">
              <a:latin typeface="Montserrat"/>
              <a:ea typeface="Montserrat"/>
              <a:cs typeface="Montserrat"/>
              <a:sym typeface="Montserrat"/>
            </a:endParaRPr>
          </a:p>
        </p:txBody>
      </p:sp>
      <p:sp>
        <p:nvSpPr>
          <p:cNvPr id="119" name="Google Shape;119;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