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67" r:id="rId4"/>
    <p:sldId id="265" r:id="rId5"/>
    <p:sldId id="258" r:id="rId6"/>
    <p:sldId id="268" r:id="rId7"/>
    <p:sldId id="270" r:id="rId8"/>
    <p:sldId id="269" r:id="rId9"/>
    <p:sldId id="271" r:id="rId10"/>
    <p:sldId id="272" r:id="rId11"/>
    <p:sldId id="273" r:id="rId12"/>
    <p:sldId id="274" r:id="rId13"/>
    <p:sldId id="276" r:id="rId14"/>
    <p:sldId id="277" r:id="rId15"/>
    <p:sldId id="264" r:id="rId16"/>
    <p:sldId id="281" r:id="rId17"/>
    <p:sldId id="282" r:id="rId18"/>
    <p:sldId id="278" r:id="rId19"/>
    <p:sldId id="261" r:id="rId20"/>
    <p:sldId id="262" r:id="rId21"/>
    <p:sldId id="263" r:id="rId22"/>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4"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05"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0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07"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8"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09"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pPr/>
              <a:t>1</a:t>
            </a:fld>
            <a:endParaRPr lang="en-US"/>
          </a:p>
        </p:txBody>
      </p:sp>
    </p:spTree>
    <p:extLst>
      <p:ext uri="{BB962C8B-B14F-4D97-AF65-F5344CB8AC3E}">
        <p14:creationId xmlns:p14="http://schemas.microsoft.com/office/powerpoint/2010/main" val="4236251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49" name="Title 1"/>
          <p:cNvSpPr>
            <a:spLocks noGrp="1"/>
          </p:cNvSpPr>
          <p:nvPr>
            <p:ph type="ctrTitle"/>
          </p:nvPr>
        </p:nvSpPr>
        <p:spPr>
          <a:xfrm>
            <a:off x="685800" y="2130425"/>
            <a:ext cx="7772400" cy="1470025"/>
          </a:xfrm>
        </p:spPr>
        <p:txBody>
          <a:bodyPr/>
          <a:lstStyle/>
          <a:p>
            <a:r>
              <a:rPr lang="en-US"/>
              <a:t>Click to edit Master title style</a:t>
            </a:r>
          </a:p>
        </p:txBody>
      </p:sp>
      <p:sp>
        <p:nvSpPr>
          <p:cNvPr id="1048650"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651"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52" name="Footer Placeholder 4"/>
          <p:cNvSpPr>
            <a:spLocks noGrp="1"/>
          </p:cNvSpPr>
          <p:nvPr>
            <p:ph type="ftr" sz="quarter" idx="11"/>
          </p:nvPr>
        </p:nvSpPr>
        <p:spPr/>
        <p:txBody>
          <a:bodyPr/>
          <a:lstStyle/>
          <a:p>
            <a:endParaRPr lang="en-US"/>
          </a:p>
        </p:txBody>
      </p:sp>
      <p:sp>
        <p:nvSpPr>
          <p:cNvPr id="1048653"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a:t>Click to edit Master title style</a:t>
            </a:r>
          </a:p>
        </p:txBody>
      </p:sp>
      <p:sp>
        <p:nvSpPr>
          <p:cNvPr id="1048675"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77" name="Footer Placeholder 4"/>
          <p:cNvSpPr>
            <a:spLocks noGrp="1"/>
          </p:cNvSpPr>
          <p:nvPr>
            <p:ph type="ftr" sz="quarter" idx="11"/>
          </p:nvPr>
        </p:nvSpPr>
        <p:spPr/>
        <p:txBody>
          <a:bodyPr/>
          <a:lstStyle/>
          <a:p>
            <a:endParaRPr lang="en-US"/>
          </a:p>
        </p:txBody>
      </p:sp>
      <p:sp>
        <p:nvSpPr>
          <p:cNvPr id="1048678"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58"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1048659"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61" name="Footer Placeholder 4"/>
          <p:cNvSpPr>
            <a:spLocks noGrp="1"/>
          </p:cNvSpPr>
          <p:nvPr>
            <p:ph type="ftr" sz="quarter" idx="11"/>
          </p:nvPr>
        </p:nvSpPr>
        <p:spPr/>
        <p:txBody>
          <a:bodyPr/>
          <a:lstStyle/>
          <a:p>
            <a:endParaRPr lang="en-US"/>
          </a:p>
        </p:txBody>
      </p:sp>
      <p:sp>
        <p:nvSpPr>
          <p:cNvPr id="1048662"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US"/>
              <a:t>Click to edit Master title style</a:t>
            </a:r>
          </a:p>
        </p:txBody>
      </p:sp>
      <p:sp>
        <p:nvSpPr>
          <p:cNvPr id="1048664"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66" name="Footer Placeholder 4"/>
          <p:cNvSpPr>
            <a:spLocks noGrp="1"/>
          </p:cNvSpPr>
          <p:nvPr>
            <p:ph type="ftr" sz="quarter" idx="11"/>
          </p:nvPr>
        </p:nvSpPr>
        <p:spPr/>
        <p:txBody>
          <a:bodyPr/>
          <a:lstStyle/>
          <a:p>
            <a:endParaRPr lang="en-US"/>
          </a:p>
        </p:txBody>
      </p:sp>
      <p:sp>
        <p:nvSpPr>
          <p:cNvPr id="1048667"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79"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104868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1"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82" name="Footer Placeholder 4"/>
          <p:cNvSpPr>
            <a:spLocks noGrp="1"/>
          </p:cNvSpPr>
          <p:nvPr>
            <p:ph type="ftr" sz="quarter" idx="11"/>
          </p:nvPr>
        </p:nvSpPr>
        <p:spPr/>
        <p:txBody>
          <a:bodyPr/>
          <a:lstStyle/>
          <a:p>
            <a:endParaRPr lang="en-US"/>
          </a:p>
        </p:txBody>
      </p:sp>
      <p:sp>
        <p:nvSpPr>
          <p:cNvPr id="1048683"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a:t>Click to edit Master title style</a:t>
            </a:r>
          </a:p>
        </p:txBody>
      </p:sp>
      <p:sp>
        <p:nvSpPr>
          <p:cNvPr id="104868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7"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88" name="Footer Placeholder 5"/>
          <p:cNvSpPr>
            <a:spLocks noGrp="1"/>
          </p:cNvSpPr>
          <p:nvPr>
            <p:ph type="ftr" sz="quarter" idx="11"/>
          </p:nvPr>
        </p:nvSpPr>
        <p:spPr/>
        <p:txBody>
          <a:bodyPr/>
          <a:lstStyle/>
          <a:p>
            <a:endParaRPr lang="en-US"/>
          </a:p>
        </p:txBody>
      </p:sp>
      <p:sp>
        <p:nvSpPr>
          <p:cNvPr id="1048689"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a:t>Click to edit Master title style</a:t>
            </a:r>
          </a:p>
        </p:txBody>
      </p:sp>
      <p:sp>
        <p:nvSpPr>
          <p:cNvPr id="1048691"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3"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9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96" name="Footer Placeholder 7"/>
          <p:cNvSpPr>
            <a:spLocks noGrp="1"/>
          </p:cNvSpPr>
          <p:nvPr>
            <p:ph type="ftr" sz="quarter" idx="11"/>
          </p:nvPr>
        </p:nvSpPr>
        <p:spPr/>
        <p:txBody>
          <a:bodyPr/>
          <a:lstStyle/>
          <a:p>
            <a:endParaRPr lang="en-US"/>
          </a:p>
        </p:txBody>
      </p:sp>
      <p:sp>
        <p:nvSpPr>
          <p:cNvPr id="1048697"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a:t>Click to edit Master title style</a:t>
            </a:r>
          </a:p>
        </p:txBody>
      </p:sp>
      <p:sp>
        <p:nvSpPr>
          <p:cNvPr id="1048655"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56" name="Footer Placeholder 3"/>
          <p:cNvSpPr>
            <a:spLocks noGrp="1"/>
          </p:cNvSpPr>
          <p:nvPr>
            <p:ph type="ftr" sz="quarter" idx="11"/>
          </p:nvPr>
        </p:nvSpPr>
        <p:spPr/>
        <p:txBody>
          <a:bodyPr/>
          <a:lstStyle/>
          <a:p>
            <a:endParaRPr lang="en-US"/>
          </a:p>
        </p:txBody>
      </p:sp>
      <p:sp>
        <p:nvSpPr>
          <p:cNvPr id="1048657"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104869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701"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702" name="Footer Placeholder 5"/>
          <p:cNvSpPr>
            <a:spLocks noGrp="1"/>
          </p:cNvSpPr>
          <p:nvPr>
            <p:ph type="ftr" sz="quarter" idx="11"/>
          </p:nvPr>
        </p:nvSpPr>
        <p:spPr/>
        <p:txBody>
          <a:bodyPr/>
          <a:lstStyle/>
          <a:p>
            <a:endParaRPr lang="en-US"/>
          </a:p>
        </p:txBody>
      </p:sp>
      <p:sp>
        <p:nvSpPr>
          <p:cNvPr id="104870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68"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1048669"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70"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71"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1048672" name="Footer Placeholder 5"/>
          <p:cNvSpPr>
            <a:spLocks noGrp="1"/>
          </p:cNvSpPr>
          <p:nvPr>
            <p:ph type="ftr" sz="quarter" idx="11"/>
          </p:nvPr>
        </p:nvSpPr>
        <p:spPr/>
        <p:txBody>
          <a:bodyPr/>
          <a:lstStyle/>
          <a:p>
            <a:endParaRPr lang="en-US"/>
          </a:p>
        </p:txBody>
      </p:sp>
      <p:sp>
        <p:nvSpPr>
          <p:cNvPr id="1048673"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4/11/2025</a:t>
            </a:fld>
            <a:endParaRPr lang="en-US"/>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1048584" name="Freeform 2"/>
          <p:cNvSpPr/>
          <p:nvPr/>
        </p:nvSpPr>
        <p:spPr>
          <a:xfrm>
            <a:off x="15047759" y="3749017"/>
            <a:ext cx="3240241" cy="6504134"/>
          </a:xfrm>
          <a:custGeom>
            <a:avLst/>
            <a:gdLst/>
            <a:ahLst/>
            <a:cxnLst/>
            <a:rect l="l" t="t" r="r" b="b"/>
            <a:pathLst>
              <a:path w="3240241" h="6504134">
                <a:moveTo>
                  <a:pt x="0" y="0"/>
                </a:moveTo>
                <a:lnTo>
                  <a:pt x="3240241" y="0"/>
                </a:lnTo>
                <a:lnTo>
                  <a:pt x="3240241" y="6504133"/>
                </a:lnTo>
                <a:lnTo>
                  <a:pt x="0" y="6504133"/>
                </a:lnTo>
                <a:lnTo>
                  <a:pt x="0" y="0"/>
                </a:lnTo>
                <a:close/>
              </a:path>
            </a:pathLst>
          </a:custGeom>
          <a:blipFill>
            <a:blip r:embed="rId3"/>
            <a:stretch>
              <a:fillRect/>
            </a:stretch>
          </a:blipFill>
        </p:spPr>
        <p:txBody>
          <a:bodyPr/>
          <a:lstStyle/>
          <a:p>
            <a:endParaRPr lang="en-IN"/>
          </a:p>
        </p:txBody>
      </p:sp>
      <p:grpSp>
        <p:nvGrpSpPr>
          <p:cNvPr id="23" name="Group 3"/>
          <p:cNvGrpSpPr/>
          <p:nvPr/>
        </p:nvGrpSpPr>
        <p:grpSpPr>
          <a:xfrm>
            <a:off x="13032403" y="-1448305"/>
            <a:ext cx="5255597" cy="13183610"/>
            <a:chOff x="0" y="0"/>
            <a:chExt cx="1384190" cy="3472227"/>
          </a:xfrm>
        </p:grpSpPr>
        <p:sp>
          <p:nvSpPr>
            <p:cNvPr id="1048585" name="Freeform 4"/>
            <p:cNvSpPr/>
            <p:nvPr/>
          </p:nvSpPr>
          <p:spPr>
            <a:xfrm>
              <a:off x="0" y="0"/>
              <a:ext cx="1384190" cy="3472226"/>
            </a:xfrm>
            <a:custGeom>
              <a:avLst/>
              <a:gdLst/>
              <a:ahLst/>
              <a:cxnLst/>
              <a:rect l="l" t="t" r="r" b="b"/>
              <a:pathLst>
                <a:path w="1384190" h="3472226">
                  <a:moveTo>
                    <a:pt x="0" y="0"/>
                  </a:moveTo>
                  <a:lnTo>
                    <a:pt x="1384190" y="0"/>
                  </a:lnTo>
                  <a:lnTo>
                    <a:pt x="1384190" y="3472226"/>
                  </a:lnTo>
                  <a:lnTo>
                    <a:pt x="0" y="3472226"/>
                  </a:lnTo>
                  <a:close/>
                </a:path>
              </a:pathLst>
            </a:custGeom>
            <a:solidFill>
              <a:srgbClr val="106861"/>
            </a:solidFill>
          </p:spPr>
          <p:txBody>
            <a:bodyPr/>
            <a:lstStyle/>
            <a:p>
              <a:endParaRPr lang="en-IN"/>
            </a:p>
          </p:txBody>
        </p:sp>
        <p:sp>
          <p:nvSpPr>
            <p:cNvPr id="1048586" name="TextBox 5"/>
            <p:cNvSpPr txBox="1"/>
            <p:nvPr/>
          </p:nvSpPr>
          <p:spPr>
            <a:xfrm>
              <a:off x="0" y="-19050"/>
              <a:ext cx="1384190" cy="3491277"/>
            </a:xfrm>
            <a:prstGeom prst="rect">
              <a:avLst/>
            </a:prstGeom>
          </p:spPr>
          <p:txBody>
            <a:bodyPr lIns="50800" tIns="50800" rIns="50800" bIns="50800" rtlCol="0" anchor="ctr"/>
            <a:lstStyle/>
            <a:p>
              <a:pPr algn="ctr">
                <a:lnSpc>
                  <a:spcPts val="2859"/>
                </a:lnSpc>
              </a:pPr>
              <a:endParaRPr/>
            </a:p>
          </p:txBody>
        </p:sp>
      </p:grpSp>
      <p:sp>
        <p:nvSpPr>
          <p:cNvPr id="1048587" name="Freeform 6"/>
          <p:cNvSpPr/>
          <p:nvPr/>
        </p:nvSpPr>
        <p:spPr>
          <a:xfrm>
            <a:off x="9432880" y="1526000"/>
            <a:ext cx="7234999" cy="7234999"/>
          </a:xfrm>
          <a:custGeom>
            <a:avLst/>
            <a:gdLst/>
            <a:ahLst/>
            <a:cxnLst/>
            <a:rect l="l" t="t" r="r" b="b"/>
            <a:pathLst>
              <a:path w="7234999" h="7234999">
                <a:moveTo>
                  <a:pt x="0" y="0"/>
                </a:moveTo>
                <a:lnTo>
                  <a:pt x="7234999" y="0"/>
                </a:lnTo>
                <a:lnTo>
                  <a:pt x="7234999" y="7235000"/>
                </a:lnTo>
                <a:lnTo>
                  <a:pt x="0" y="7235000"/>
                </a:lnTo>
                <a:lnTo>
                  <a:pt x="0" y="0"/>
                </a:lnTo>
                <a:close/>
              </a:path>
            </a:pathLst>
          </a:custGeom>
          <a:blipFill>
            <a:blip r:embed="rId4"/>
            <a:stretch>
              <a:fillRect/>
            </a:stretch>
          </a:blipFill>
          <a:ln cap="sq">
            <a:noFill/>
            <a:prstDash val="solid"/>
            <a:miter/>
          </a:ln>
        </p:spPr>
        <p:txBody>
          <a:bodyPr/>
          <a:lstStyle/>
          <a:p>
            <a:endParaRPr lang="en-IN"/>
          </a:p>
        </p:txBody>
      </p:sp>
      <p:grpSp>
        <p:nvGrpSpPr>
          <p:cNvPr id="24" name="Group 7"/>
          <p:cNvGrpSpPr>
            <a:grpSpLocks noChangeAspect="1"/>
          </p:cNvGrpSpPr>
          <p:nvPr/>
        </p:nvGrpSpPr>
        <p:grpSpPr>
          <a:xfrm>
            <a:off x="10106590" y="2199722"/>
            <a:ext cx="5887580" cy="5887556"/>
            <a:chOff x="0" y="0"/>
            <a:chExt cx="6350000" cy="6349975"/>
          </a:xfrm>
        </p:grpSpPr>
        <p:sp>
          <p:nvSpPr>
            <p:cNvPr id="1048588" name="Freeform 8"/>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a:stretch>
            </a:blipFill>
          </p:spPr>
          <p:txBody>
            <a:bodyPr/>
            <a:lstStyle/>
            <a:p>
              <a:endParaRPr lang="en-IN"/>
            </a:p>
          </p:txBody>
        </p:sp>
      </p:grpSp>
      <p:grpSp>
        <p:nvGrpSpPr>
          <p:cNvPr id="25" name="Group 9"/>
          <p:cNvGrpSpPr/>
          <p:nvPr/>
        </p:nvGrpSpPr>
        <p:grpSpPr>
          <a:xfrm>
            <a:off x="1057435" y="3489495"/>
            <a:ext cx="100651" cy="3511588"/>
            <a:chOff x="0" y="0"/>
            <a:chExt cx="26509" cy="924863"/>
          </a:xfrm>
        </p:grpSpPr>
        <p:sp>
          <p:nvSpPr>
            <p:cNvPr id="1048589" name="Freeform 10"/>
            <p:cNvSpPr/>
            <p:nvPr/>
          </p:nvSpPr>
          <p:spPr>
            <a:xfrm>
              <a:off x="0" y="0"/>
              <a:ext cx="26509" cy="924863"/>
            </a:xfrm>
            <a:custGeom>
              <a:avLst/>
              <a:gdLst/>
              <a:ahLst/>
              <a:cxnLst/>
              <a:rect l="l" t="t" r="r" b="b"/>
              <a:pathLst>
                <a:path w="26509" h="924863">
                  <a:moveTo>
                    <a:pt x="0" y="0"/>
                  </a:moveTo>
                  <a:lnTo>
                    <a:pt x="26509" y="0"/>
                  </a:lnTo>
                  <a:lnTo>
                    <a:pt x="26509" y="924863"/>
                  </a:lnTo>
                  <a:lnTo>
                    <a:pt x="0" y="924863"/>
                  </a:lnTo>
                  <a:close/>
                </a:path>
              </a:pathLst>
            </a:custGeom>
            <a:solidFill>
              <a:srgbClr val="123D33"/>
            </a:solidFill>
            <a:ln cap="sq">
              <a:noFill/>
              <a:prstDash val="solid"/>
              <a:miter/>
            </a:ln>
          </p:spPr>
          <p:txBody>
            <a:bodyPr/>
            <a:lstStyle/>
            <a:p>
              <a:endParaRPr lang="en-IN"/>
            </a:p>
          </p:txBody>
        </p:sp>
        <p:sp>
          <p:nvSpPr>
            <p:cNvPr id="1048590" name="TextBox 11"/>
            <p:cNvSpPr txBox="1"/>
            <p:nvPr/>
          </p:nvSpPr>
          <p:spPr>
            <a:xfrm>
              <a:off x="0" y="-19050"/>
              <a:ext cx="26509" cy="94391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591" name="TextBox 12"/>
          <p:cNvSpPr txBox="1"/>
          <p:nvPr/>
        </p:nvSpPr>
        <p:spPr>
          <a:xfrm>
            <a:off x="1387521" y="3346620"/>
            <a:ext cx="7214594" cy="1264064"/>
          </a:xfrm>
          <a:prstGeom prst="rect">
            <a:avLst/>
          </a:prstGeom>
        </p:spPr>
        <p:txBody>
          <a:bodyPr lIns="0" tIns="0" rIns="0" bIns="0" rtlCol="0" anchor="t">
            <a:spAutoFit/>
          </a:bodyPr>
          <a:lstStyle/>
          <a:p>
            <a:pPr algn="l">
              <a:lnSpc>
                <a:spcPts val="10510"/>
              </a:lnSpc>
            </a:pPr>
            <a:r>
              <a:rPr lang="en-US" sz="7507" b="1" spc="-150" dirty="0">
                <a:solidFill>
                  <a:srgbClr val="191919"/>
                </a:solidFill>
                <a:latin typeface="Open Sauce Bold"/>
                <a:ea typeface="Open Sauce Bold"/>
                <a:cs typeface="Open Sauce Bold"/>
                <a:sym typeface="Open Sauce Bold"/>
              </a:rPr>
              <a:t>IOMP: </a:t>
            </a:r>
          </a:p>
        </p:txBody>
      </p:sp>
      <p:sp>
        <p:nvSpPr>
          <p:cNvPr id="1048592" name="TextBox 13"/>
          <p:cNvSpPr txBox="1"/>
          <p:nvPr/>
        </p:nvSpPr>
        <p:spPr>
          <a:xfrm>
            <a:off x="1387521" y="4460681"/>
            <a:ext cx="8293728" cy="1537589"/>
          </a:xfrm>
          <a:prstGeom prst="rect">
            <a:avLst/>
          </a:prstGeom>
        </p:spPr>
        <p:txBody>
          <a:bodyPr lIns="0" tIns="0" rIns="0" bIns="0" rtlCol="0" anchor="t">
            <a:spAutoFit/>
          </a:bodyPr>
          <a:lstStyle/>
          <a:p>
            <a:pPr algn="l">
              <a:lnSpc>
                <a:spcPts val="12107"/>
              </a:lnSpc>
            </a:pPr>
            <a:r>
              <a:rPr lang="en-US" sz="8647" b="1" spc="-172" dirty="0">
                <a:solidFill>
                  <a:srgbClr val="191919"/>
                </a:solidFill>
                <a:latin typeface="Open Sauce Heavy"/>
                <a:ea typeface="Open Sauce Heavy"/>
                <a:cs typeface="Open Sauce Heavy"/>
                <a:sym typeface="Open Sauce Heavy"/>
              </a:rPr>
              <a:t>SAFESURF</a:t>
            </a:r>
          </a:p>
        </p:txBody>
      </p:sp>
      <p:grpSp>
        <p:nvGrpSpPr>
          <p:cNvPr id="26" name="Group 14"/>
          <p:cNvGrpSpPr/>
          <p:nvPr/>
        </p:nvGrpSpPr>
        <p:grpSpPr>
          <a:xfrm>
            <a:off x="799702" y="648082"/>
            <a:ext cx="10612581" cy="1845238"/>
            <a:chOff x="-2" y="-38100"/>
            <a:chExt cx="13689617" cy="2073063"/>
          </a:xfrm>
        </p:grpSpPr>
        <p:sp>
          <p:nvSpPr>
            <p:cNvPr id="1048593" name="Freeform 15"/>
            <p:cNvSpPr/>
            <p:nvPr/>
          </p:nvSpPr>
          <p:spPr>
            <a:xfrm>
              <a:off x="-2" y="-38100"/>
              <a:ext cx="2217299" cy="1628490"/>
            </a:xfrm>
            <a:custGeom>
              <a:avLst/>
              <a:gdLst/>
              <a:ahLst/>
              <a:cxnLst/>
              <a:rect l="l" t="t" r="r" b="b"/>
              <a:pathLst>
                <a:path w="1908877" h="1590390">
                  <a:moveTo>
                    <a:pt x="0" y="0"/>
                  </a:moveTo>
                  <a:lnTo>
                    <a:pt x="1908877" y="0"/>
                  </a:lnTo>
                  <a:lnTo>
                    <a:pt x="1908877" y="1590390"/>
                  </a:lnTo>
                  <a:lnTo>
                    <a:pt x="0" y="1590390"/>
                  </a:lnTo>
                  <a:lnTo>
                    <a:pt x="0" y="0"/>
                  </a:lnTo>
                  <a:close/>
                </a:path>
              </a:pathLst>
            </a:custGeom>
            <a:blipFill>
              <a:blip r:embed="rId6"/>
              <a:stretch>
                <a:fillRect t="-4223" b="-4223"/>
              </a:stretch>
            </a:blipFill>
          </p:spPr>
          <p:txBody>
            <a:bodyPr/>
            <a:lstStyle/>
            <a:p>
              <a:endParaRPr lang="en-IN"/>
            </a:p>
          </p:txBody>
        </p:sp>
        <p:sp>
          <p:nvSpPr>
            <p:cNvPr id="1048594" name="TextBox 16"/>
            <p:cNvSpPr txBox="1"/>
            <p:nvPr/>
          </p:nvSpPr>
          <p:spPr>
            <a:xfrm>
              <a:off x="2449551" y="147599"/>
              <a:ext cx="11240064" cy="1887364"/>
            </a:xfrm>
            <a:prstGeom prst="rect">
              <a:avLst/>
            </a:prstGeom>
          </p:spPr>
          <p:txBody>
            <a:bodyPr lIns="0" tIns="0" rIns="0" bIns="0" rtlCol="0" anchor="t">
              <a:spAutoFit/>
            </a:bodyPr>
            <a:lstStyle/>
            <a:p>
              <a:pPr algn="l">
                <a:lnSpc>
                  <a:spcPts val="5757"/>
                </a:lnSpc>
              </a:pPr>
              <a:r>
                <a:rPr lang="en-US" sz="5400" b="1" spc="-89" dirty="0">
                  <a:solidFill>
                    <a:srgbClr val="191919"/>
                  </a:solidFill>
                  <a:latin typeface="Open Sauce Bold"/>
                  <a:ea typeface="Open Sauce Bold"/>
                  <a:cs typeface="Open Sauce Bold"/>
                  <a:sym typeface="Open Sauce Bold"/>
                </a:rPr>
                <a:t>CVR College of Engineering</a:t>
              </a:r>
            </a:p>
            <a:p>
              <a:pPr algn="l">
                <a:lnSpc>
                  <a:spcPts val="3864"/>
                </a:lnSpc>
              </a:pPr>
              <a:r>
                <a:rPr lang="en-US" sz="3200" b="1" spc="-59" dirty="0">
                  <a:solidFill>
                    <a:srgbClr val="191919"/>
                  </a:solidFill>
                  <a:latin typeface="Open Sauce Bold"/>
                  <a:ea typeface="Open Sauce Bold"/>
                  <a:cs typeface="Open Sauce Bold"/>
                  <a:sym typeface="Open Sauce Bold"/>
                </a:rPr>
                <a:t>  </a:t>
              </a:r>
              <a:r>
                <a:rPr lang="en-US" sz="3200" spc="-59" dirty="0">
                  <a:solidFill>
                    <a:srgbClr val="191919"/>
                  </a:solidFill>
                  <a:latin typeface="Open Sauce"/>
                  <a:ea typeface="Open Sauce"/>
                  <a:cs typeface="Open Sauce"/>
                  <a:sym typeface="Open Sauce"/>
                </a:rPr>
                <a:t>Department of Emerging Technologies.</a:t>
              </a:r>
            </a:p>
            <a:p>
              <a:pPr algn="l">
                <a:lnSpc>
                  <a:spcPts val="3864"/>
                </a:lnSpc>
              </a:pPr>
              <a:endParaRPr dirty="0"/>
            </a:p>
          </p:txBody>
        </p:sp>
      </p:grpSp>
      <p:grpSp>
        <p:nvGrpSpPr>
          <p:cNvPr id="27" name="Group 17"/>
          <p:cNvGrpSpPr/>
          <p:nvPr/>
        </p:nvGrpSpPr>
        <p:grpSpPr>
          <a:xfrm>
            <a:off x="1387521" y="5875250"/>
            <a:ext cx="5589258" cy="826374"/>
            <a:chOff x="0" y="153587"/>
            <a:chExt cx="7452344" cy="1101832"/>
          </a:xfrm>
        </p:grpSpPr>
        <p:sp>
          <p:nvSpPr>
            <p:cNvPr id="1048595" name="Freeform 18"/>
            <p:cNvSpPr/>
            <p:nvPr/>
          </p:nvSpPr>
          <p:spPr>
            <a:xfrm rot="-1284134">
              <a:off x="4494562" y="153587"/>
              <a:ext cx="1049988" cy="1101832"/>
            </a:xfrm>
            <a:custGeom>
              <a:avLst/>
              <a:gdLst/>
              <a:ahLst/>
              <a:cxnLst/>
              <a:rect l="l" t="t" r="r" b="b"/>
              <a:pathLst>
                <a:path w="1049988" h="1101832">
                  <a:moveTo>
                    <a:pt x="0" y="0"/>
                  </a:moveTo>
                  <a:lnTo>
                    <a:pt x="1049988" y="0"/>
                  </a:lnTo>
                  <a:lnTo>
                    <a:pt x="1049988" y="1101832"/>
                  </a:lnTo>
                  <a:lnTo>
                    <a:pt x="0" y="1101832"/>
                  </a:lnTo>
                  <a:lnTo>
                    <a:pt x="0" y="0"/>
                  </a:lnTo>
                  <a:close/>
                </a:path>
              </a:pathLst>
            </a:custGeom>
            <a:blipFill>
              <a:blip r:embed="rId7" cstate="print"/>
              <a:stretch>
                <a:fillRect l="-127351" t="-49117" r="-125028" b="-43967"/>
              </a:stretch>
            </a:blipFill>
          </p:spPr>
          <p:txBody>
            <a:bodyPr/>
            <a:lstStyle/>
            <a:p>
              <a:endParaRPr lang="en-IN"/>
            </a:p>
          </p:txBody>
        </p:sp>
        <p:sp>
          <p:nvSpPr>
            <p:cNvPr id="1048596" name="TextBox 19"/>
            <p:cNvSpPr txBox="1"/>
            <p:nvPr/>
          </p:nvSpPr>
          <p:spPr>
            <a:xfrm>
              <a:off x="0" y="486248"/>
              <a:ext cx="7452344" cy="580982"/>
            </a:xfrm>
            <a:prstGeom prst="rect">
              <a:avLst/>
            </a:prstGeom>
          </p:spPr>
          <p:txBody>
            <a:bodyPr lIns="0" tIns="0" rIns="0" bIns="0" rtlCol="0" anchor="t">
              <a:spAutoFit/>
            </a:bodyPr>
            <a:lstStyle/>
            <a:p>
              <a:pPr algn="l">
                <a:lnSpc>
                  <a:spcPts val="3431"/>
                </a:lnSpc>
              </a:pPr>
              <a:r>
                <a:rPr lang="en-US" sz="2800" spc="197" dirty="0">
                  <a:solidFill>
                    <a:srgbClr val="191919"/>
                  </a:solidFill>
                  <a:latin typeface="Open Sauce"/>
                  <a:ea typeface="Open Sauce"/>
                  <a:cs typeface="Open Sauce"/>
                  <a:sym typeface="Open Sauce"/>
                </a:rPr>
                <a:t>Chrome Extension</a:t>
              </a:r>
            </a:p>
          </p:txBody>
        </p:sp>
      </p:grpSp>
      <p:sp>
        <p:nvSpPr>
          <p:cNvPr id="1048597" name="TextBox 20"/>
          <p:cNvSpPr txBox="1"/>
          <p:nvPr/>
        </p:nvSpPr>
        <p:spPr>
          <a:xfrm>
            <a:off x="1028700" y="7066131"/>
            <a:ext cx="4584637" cy="1021147"/>
          </a:xfrm>
          <a:prstGeom prst="rect">
            <a:avLst/>
          </a:prstGeom>
        </p:spPr>
        <p:txBody>
          <a:bodyPr lIns="0" tIns="0" rIns="0" bIns="0" rtlCol="0" anchor="t">
            <a:spAutoFit/>
          </a:bodyPr>
          <a:lstStyle/>
          <a:p>
            <a:pPr algn="l">
              <a:lnSpc>
                <a:spcPts val="4077"/>
              </a:lnSpc>
            </a:pPr>
            <a:r>
              <a:rPr lang="en-US" sz="3160" b="1" spc="-63">
                <a:solidFill>
                  <a:srgbClr val="191919"/>
                </a:solidFill>
                <a:latin typeface="Open Sauce Bold"/>
                <a:ea typeface="Open Sauce Bold"/>
                <a:cs typeface="Open Sauce Bold"/>
                <a:sym typeface="Open Sauce Bold"/>
              </a:rPr>
              <a:t>Domain: Cyber Security</a:t>
            </a:r>
          </a:p>
          <a:p>
            <a:pPr algn="l">
              <a:lnSpc>
                <a:spcPts val="4077"/>
              </a:lnSpc>
            </a:pPr>
            <a:endParaRPr/>
          </a:p>
        </p:txBody>
      </p:sp>
      <p:sp>
        <p:nvSpPr>
          <p:cNvPr id="1048598" name="TextBox 21"/>
          <p:cNvSpPr txBox="1"/>
          <p:nvPr/>
        </p:nvSpPr>
        <p:spPr>
          <a:xfrm>
            <a:off x="1028700" y="8230734"/>
            <a:ext cx="4108755" cy="1538883"/>
          </a:xfrm>
          <a:prstGeom prst="rect">
            <a:avLst/>
          </a:prstGeom>
        </p:spPr>
        <p:txBody>
          <a:bodyPr wrap="square" lIns="0" tIns="0" rIns="0" bIns="0" rtlCol="0" anchor="t">
            <a:spAutoFit/>
          </a:bodyPr>
          <a:lstStyle/>
          <a:p>
            <a:r>
              <a:rPr lang="en-US" sz="2800" b="1" spc="40" dirty="0">
                <a:solidFill>
                  <a:srgbClr val="231F20"/>
                </a:solidFill>
                <a:latin typeface="Open Sauce Bold"/>
                <a:ea typeface="Open Sauce Bold"/>
                <a:cs typeface="Open Sauce Bold"/>
                <a:sym typeface="Open Sauce Bold"/>
              </a:rPr>
              <a:t>Supervisor</a:t>
            </a:r>
          </a:p>
          <a:p>
            <a:pPr marL="0" lvl="0" indent="0"/>
            <a:r>
              <a:rPr lang="en-US" sz="2400" spc="42" dirty="0">
                <a:solidFill>
                  <a:srgbClr val="231F20"/>
                </a:solidFill>
                <a:latin typeface="Open Sauce Bold"/>
                <a:ea typeface="Open Sauce"/>
                <a:cs typeface="Open Sauce"/>
                <a:sym typeface="Open Sauce"/>
              </a:rPr>
              <a:t>G. SAHITHI</a:t>
            </a:r>
          </a:p>
          <a:p>
            <a:pPr marL="0" lvl="0" indent="0"/>
            <a:r>
              <a:rPr lang="en-US" sz="2400" spc="42" dirty="0">
                <a:solidFill>
                  <a:srgbClr val="231F20"/>
                </a:solidFill>
                <a:latin typeface="Open Sauce Bold"/>
                <a:ea typeface="Open Sauce"/>
                <a:cs typeface="Open Sauce"/>
                <a:sym typeface="Open Sauce"/>
              </a:rPr>
              <a:t>Assistant</a:t>
            </a:r>
          </a:p>
          <a:p>
            <a:pPr marL="0" lvl="0" indent="0"/>
            <a:r>
              <a:rPr lang="en-US" sz="2400" spc="42" dirty="0">
                <a:solidFill>
                  <a:srgbClr val="231F20"/>
                </a:solidFill>
                <a:latin typeface="Open Sauce Bold"/>
                <a:ea typeface="Open Sauce"/>
                <a:cs typeface="Open Sauce"/>
                <a:sym typeface="Open Sauce"/>
              </a:rPr>
              <a:t>Department of CSE(CS)</a:t>
            </a:r>
          </a:p>
        </p:txBody>
      </p:sp>
      <p:sp>
        <p:nvSpPr>
          <p:cNvPr id="1048599" name="TextBox 23"/>
          <p:cNvSpPr txBox="1"/>
          <p:nvPr/>
        </p:nvSpPr>
        <p:spPr>
          <a:xfrm>
            <a:off x="7593556" y="8727807"/>
            <a:ext cx="4108755" cy="1056132"/>
          </a:xfrm>
          <a:prstGeom prst="rect">
            <a:avLst/>
          </a:prstGeom>
        </p:spPr>
        <p:txBody>
          <a:bodyPr lIns="0" tIns="0" rIns="0" bIns="0" rtlCol="0" anchor="t">
            <a:spAutoFit/>
          </a:bodyPr>
          <a:lstStyle/>
          <a:p>
            <a:pPr algn="l">
              <a:lnSpc>
                <a:spcPts val="2772"/>
              </a:lnSpc>
            </a:pPr>
            <a:r>
              <a:rPr lang="en-US" sz="2166" dirty="0">
                <a:solidFill>
                  <a:srgbClr val="231F20"/>
                </a:solidFill>
                <a:latin typeface="Open Sauce Bold"/>
                <a:ea typeface="Open Sauce"/>
                <a:cs typeface="Open Sauce"/>
                <a:sym typeface="Open Sauce"/>
              </a:rPr>
              <a:t>T. Vivekananda – 22B81A6263</a:t>
            </a:r>
          </a:p>
          <a:p>
            <a:pPr algn="l">
              <a:lnSpc>
                <a:spcPts val="2772"/>
              </a:lnSpc>
            </a:pPr>
            <a:r>
              <a:rPr lang="en-US" sz="2166" dirty="0">
                <a:solidFill>
                  <a:srgbClr val="231F20"/>
                </a:solidFill>
                <a:latin typeface="Open Sauce Bold"/>
                <a:ea typeface="Open Sauce"/>
                <a:cs typeface="Open Sauce"/>
                <a:sym typeface="Open Sauce"/>
              </a:rPr>
              <a:t>E. Srimani Teja  – 22B81A6251</a:t>
            </a:r>
          </a:p>
          <a:p>
            <a:pPr marL="0" lvl="0" indent="0" algn="l">
              <a:lnSpc>
                <a:spcPts val="2772"/>
              </a:lnSpc>
              <a:spcBef>
                <a:spcPct val="0"/>
              </a:spcBef>
            </a:pPr>
            <a:r>
              <a:rPr lang="en-US" sz="2166" dirty="0">
                <a:solidFill>
                  <a:srgbClr val="231F20"/>
                </a:solidFill>
                <a:latin typeface="Open Sauce Bold"/>
                <a:ea typeface="Open Sauce"/>
                <a:cs typeface="Open Sauce"/>
                <a:sym typeface="Open Sauce"/>
              </a:rPr>
              <a:t>K. Vigneshwar   – 22B81A6260</a:t>
            </a:r>
          </a:p>
        </p:txBody>
      </p:sp>
      <p:sp>
        <p:nvSpPr>
          <p:cNvPr id="1048600" name="TextBox 24"/>
          <p:cNvSpPr txBox="1"/>
          <p:nvPr/>
        </p:nvSpPr>
        <p:spPr>
          <a:xfrm>
            <a:off x="7681251" y="8230734"/>
            <a:ext cx="4354212" cy="396902"/>
          </a:xfrm>
          <a:prstGeom prst="rect">
            <a:avLst/>
          </a:prstGeom>
        </p:spPr>
        <p:txBody>
          <a:bodyPr lIns="0" tIns="0" rIns="0" bIns="0" rtlCol="0" anchor="t">
            <a:spAutoFit/>
          </a:bodyPr>
          <a:lstStyle/>
          <a:p>
            <a:pPr marL="0" lvl="0" indent="0" algn="l">
              <a:lnSpc>
                <a:spcPts val="3294"/>
              </a:lnSpc>
              <a:spcBef>
                <a:spcPct val="0"/>
              </a:spcBef>
            </a:pPr>
            <a:r>
              <a:rPr lang="en-US" sz="2573" b="1">
                <a:solidFill>
                  <a:srgbClr val="333231"/>
                </a:solidFill>
                <a:latin typeface="Open Sauce Bold"/>
                <a:ea typeface="Open Sauce Bold"/>
                <a:cs typeface="Open Sauce Bold"/>
                <a:sym typeface="Open Sauce Bold"/>
              </a:rPr>
              <a:t>Team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812AF0F1-DAC0-2790-63FA-F1A843F67D4E}"/>
            </a:ext>
          </a:extLst>
        </p:cNvPr>
        <p:cNvGrpSpPr/>
        <p:nvPr/>
      </p:nvGrpSpPr>
      <p:grpSpPr>
        <a:xfrm>
          <a:off x="0" y="0"/>
          <a:ext cx="0" cy="0"/>
          <a:chOff x="0" y="0"/>
          <a:chExt cx="0" cy="0"/>
        </a:xfrm>
      </p:grpSpPr>
      <p:grpSp>
        <p:nvGrpSpPr>
          <p:cNvPr id="42" name="Group 2">
            <a:extLst>
              <a:ext uri="{FF2B5EF4-FFF2-40B4-BE49-F238E27FC236}">
                <a16:creationId xmlns:a16="http://schemas.microsoft.com/office/drawing/2014/main" id="{229A80C0-9323-7C6C-87AD-10A5707E2B5D}"/>
              </a:ext>
            </a:extLst>
          </p:cNvPr>
          <p:cNvGrpSpPr/>
          <p:nvPr/>
        </p:nvGrpSpPr>
        <p:grpSpPr>
          <a:xfrm>
            <a:off x="-5617641" y="-1121196"/>
            <a:ext cx="30297113" cy="12595796"/>
            <a:chOff x="-5173522" y="-199548"/>
            <a:chExt cx="7344922" cy="3053596"/>
          </a:xfrm>
        </p:grpSpPr>
        <p:sp>
          <p:nvSpPr>
            <p:cNvPr id="1048634" name="Freeform 3">
              <a:extLst>
                <a:ext uri="{FF2B5EF4-FFF2-40B4-BE49-F238E27FC236}">
                  <a16:creationId xmlns:a16="http://schemas.microsoft.com/office/drawing/2014/main" id="{F779D1E8-052A-44C9-C7AC-D83F87D0796D}"/>
                </a:ext>
              </a:extLst>
            </p:cNvPr>
            <p:cNvSpPr/>
            <p:nvPr/>
          </p:nvSpPr>
          <p:spPr>
            <a:xfrm>
              <a:off x="-5173522" y="-199548"/>
              <a:ext cx="2171400" cy="2854048"/>
            </a:xfrm>
            <a:custGeom>
              <a:avLst/>
              <a:gdLst/>
              <a:ahLst/>
              <a:cxnLst/>
              <a:rect l="l" t="t" r="r" b="b"/>
              <a:pathLst>
                <a:path w="2171400" h="2854048">
                  <a:moveTo>
                    <a:pt x="37167" y="0"/>
                  </a:moveTo>
                  <a:lnTo>
                    <a:pt x="2134233" y="0"/>
                  </a:lnTo>
                  <a:cubicBezTo>
                    <a:pt x="2154760" y="0"/>
                    <a:pt x="2171400" y="16640"/>
                    <a:pt x="2171400" y="37167"/>
                  </a:cubicBezTo>
                  <a:lnTo>
                    <a:pt x="2171400" y="2816880"/>
                  </a:lnTo>
                  <a:cubicBezTo>
                    <a:pt x="2171400" y="2826738"/>
                    <a:pt x="2167484" y="2836192"/>
                    <a:pt x="2160514" y="2843162"/>
                  </a:cubicBezTo>
                  <a:cubicBezTo>
                    <a:pt x="2153544" y="2850132"/>
                    <a:pt x="2144090" y="2854048"/>
                    <a:pt x="2134233" y="2854048"/>
                  </a:cubicBezTo>
                  <a:lnTo>
                    <a:pt x="37167" y="2854048"/>
                  </a:lnTo>
                  <a:cubicBezTo>
                    <a:pt x="27310" y="2854048"/>
                    <a:pt x="17856" y="2850132"/>
                    <a:pt x="10886" y="2843162"/>
                  </a:cubicBezTo>
                  <a:cubicBezTo>
                    <a:pt x="3916" y="2836192"/>
                    <a:pt x="0" y="2826738"/>
                    <a:pt x="0" y="2816880"/>
                  </a:cubicBezTo>
                  <a:lnTo>
                    <a:pt x="0" y="37167"/>
                  </a:lnTo>
                  <a:cubicBezTo>
                    <a:pt x="0" y="27310"/>
                    <a:pt x="3916" y="17856"/>
                    <a:pt x="10886" y="10886"/>
                  </a:cubicBezTo>
                  <a:cubicBezTo>
                    <a:pt x="17856" y="3916"/>
                    <a:pt x="27310" y="0"/>
                    <a:pt x="37167" y="0"/>
                  </a:cubicBezTo>
                  <a:close/>
                </a:path>
              </a:pathLst>
            </a:custGeom>
            <a:solidFill>
              <a:srgbClr val="106861"/>
            </a:solidFill>
            <a:ln cap="rnd">
              <a:noFill/>
              <a:prstDash val="solid"/>
              <a:round/>
            </a:ln>
          </p:spPr>
          <p:txBody>
            <a:bodyPr/>
            <a:lstStyle/>
            <a:p>
              <a:endParaRPr lang="en-IN" dirty="0"/>
            </a:p>
          </p:txBody>
        </p:sp>
        <p:sp>
          <p:nvSpPr>
            <p:cNvPr id="1048635" name="TextBox 4">
              <a:extLst>
                <a:ext uri="{FF2B5EF4-FFF2-40B4-BE49-F238E27FC236}">
                  <a16:creationId xmlns:a16="http://schemas.microsoft.com/office/drawing/2014/main" id="{A3CB6A02-CD9A-83D1-F901-6644995901C4}"/>
                </a:ext>
              </a:extLst>
            </p:cNvPr>
            <p:cNvSpPr txBox="1"/>
            <p:nvPr/>
          </p:nvSpPr>
          <p:spPr>
            <a:xfrm>
              <a:off x="0" y="-19050"/>
              <a:ext cx="2171400" cy="287309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636" name="TextBox 5">
            <a:extLst>
              <a:ext uri="{FF2B5EF4-FFF2-40B4-BE49-F238E27FC236}">
                <a16:creationId xmlns:a16="http://schemas.microsoft.com/office/drawing/2014/main" id="{F7B15FA6-ABF7-F823-298C-53CDD505C110}"/>
              </a:ext>
            </a:extLst>
          </p:cNvPr>
          <p:cNvSpPr txBox="1"/>
          <p:nvPr/>
        </p:nvSpPr>
        <p:spPr>
          <a:xfrm>
            <a:off x="3926022" y="606996"/>
            <a:ext cx="6046738" cy="795474"/>
          </a:xfrm>
          <a:prstGeom prst="rect">
            <a:avLst/>
          </a:prstGeom>
        </p:spPr>
        <p:txBody>
          <a:bodyPr wrap="square" lIns="0" tIns="0" rIns="0" bIns="0" rtlCol="0" anchor="t">
            <a:spAutoFit/>
          </a:bodyPr>
          <a:lstStyle/>
          <a:p>
            <a:pPr marL="0" lvl="0" indent="0" algn="ctr">
              <a:lnSpc>
                <a:spcPts val="6644"/>
              </a:lnSpc>
              <a:spcBef>
                <a:spcPct val="0"/>
              </a:spcBef>
            </a:pPr>
            <a:r>
              <a:rPr lang="en-US" sz="4746" b="1" spc="-94" dirty="0">
                <a:solidFill>
                  <a:srgbClr val="191919"/>
                </a:solidFill>
                <a:latin typeface="Open Sauce Bold"/>
                <a:ea typeface="Open Sauce Bold"/>
                <a:cs typeface="Open Sauce Bold"/>
                <a:sym typeface="Open Sauce Bold"/>
              </a:rPr>
              <a:t>Project Modules</a:t>
            </a:r>
          </a:p>
        </p:txBody>
      </p:sp>
      <p:sp>
        <p:nvSpPr>
          <p:cNvPr id="4" name="TextBox 3">
            <a:extLst>
              <a:ext uri="{FF2B5EF4-FFF2-40B4-BE49-F238E27FC236}">
                <a16:creationId xmlns:a16="http://schemas.microsoft.com/office/drawing/2014/main" id="{46910D36-3298-281D-5B67-FAB801B50800}"/>
              </a:ext>
            </a:extLst>
          </p:cNvPr>
          <p:cNvSpPr txBox="1"/>
          <p:nvPr/>
        </p:nvSpPr>
        <p:spPr>
          <a:xfrm>
            <a:off x="4967536" y="2191172"/>
            <a:ext cx="11305256" cy="5544616"/>
          </a:xfrm>
          <a:prstGeom prst="rect">
            <a:avLst/>
          </a:prstGeom>
          <a:noFill/>
        </p:spPr>
        <p:txBody>
          <a:bodyPr wrap="square" rtlCol="0">
            <a:spAutoFit/>
          </a:bodyPr>
          <a:lstStyle/>
          <a:p>
            <a:endParaRPr lang="en-IN" dirty="0"/>
          </a:p>
        </p:txBody>
      </p:sp>
      <p:sp>
        <p:nvSpPr>
          <p:cNvPr id="9" name="Rectangle 7">
            <a:extLst>
              <a:ext uri="{FF2B5EF4-FFF2-40B4-BE49-F238E27FC236}">
                <a16:creationId xmlns:a16="http://schemas.microsoft.com/office/drawing/2014/main" id="{9C65C95E-C7DE-7574-D3B7-D1D43FE5A626}"/>
              </a:ext>
            </a:extLst>
          </p:cNvPr>
          <p:cNvSpPr>
            <a:spLocks noChangeArrowheads="1"/>
          </p:cNvSpPr>
          <p:nvPr/>
        </p:nvSpPr>
        <p:spPr bwMode="auto">
          <a:xfrm>
            <a:off x="4098286" y="1958014"/>
            <a:ext cx="1216935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Content Script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Captures browsing activity and sends data to the background script.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Background Script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Handles API calls (VirusTotal, Google Safe Browsing), scanning logic, and manages events.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Popup UI</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Simple interface to show alerts, threat status, and settings.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Manifest File (</a:t>
            </a:r>
            <a:r>
              <a:rPr kumimoji="0" lang="en-US" altLang="en-US" sz="2400" b="1" i="0" u="none" strike="noStrike" cap="none" normalizeH="0" baseline="0" dirty="0" err="1">
                <a:ln>
                  <a:noFill/>
                </a:ln>
                <a:solidFill>
                  <a:schemeClr val="tx1"/>
                </a:solidFill>
                <a:effectLst/>
                <a:latin typeface="+mj-lt"/>
              </a:rPr>
              <a:t>manifest.json</a:t>
            </a:r>
            <a:r>
              <a:rPr kumimoji="0" lang="en-US" altLang="en-US" sz="2400" b="1" i="0" u="none" strike="noStrike" cap="none" normalizeH="0" baseline="0" dirty="0">
                <a:ln>
                  <a:noFill/>
                </a:ln>
                <a:solidFill>
                  <a:schemeClr val="tx1"/>
                </a:solidFill>
                <a:effectLst/>
                <a:latin typeface="+mj-lt"/>
              </a:rPr>
              <a: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Core config for permissions, scripts, and extension metadata.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Whitelist/Blacklist Module</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Stores trusted and blocked URLs/files for custom control.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Notification System</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 Displays real-time alerts to users via Chrome notifications or popup.</a:t>
            </a:r>
          </a:p>
        </p:txBody>
      </p:sp>
    </p:spTree>
    <p:extLst>
      <p:ext uri="{BB962C8B-B14F-4D97-AF65-F5344CB8AC3E}">
        <p14:creationId xmlns:p14="http://schemas.microsoft.com/office/powerpoint/2010/main" val="4046122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B0CD7-93C9-8F5A-25CC-52ADD2AB3E86}"/>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3DAE8895-A3EF-77EE-9C0F-0EEEA4AE8697}"/>
              </a:ext>
            </a:extLst>
          </p:cNvPr>
          <p:cNvSpPr txBox="1"/>
          <p:nvPr/>
        </p:nvSpPr>
        <p:spPr>
          <a:xfrm>
            <a:off x="6820528" y="678193"/>
            <a:ext cx="3960440"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Class Diagram</a:t>
            </a:r>
          </a:p>
        </p:txBody>
      </p:sp>
      <p:grpSp>
        <p:nvGrpSpPr>
          <p:cNvPr id="30" name="Group 4">
            <a:extLst>
              <a:ext uri="{FF2B5EF4-FFF2-40B4-BE49-F238E27FC236}">
                <a16:creationId xmlns:a16="http://schemas.microsoft.com/office/drawing/2014/main" id="{60F1BE0B-81F6-5F87-E6C2-8A2BBBC033E0}"/>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CBE298F6-73FE-B2B1-F947-2EAE09D9323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C94AC738-4CD8-84B6-934D-E3AAEE5964EA}"/>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96C538A8-D728-1548-80DB-8AB0D859E4C4}"/>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D4C96294-0BA8-8911-481D-6F5F7714672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12E07EE6-D031-98D1-B24C-43443663CDF4}"/>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pic>
        <p:nvPicPr>
          <p:cNvPr id="4" name="Picture 3">
            <a:extLst>
              <a:ext uri="{FF2B5EF4-FFF2-40B4-BE49-F238E27FC236}">
                <a16:creationId xmlns:a16="http://schemas.microsoft.com/office/drawing/2014/main" id="{A7F9DD0D-7A34-8E39-1B0E-54162F880200}"/>
              </a:ext>
            </a:extLst>
          </p:cNvPr>
          <p:cNvPicPr>
            <a:picLocks noChangeAspect="1"/>
          </p:cNvPicPr>
          <p:nvPr/>
        </p:nvPicPr>
        <p:blipFill>
          <a:blip r:embed="rId2"/>
          <a:stretch>
            <a:fillRect/>
          </a:stretch>
        </p:blipFill>
        <p:spPr>
          <a:xfrm>
            <a:off x="4463480" y="1999365"/>
            <a:ext cx="8856984" cy="7245505"/>
          </a:xfrm>
          <a:prstGeom prst="rect">
            <a:avLst/>
          </a:prstGeom>
        </p:spPr>
      </p:pic>
    </p:spTree>
    <p:extLst>
      <p:ext uri="{BB962C8B-B14F-4D97-AF65-F5344CB8AC3E}">
        <p14:creationId xmlns:p14="http://schemas.microsoft.com/office/powerpoint/2010/main" val="3441789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75BC2-C840-E9AA-5A57-BC90C1A4F477}"/>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5785713B-70B8-8AD2-70B8-F3D03DECD57A}"/>
              </a:ext>
            </a:extLst>
          </p:cNvPr>
          <p:cNvSpPr txBox="1"/>
          <p:nvPr/>
        </p:nvSpPr>
        <p:spPr>
          <a:xfrm>
            <a:off x="2375248" y="1374035"/>
            <a:ext cx="4483712"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Use Case Diagram</a:t>
            </a:r>
          </a:p>
        </p:txBody>
      </p:sp>
      <p:grpSp>
        <p:nvGrpSpPr>
          <p:cNvPr id="30" name="Group 4">
            <a:extLst>
              <a:ext uri="{FF2B5EF4-FFF2-40B4-BE49-F238E27FC236}">
                <a16:creationId xmlns:a16="http://schemas.microsoft.com/office/drawing/2014/main" id="{C6AEBE61-5F41-FC55-E837-12D9B88DA3FA}"/>
              </a:ext>
            </a:extLst>
          </p:cNvPr>
          <p:cNvGrpSpPr/>
          <p:nvPr/>
        </p:nvGrpSpPr>
        <p:grpSpPr>
          <a:xfrm>
            <a:off x="-3313384" y="9391972"/>
            <a:ext cx="5578401" cy="5578401"/>
            <a:chOff x="0" y="0"/>
            <a:chExt cx="812800" cy="812800"/>
          </a:xfrm>
        </p:grpSpPr>
        <p:sp>
          <p:nvSpPr>
            <p:cNvPr id="1048603" name="Freeform 5">
              <a:extLst>
                <a:ext uri="{FF2B5EF4-FFF2-40B4-BE49-F238E27FC236}">
                  <a16:creationId xmlns:a16="http://schemas.microsoft.com/office/drawing/2014/main" id="{B8978D49-8DF1-0CE9-AA11-76147CEE19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5E597D9B-207D-3D34-DDED-BAD7C3E35B8B}"/>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D79999D8-7B5E-3BF0-17C7-E82E51094481}"/>
              </a:ext>
            </a:extLst>
          </p:cNvPr>
          <p:cNvGrpSpPr/>
          <p:nvPr/>
        </p:nvGrpSpPr>
        <p:grpSpPr>
          <a:xfrm>
            <a:off x="15984760" y="-3431428"/>
            <a:ext cx="5002094" cy="5002094"/>
            <a:chOff x="0" y="0"/>
            <a:chExt cx="812800" cy="812800"/>
          </a:xfrm>
        </p:grpSpPr>
        <p:sp>
          <p:nvSpPr>
            <p:cNvPr id="1048607" name="Freeform 11">
              <a:extLst>
                <a:ext uri="{FF2B5EF4-FFF2-40B4-BE49-F238E27FC236}">
                  <a16:creationId xmlns:a16="http://schemas.microsoft.com/office/drawing/2014/main" id="{B3DFDEDC-C934-3A10-6072-90D11F12137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AA2ED31E-BC70-D75E-2EDE-19F0E5867548}"/>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pic>
        <p:nvPicPr>
          <p:cNvPr id="3" name="Picture 2">
            <a:extLst>
              <a:ext uri="{FF2B5EF4-FFF2-40B4-BE49-F238E27FC236}">
                <a16:creationId xmlns:a16="http://schemas.microsoft.com/office/drawing/2014/main" id="{C898F237-EDA6-BA36-3CEC-9021A4566604}"/>
              </a:ext>
            </a:extLst>
          </p:cNvPr>
          <p:cNvPicPr>
            <a:picLocks noChangeAspect="1"/>
          </p:cNvPicPr>
          <p:nvPr/>
        </p:nvPicPr>
        <p:blipFill>
          <a:blip r:embed="rId2"/>
          <a:stretch>
            <a:fillRect/>
          </a:stretch>
        </p:blipFill>
        <p:spPr>
          <a:xfrm>
            <a:off x="761819" y="2191172"/>
            <a:ext cx="8382181" cy="4272706"/>
          </a:xfrm>
          <a:prstGeom prst="rect">
            <a:avLst/>
          </a:prstGeom>
        </p:spPr>
      </p:pic>
      <p:sp>
        <p:nvSpPr>
          <p:cNvPr id="5" name="TextBox 2">
            <a:extLst>
              <a:ext uri="{FF2B5EF4-FFF2-40B4-BE49-F238E27FC236}">
                <a16:creationId xmlns:a16="http://schemas.microsoft.com/office/drawing/2014/main" id="{86365062-B622-60EF-0301-576B93AB2F46}"/>
              </a:ext>
            </a:extLst>
          </p:cNvPr>
          <p:cNvSpPr txBox="1"/>
          <p:nvPr/>
        </p:nvSpPr>
        <p:spPr>
          <a:xfrm>
            <a:off x="11592272" y="777182"/>
            <a:ext cx="4483712"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Activity Diagram</a:t>
            </a:r>
          </a:p>
        </p:txBody>
      </p:sp>
      <p:pic>
        <p:nvPicPr>
          <p:cNvPr id="6" name="Picture 5">
            <a:extLst>
              <a:ext uri="{FF2B5EF4-FFF2-40B4-BE49-F238E27FC236}">
                <a16:creationId xmlns:a16="http://schemas.microsoft.com/office/drawing/2014/main" id="{214C36B0-A8D0-75A3-DEC1-16E4E7575383}"/>
              </a:ext>
            </a:extLst>
          </p:cNvPr>
          <p:cNvPicPr>
            <a:picLocks noChangeAspect="1"/>
          </p:cNvPicPr>
          <p:nvPr/>
        </p:nvPicPr>
        <p:blipFill>
          <a:blip r:embed="rId3"/>
          <a:stretch>
            <a:fillRect/>
          </a:stretch>
        </p:blipFill>
        <p:spPr>
          <a:xfrm>
            <a:off x="10008096" y="1770843"/>
            <a:ext cx="6763699" cy="7779001"/>
          </a:xfrm>
          <a:prstGeom prst="rect">
            <a:avLst/>
          </a:prstGeom>
        </p:spPr>
      </p:pic>
    </p:spTree>
    <p:extLst>
      <p:ext uri="{BB962C8B-B14F-4D97-AF65-F5344CB8AC3E}">
        <p14:creationId xmlns:p14="http://schemas.microsoft.com/office/powerpoint/2010/main" val="4171860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7560A-68D3-8C62-746D-DDEF7F4D5BF7}"/>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D31A599C-777C-95A9-B534-5F875EC10B47}"/>
              </a:ext>
            </a:extLst>
          </p:cNvPr>
          <p:cNvSpPr txBox="1"/>
          <p:nvPr/>
        </p:nvSpPr>
        <p:spPr>
          <a:xfrm>
            <a:off x="6820528" y="678193"/>
            <a:ext cx="4483712"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Sequence Diagram</a:t>
            </a:r>
          </a:p>
        </p:txBody>
      </p:sp>
      <p:grpSp>
        <p:nvGrpSpPr>
          <p:cNvPr id="30" name="Group 4">
            <a:extLst>
              <a:ext uri="{FF2B5EF4-FFF2-40B4-BE49-F238E27FC236}">
                <a16:creationId xmlns:a16="http://schemas.microsoft.com/office/drawing/2014/main" id="{2A897533-B923-F274-31ED-006EEFDE813F}"/>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9F9C9F16-7365-495F-D9E1-8C1FA721A1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97961DE1-D498-C6F8-E457-3E7D4CA561F2}"/>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C5C85463-3383-DF2D-EBCF-263A9FD14281}"/>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2866812D-9A53-E7CA-F9EC-7B11E461C8A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1043A4C5-B936-5FE9-3D10-AC19065BF45B}"/>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pic>
        <p:nvPicPr>
          <p:cNvPr id="3" name="Picture 2">
            <a:extLst>
              <a:ext uri="{FF2B5EF4-FFF2-40B4-BE49-F238E27FC236}">
                <a16:creationId xmlns:a16="http://schemas.microsoft.com/office/drawing/2014/main" id="{90FD2F7B-6803-AC58-FD15-A62A14B7E22C}"/>
              </a:ext>
            </a:extLst>
          </p:cNvPr>
          <p:cNvPicPr>
            <a:picLocks noChangeAspect="1"/>
          </p:cNvPicPr>
          <p:nvPr/>
        </p:nvPicPr>
        <p:blipFill>
          <a:blip r:embed="rId2"/>
          <a:stretch>
            <a:fillRect/>
          </a:stretch>
        </p:blipFill>
        <p:spPr>
          <a:xfrm>
            <a:off x="4609958" y="1738807"/>
            <a:ext cx="8424936" cy="7870000"/>
          </a:xfrm>
          <a:prstGeom prst="rect">
            <a:avLst/>
          </a:prstGeom>
        </p:spPr>
      </p:pic>
    </p:spTree>
    <p:extLst>
      <p:ext uri="{BB962C8B-B14F-4D97-AF65-F5344CB8AC3E}">
        <p14:creationId xmlns:p14="http://schemas.microsoft.com/office/powerpoint/2010/main" val="352872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DA6A2-F2D5-DD07-2ABE-E44CA696D8F3}"/>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669EF533-0874-BF38-BB7D-629DB8B868A7}"/>
              </a:ext>
            </a:extLst>
          </p:cNvPr>
          <p:cNvSpPr txBox="1"/>
          <p:nvPr/>
        </p:nvSpPr>
        <p:spPr>
          <a:xfrm>
            <a:off x="6820528" y="678193"/>
            <a:ext cx="5707848" cy="793615"/>
          </a:xfrm>
          <a:prstGeom prst="rect">
            <a:avLst/>
          </a:prstGeom>
        </p:spPr>
        <p:txBody>
          <a:bodyPr wrap="square" lIns="0" tIns="0" rIns="0" bIns="0" rtlCol="0" anchor="t">
            <a:spAutoFit/>
          </a:bodyPr>
          <a:lstStyle/>
          <a:p>
            <a:pPr marL="0" lvl="0" indent="0" algn="ctr">
              <a:lnSpc>
                <a:spcPts val="6569"/>
              </a:lnSpc>
              <a:spcBef>
                <a:spcPct val="0"/>
              </a:spcBef>
            </a:pPr>
            <a:r>
              <a:rPr lang="en-US" sz="4692" b="1" spc="-93" dirty="0">
                <a:solidFill>
                  <a:srgbClr val="191919"/>
                </a:solidFill>
                <a:latin typeface="Open Sauce Bold"/>
                <a:ea typeface="Open Sauce Bold"/>
                <a:cs typeface="Open Sauce Bold"/>
                <a:sym typeface="Open Sauce Bold"/>
              </a:rPr>
              <a:t>System Architecture</a:t>
            </a:r>
          </a:p>
        </p:txBody>
      </p:sp>
      <p:grpSp>
        <p:nvGrpSpPr>
          <p:cNvPr id="30" name="Group 4">
            <a:extLst>
              <a:ext uri="{FF2B5EF4-FFF2-40B4-BE49-F238E27FC236}">
                <a16:creationId xmlns:a16="http://schemas.microsoft.com/office/drawing/2014/main" id="{BA3E93EF-9C3D-BA47-2CE7-1D9976FFC3E0}"/>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0BD266A5-9535-3CB8-E58E-AD602CC043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83266F9E-1FE1-1CA2-9F68-1C3CAA51CD78}"/>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F5CEBB58-8C6A-0864-70E2-EA08467A47E8}"/>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056B2B83-5EAE-982B-26A6-D547BE6A6C5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18494780-3458-CD5C-B391-269CF29B2073}"/>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pic>
        <p:nvPicPr>
          <p:cNvPr id="4" name="Picture 3">
            <a:extLst>
              <a:ext uri="{FF2B5EF4-FFF2-40B4-BE49-F238E27FC236}">
                <a16:creationId xmlns:a16="http://schemas.microsoft.com/office/drawing/2014/main" id="{8F3667F8-D5D0-9893-DC75-50AAD254FE73}"/>
              </a:ext>
            </a:extLst>
          </p:cNvPr>
          <p:cNvPicPr>
            <a:picLocks noChangeAspect="1"/>
          </p:cNvPicPr>
          <p:nvPr/>
        </p:nvPicPr>
        <p:blipFill>
          <a:blip r:embed="rId2"/>
          <a:stretch>
            <a:fillRect/>
          </a:stretch>
        </p:blipFill>
        <p:spPr>
          <a:xfrm>
            <a:off x="5862920" y="1568947"/>
            <a:ext cx="7915619" cy="8675633"/>
          </a:xfrm>
          <a:prstGeom prst="rect">
            <a:avLst/>
          </a:prstGeom>
        </p:spPr>
      </p:pic>
    </p:spTree>
    <p:extLst>
      <p:ext uri="{BB962C8B-B14F-4D97-AF65-F5344CB8AC3E}">
        <p14:creationId xmlns:p14="http://schemas.microsoft.com/office/powerpoint/2010/main" val="3882137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p:cNvSpPr txBox="1"/>
          <p:nvPr/>
        </p:nvSpPr>
        <p:spPr>
          <a:xfrm>
            <a:off x="7415808" y="490415"/>
            <a:ext cx="5376858" cy="795474"/>
          </a:xfrm>
          <a:prstGeom prst="rect">
            <a:avLst/>
          </a:prstGeom>
        </p:spPr>
        <p:txBody>
          <a:bodyPr lIns="0" tIns="0" rIns="0" bIns="0" rtlCol="0" anchor="t">
            <a:spAutoFit/>
          </a:bodyPr>
          <a:lstStyle/>
          <a:p>
            <a:pPr marL="0" lvl="0" indent="0" algn="l">
              <a:lnSpc>
                <a:spcPts val="6644"/>
              </a:lnSpc>
              <a:spcBef>
                <a:spcPct val="0"/>
              </a:spcBef>
            </a:pPr>
            <a:r>
              <a:rPr lang="en-US" sz="4746" b="1" spc="-94" dirty="0">
                <a:solidFill>
                  <a:srgbClr val="191919"/>
                </a:solidFill>
                <a:latin typeface="Open Sauce Bold"/>
                <a:ea typeface="Open Sauce Bold"/>
                <a:cs typeface="Open Sauce Bold"/>
                <a:sym typeface="Open Sauce Bold"/>
              </a:rPr>
              <a:t>Project Output</a:t>
            </a:r>
          </a:p>
        </p:txBody>
      </p:sp>
      <p:sp>
        <p:nvSpPr>
          <p:cNvPr id="4" name="Rectangle 3"/>
          <p:cNvSpPr/>
          <p:nvPr/>
        </p:nvSpPr>
        <p:spPr>
          <a:xfrm>
            <a:off x="7715240" y="2000228"/>
            <a:ext cx="4286280"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7DD84A3B-2F43-AECC-7F0F-664511FB4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09" y="2569215"/>
            <a:ext cx="8928992" cy="502255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0F1DDE84-953B-C680-E13B-8FCC0318D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8016" y="2650222"/>
            <a:ext cx="8784976" cy="4941549"/>
          </a:xfrm>
          <a:prstGeom prst="rect">
            <a:avLst/>
          </a:prstGeom>
        </p:spPr>
      </p:pic>
      <p:sp>
        <p:nvSpPr>
          <p:cNvPr id="8" name="TextBox 7">
            <a:extLst>
              <a:ext uri="{FF2B5EF4-FFF2-40B4-BE49-F238E27FC236}">
                <a16:creationId xmlns:a16="http://schemas.microsoft.com/office/drawing/2014/main" id="{8E51B3FF-B19E-5475-AD59-AE5332C9F685}"/>
              </a:ext>
            </a:extLst>
          </p:cNvPr>
          <p:cNvSpPr txBox="1"/>
          <p:nvPr/>
        </p:nvSpPr>
        <p:spPr>
          <a:xfrm>
            <a:off x="3311352" y="7637540"/>
            <a:ext cx="1656184" cy="523220"/>
          </a:xfrm>
          <a:prstGeom prst="rect">
            <a:avLst/>
          </a:prstGeom>
          <a:noFill/>
        </p:spPr>
        <p:txBody>
          <a:bodyPr wrap="square" rtlCol="0">
            <a:spAutoFit/>
          </a:bodyPr>
          <a:lstStyle/>
          <a:p>
            <a:r>
              <a:rPr lang="en-US" sz="2800" b="1" dirty="0"/>
              <a:t>Extension</a:t>
            </a:r>
            <a:endParaRPr lang="en-IN" sz="2800" b="1" dirty="0"/>
          </a:p>
        </p:txBody>
      </p:sp>
      <p:sp>
        <p:nvSpPr>
          <p:cNvPr id="9" name="TextBox 8">
            <a:extLst>
              <a:ext uri="{FF2B5EF4-FFF2-40B4-BE49-F238E27FC236}">
                <a16:creationId xmlns:a16="http://schemas.microsoft.com/office/drawing/2014/main" id="{B652381A-FC6F-A8A3-780C-DD93A564C04E}"/>
              </a:ext>
            </a:extLst>
          </p:cNvPr>
          <p:cNvSpPr txBox="1"/>
          <p:nvPr/>
        </p:nvSpPr>
        <p:spPr>
          <a:xfrm>
            <a:off x="13320464" y="7637905"/>
            <a:ext cx="2520280" cy="523220"/>
          </a:xfrm>
          <a:prstGeom prst="rect">
            <a:avLst/>
          </a:prstGeom>
          <a:noFill/>
        </p:spPr>
        <p:txBody>
          <a:bodyPr wrap="square" rtlCol="0">
            <a:spAutoFit/>
          </a:bodyPr>
          <a:lstStyle/>
          <a:p>
            <a:r>
              <a:rPr lang="en-US" sz="2800" b="1" dirty="0"/>
              <a:t>Block result</a:t>
            </a:r>
            <a:endParaRPr lang="en-IN" sz="28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3537A-B6D9-DEC9-1E88-519FF0A6C999}"/>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2820B66D-2C36-8D82-FFF8-EF01F907916F}"/>
              </a:ext>
            </a:extLst>
          </p:cNvPr>
          <p:cNvSpPr txBox="1"/>
          <p:nvPr/>
        </p:nvSpPr>
        <p:spPr>
          <a:xfrm>
            <a:off x="7415808" y="490415"/>
            <a:ext cx="5376858" cy="795474"/>
          </a:xfrm>
          <a:prstGeom prst="rect">
            <a:avLst/>
          </a:prstGeom>
        </p:spPr>
        <p:txBody>
          <a:bodyPr lIns="0" tIns="0" rIns="0" bIns="0" rtlCol="0" anchor="t">
            <a:spAutoFit/>
          </a:bodyPr>
          <a:lstStyle/>
          <a:p>
            <a:pPr marL="0" lvl="0" indent="0" algn="l">
              <a:lnSpc>
                <a:spcPts val="6644"/>
              </a:lnSpc>
              <a:spcBef>
                <a:spcPct val="0"/>
              </a:spcBef>
            </a:pPr>
            <a:r>
              <a:rPr lang="en-US" sz="4746" b="1" spc="-94" dirty="0">
                <a:solidFill>
                  <a:srgbClr val="191919"/>
                </a:solidFill>
                <a:latin typeface="Open Sauce Bold"/>
                <a:ea typeface="Open Sauce Bold"/>
                <a:cs typeface="Open Sauce Bold"/>
                <a:sym typeface="Open Sauce Bold"/>
              </a:rPr>
              <a:t>Project Output</a:t>
            </a:r>
          </a:p>
        </p:txBody>
      </p:sp>
      <p:sp>
        <p:nvSpPr>
          <p:cNvPr id="4" name="Rectangle 3">
            <a:extLst>
              <a:ext uri="{FF2B5EF4-FFF2-40B4-BE49-F238E27FC236}">
                <a16:creationId xmlns:a16="http://schemas.microsoft.com/office/drawing/2014/main" id="{91EAB95A-EF9E-3635-3565-2971FA7E225E}"/>
              </a:ext>
            </a:extLst>
          </p:cNvPr>
          <p:cNvSpPr/>
          <p:nvPr/>
        </p:nvSpPr>
        <p:spPr>
          <a:xfrm>
            <a:off x="7715240" y="2000228"/>
            <a:ext cx="4286280"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4E2E60B2-70BB-666E-C816-F4A021864E1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009" y="2569215"/>
            <a:ext cx="8928992" cy="5022557"/>
          </a:xfrm>
          <a:prstGeom prst="rect">
            <a:avLst/>
          </a:prstGeom>
        </p:spPr>
      </p:pic>
      <p:pic>
        <p:nvPicPr>
          <p:cNvPr id="7" name="Picture 6">
            <a:extLst>
              <a:ext uri="{FF2B5EF4-FFF2-40B4-BE49-F238E27FC236}">
                <a16:creationId xmlns:a16="http://schemas.microsoft.com/office/drawing/2014/main" id="{CEF732AB-101A-0953-C4C4-7F1C8CD64AE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88016" y="2650222"/>
            <a:ext cx="8784976" cy="4941548"/>
          </a:xfrm>
          <a:prstGeom prst="rect">
            <a:avLst/>
          </a:prstGeom>
        </p:spPr>
      </p:pic>
      <p:sp>
        <p:nvSpPr>
          <p:cNvPr id="8" name="TextBox 7">
            <a:extLst>
              <a:ext uri="{FF2B5EF4-FFF2-40B4-BE49-F238E27FC236}">
                <a16:creationId xmlns:a16="http://schemas.microsoft.com/office/drawing/2014/main" id="{CC3960B9-2D2A-F855-75CA-3FA166C9706B}"/>
              </a:ext>
            </a:extLst>
          </p:cNvPr>
          <p:cNvSpPr txBox="1"/>
          <p:nvPr/>
        </p:nvSpPr>
        <p:spPr>
          <a:xfrm>
            <a:off x="3311352" y="7637540"/>
            <a:ext cx="2376264" cy="523220"/>
          </a:xfrm>
          <a:prstGeom prst="rect">
            <a:avLst/>
          </a:prstGeom>
          <a:noFill/>
        </p:spPr>
        <p:txBody>
          <a:bodyPr wrap="square" rtlCol="0">
            <a:spAutoFit/>
          </a:bodyPr>
          <a:lstStyle/>
          <a:p>
            <a:r>
              <a:rPr lang="en-US" sz="2800" b="1" dirty="0"/>
              <a:t>More options</a:t>
            </a:r>
            <a:endParaRPr lang="en-IN" sz="2800" b="1" dirty="0"/>
          </a:p>
        </p:txBody>
      </p:sp>
      <p:sp>
        <p:nvSpPr>
          <p:cNvPr id="9" name="TextBox 8">
            <a:extLst>
              <a:ext uri="{FF2B5EF4-FFF2-40B4-BE49-F238E27FC236}">
                <a16:creationId xmlns:a16="http://schemas.microsoft.com/office/drawing/2014/main" id="{DD58C136-911D-2D08-3732-1682A750E8C1}"/>
              </a:ext>
            </a:extLst>
          </p:cNvPr>
          <p:cNvSpPr txBox="1"/>
          <p:nvPr/>
        </p:nvSpPr>
        <p:spPr>
          <a:xfrm>
            <a:off x="13320464" y="7637905"/>
            <a:ext cx="2520280" cy="523220"/>
          </a:xfrm>
          <a:prstGeom prst="rect">
            <a:avLst/>
          </a:prstGeom>
          <a:noFill/>
        </p:spPr>
        <p:txBody>
          <a:bodyPr wrap="square" rtlCol="0">
            <a:spAutoFit/>
          </a:bodyPr>
          <a:lstStyle/>
          <a:p>
            <a:r>
              <a:rPr lang="en-US" sz="2800" b="1" dirty="0"/>
              <a:t>Block result</a:t>
            </a:r>
            <a:endParaRPr lang="en-IN" sz="2800" b="1" dirty="0"/>
          </a:p>
        </p:txBody>
      </p:sp>
    </p:spTree>
    <p:extLst>
      <p:ext uri="{BB962C8B-B14F-4D97-AF65-F5344CB8AC3E}">
        <p14:creationId xmlns:p14="http://schemas.microsoft.com/office/powerpoint/2010/main" val="3219651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D23A-4855-9025-5DA0-94FF1544955A}"/>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A7E432BE-8C4A-1C19-B8CE-5741FFBD9639}"/>
              </a:ext>
            </a:extLst>
          </p:cNvPr>
          <p:cNvSpPr txBox="1"/>
          <p:nvPr/>
        </p:nvSpPr>
        <p:spPr>
          <a:xfrm>
            <a:off x="7415808" y="490415"/>
            <a:ext cx="5376858" cy="795474"/>
          </a:xfrm>
          <a:prstGeom prst="rect">
            <a:avLst/>
          </a:prstGeom>
        </p:spPr>
        <p:txBody>
          <a:bodyPr lIns="0" tIns="0" rIns="0" bIns="0" rtlCol="0" anchor="t">
            <a:spAutoFit/>
          </a:bodyPr>
          <a:lstStyle/>
          <a:p>
            <a:pPr marL="0" lvl="0" indent="0" algn="l">
              <a:lnSpc>
                <a:spcPts val="6644"/>
              </a:lnSpc>
              <a:spcBef>
                <a:spcPct val="0"/>
              </a:spcBef>
            </a:pPr>
            <a:r>
              <a:rPr lang="en-US" sz="4746" b="1" spc="-94" dirty="0">
                <a:solidFill>
                  <a:srgbClr val="191919"/>
                </a:solidFill>
                <a:latin typeface="Open Sauce Bold"/>
                <a:ea typeface="Open Sauce Bold"/>
                <a:cs typeface="Open Sauce Bold"/>
                <a:sym typeface="Open Sauce Bold"/>
              </a:rPr>
              <a:t>Project Output</a:t>
            </a:r>
          </a:p>
        </p:txBody>
      </p:sp>
      <p:sp>
        <p:nvSpPr>
          <p:cNvPr id="4" name="Rectangle 3">
            <a:extLst>
              <a:ext uri="{FF2B5EF4-FFF2-40B4-BE49-F238E27FC236}">
                <a16:creationId xmlns:a16="http://schemas.microsoft.com/office/drawing/2014/main" id="{EC89B958-500A-B007-34FB-86387250E89C}"/>
              </a:ext>
            </a:extLst>
          </p:cNvPr>
          <p:cNvSpPr/>
          <p:nvPr/>
        </p:nvSpPr>
        <p:spPr>
          <a:xfrm>
            <a:off x="7715240" y="2000228"/>
            <a:ext cx="4286280"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5" name="Picture 4">
            <a:extLst>
              <a:ext uri="{FF2B5EF4-FFF2-40B4-BE49-F238E27FC236}">
                <a16:creationId xmlns:a16="http://schemas.microsoft.com/office/drawing/2014/main" id="{4E6CBDA5-6CA5-EE71-D4D7-8092D08EAE1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010" y="2569215"/>
            <a:ext cx="8928990" cy="5022557"/>
          </a:xfrm>
          <a:prstGeom prst="rect">
            <a:avLst/>
          </a:prstGeom>
        </p:spPr>
      </p:pic>
      <p:pic>
        <p:nvPicPr>
          <p:cNvPr id="7" name="Picture 6">
            <a:extLst>
              <a:ext uri="{FF2B5EF4-FFF2-40B4-BE49-F238E27FC236}">
                <a16:creationId xmlns:a16="http://schemas.microsoft.com/office/drawing/2014/main" id="{3CD31906-3CD0-5F8E-7C9E-F931A207BE6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88017" y="2650222"/>
            <a:ext cx="8784974" cy="4941548"/>
          </a:xfrm>
          <a:prstGeom prst="rect">
            <a:avLst/>
          </a:prstGeom>
        </p:spPr>
      </p:pic>
      <p:sp>
        <p:nvSpPr>
          <p:cNvPr id="8" name="TextBox 7">
            <a:extLst>
              <a:ext uri="{FF2B5EF4-FFF2-40B4-BE49-F238E27FC236}">
                <a16:creationId xmlns:a16="http://schemas.microsoft.com/office/drawing/2014/main" id="{FFCB93BB-4D28-542F-10A1-A8D3890C1AEE}"/>
              </a:ext>
            </a:extLst>
          </p:cNvPr>
          <p:cNvSpPr txBox="1"/>
          <p:nvPr/>
        </p:nvSpPr>
        <p:spPr>
          <a:xfrm>
            <a:off x="3311352" y="7637540"/>
            <a:ext cx="2376264" cy="523220"/>
          </a:xfrm>
          <a:prstGeom prst="rect">
            <a:avLst/>
          </a:prstGeom>
          <a:noFill/>
        </p:spPr>
        <p:txBody>
          <a:bodyPr wrap="square" rtlCol="0">
            <a:spAutoFit/>
          </a:bodyPr>
          <a:lstStyle/>
          <a:p>
            <a:r>
              <a:rPr lang="en-US" sz="2800" b="1" dirty="0"/>
              <a:t>Whitelisting</a:t>
            </a:r>
            <a:endParaRPr lang="en-IN" sz="2800" b="1" dirty="0"/>
          </a:p>
        </p:txBody>
      </p:sp>
      <p:sp>
        <p:nvSpPr>
          <p:cNvPr id="9" name="TextBox 8">
            <a:extLst>
              <a:ext uri="{FF2B5EF4-FFF2-40B4-BE49-F238E27FC236}">
                <a16:creationId xmlns:a16="http://schemas.microsoft.com/office/drawing/2014/main" id="{AF1871A0-F6D1-E899-0DC3-C9B1886CFDA2}"/>
              </a:ext>
            </a:extLst>
          </p:cNvPr>
          <p:cNvSpPr txBox="1"/>
          <p:nvPr/>
        </p:nvSpPr>
        <p:spPr>
          <a:xfrm>
            <a:off x="13320464" y="7637905"/>
            <a:ext cx="2520280" cy="523220"/>
          </a:xfrm>
          <a:prstGeom prst="rect">
            <a:avLst/>
          </a:prstGeom>
          <a:noFill/>
        </p:spPr>
        <p:txBody>
          <a:bodyPr wrap="square" rtlCol="0">
            <a:spAutoFit/>
          </a:bodyPr>
          <a:lstStyle/>
          <a:p>
            <a:r>
              <a:rPr lang="en-US" sz="2800" b="1" dirty="0"/>
              <a:t>Blocklisting</a:t>
            </a:r>
            <a:endParaRPr lang="en-IN" sz="2800" b="1" dirty="0"/>
          </a:p>
        </p:txBody>
      </p:sp>
    </p:spTree>
    <p:extLst>
      <p:ext uri="{BB962C8B-B14F-4D97-AF65-F5344CB8AC3E}">
        <p14:creationId xmlns:p14="http://schemas.microsoft.com/office/powerpoint/2010/main" val="3658406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D5F06-63A7-DAEE-8F1F-F1F5DDFB3EBC}"/>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FEF11FA0-FC68-4C4D-CB31-3520ABCBF996}"/>
              </a:ext>
            </a:extLst>
          </p:cNvPr>
          <p:cNvSpPr txBox="1"/>
          <p:nvPr/>
        </p:nvSpPr>
        <p:spPr>
          <a:xfrm>
            <a:off x="1295137" y="418107"/>
            <a:ext cx="5376858" cy="774764"/>
          </a:xfrm>
          <a:prstGeom prst="rect">
            <a:avLst/>
          </a:prstGeom>
        </p:spPr>
        <p:txBody>
          <a:bodyPr lIns="0" tIns="0" rIns="0" bIns="0" rtlCol="0" anchor="t">
            <a:spAutoFit/>
          </a:bodyPr>
          <a:lstStyle/>
          <a:p>
            <a:pPr marL="0" lvl="0" indent="0" algn="l">
              <a:lnSpc>
                <a:spcPts val="6644"/>
              </a:lnSpc>
              <a:spcBef>
                <a:spcPct val="0"/>
              </a:spcBef>
            </a:pPr>
            <a:r>
              <a:rPr lang="en-US" sz="4746" b="1" spc="-94" dirty="0">
                <a:solidFill>
                  <a:srgbClr val="191919"/>
                </a:solidFill>
                <a:latin typeface="Open Sauce Bold"/>
                <a:ea typeface="Open Sauce Bold"/>
                <a:cs typeface="Open Sauce Bold"/>
                <a:sym typeface="Open Sauce Bold"/>
              </a:rPr>
              <a:t>References</a:t>
            </a:r>
          </a:p>
        </p:txBody>
      </p:sp>
      <p:sp>
        <p:nvSpPr>
          <p:cNvPr id="3" name="TextBox 2">
            <a:extLst>
              <a:ext uri="{FF2B5EF4-FFF2-40B4-BE49-F238E27FC236}">
                <a16:creationId xmlns:a16="http://schemas.microsoft.com/office/drawing/2014/main" id="{90C58827-C7CB-231F-4D1A-264EFBBBDB7C}"/>
              </a:ext>
            </a:extLst>
          </p:cNvPr>
          <p:cNvSpPr txBox="1"/>
          <p:nvPr/>
        </p:nvSpPr>
        <p:spPr>
          <a:xfrm>
            <a:off x="1079104" y="1975148"/>
            <a:ext cx="15121680" cy="6664004"/>
          </a:xfrm>
          <a:prstGeom prst="rect">
            <a:avLst/>
          </a:prstGeom>
          <a:noFill/>
        </p:spPr>
        <p:txBody>
          <a:bodyPr wrap="square" rtlCol="0">
            <a:spAutoFit/>
          </a:bodyPr>
          <a:lstStyle/>
          <a:p>
            <a:pPr>
              <a:lnSpc>
                <a:spcPct val="150000"/>
              </a:lnSpc>
            </a:pPr>
            <a:r>
              <a:rPr lang="en-US" sz="3200" dirty="0"/>
              <a:t>1. </a:t>
            </a:r>
            <a:r>
              <a:rPr lang="en-US" sz="3200" b="1" dirty="0"/>
              <a:t>VirusTotal</a:t>
            </a:r>
            <a:r>
              <a:rPr lang="en-US" sz="3200" dirty="0"/>
              <a:t> (2004). A multi-engine scanning platform for detecting malware.</a:t>
            </a:r>
          </a:p>
          <a:p>
            <a:pPr>
              <a:lnSpc>
                <a:spcPct val="150000"/>
              </a:lnSpc>
            </a:pPr>
            <a:r>
              <a:rPr lang="en-US" sz="3200" dirty="0"/>
              <a:t>2. </a:t>
            </a:r>
            <a:r>
              <a:rPr lang="en-US" sz="3200" b="1" dirty="0"/>
              <a:t>Virustotal File Scanning </a:t>
            </a:r>
            <a:r>
              <a:rPr lang="en-US" sz="3200" dirty="0"/>
              <a:t>(2004). Cloud-based malware scanning for downloads.</a:t>
            </a:r>
          </a:p>
          <a:p>
            <a:pPr>
              <a:lnSpc>
                <a:spcPct val="150000"/>
              </a:lnSpc>
            </a:pPr>
            <a:r>
              <a:rPr lang="en-US" sz="3200" dirty="0"/>
              <a:t>3. </a:t>
            </a:r>
            <a:r>
              <a:rPr lang="en-US" sz="3200" b="1" dirty="0"/>
              <a:t>PhishTank</a:t>
            </a:r>
            <a:r>
              <a:rPr lang="en-US" sz="3200" dirty="0"/>
              <a:t> (2006). A community-driven phishing database.</a:t>
            </a:r>
          </a:p>
          <a:p>
            <a:pPr>
              <a:lnSpc>
                <a:spcPct val="150000"/>
              </a:lnSpc>
            </a:pPr>
            <a:r>
              <a:rPr lang="en-US" sz="3200" dirty="0"/>
              <a:t>4. </a:t>
            </a:r>
            <a:r>
              <a:rPr lang="en-US" sz="3200" b="1" dirty="0"/>
              <a:t>Avast Online Security </a:t>
            </a:r>
            <a:r>
              <a:rPr lang="en-US" sz="3200" dirty="0"/>
              <a:t>(2012). Browser extension for real-time URL threat detection.</a:t>
            </a:r>
          </a:p>
          <a:p>
            <a:pPr>
              <a:lnSpc>
                <a:spcPct val="150000"/>
              </a:lnSpc>
            </a:pPr>
            <a:r>
              <a:rPr lang="en-US" sz="3200" dirty="0"/>
              <a:t>5. </a:t>
            </a:r>
            <a:r>
              <a:rPr lang="en-US" sz="3200" b="1" dirty="0"/>
              <a:t>Malwarebytes Browser Guard </a:t>
            </a:r>
            <a:r>
              <a:rPr lang="en-US" sz="3200" dirty="0"/>
              <a:t>(2019). Enhancing browser security against malicious content. </a:t>
            </a:r>
          </a:p>
          <a:p>
            <a:pPr>
              <a:lnSpc>
                <a:spcPct val="150000"/>
              </a:lnSpc>
            </a:pPr>
            <a:r>
              <a:rPr lang="en-US" sz="3200" dirty="0"/>
              <a:t>7. </a:t>
            </a:r>
            <a:r>
              <a:rPr lang="en-US" sz="3200" b="1" dirty="0"/>
              <a:t>Z. Chen, et al. </a:t>
            </a:r>
            <a:r>
              <a:rPr lang="en-US" sz="3200" dirty="0"/>
              <a:t>(2022). A real-time threat detection framework for browsers. IEEE Transactions on Cybersecurity.</a:t>
            </a:r>
          </a:p>
          <a:p>
            <a:pPr>
              <a:lnSpc>
                <a:spcPct val="150000"/>
              </a:lnSpc>
            </a:pPr>
            <a:endParaRPr lang="en-IN" sz="3200" dirty="0"/>
          </a:p>
        </p:txBody>
      </p:sp>
    </p:spTree>
    <p:extLst>
      <p:ext uri="{BB962C8B-B14F-4D97-AF65-F5344CB8AC3E}">
        <p14:creationId xmlns:p14="http://schemas.microsoft.com/office/powerpoint/2010/main" val="284604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44" name="Group 2"/>
          <p:cNvGrpSpPr/>
          <p:nvPr/>
        </p:nvGrpSpPr>
        <p:grpSpPr>
          <a:xfrm>
            <a:off x="15722651" y="-298079"/>
            <a:ext cx="8956821" cy="11772679"/>
            <a:chOff x="0" y="0"/>
            <a:chExt cx="2171400" cy="2854048"/>
          </a:xfrm>
        </p:grpSpPr>
        <p:sp>
          <p:nvSpPr>
            <p:cNvPr id="1048638" name="Freeform 3"/>
            <p:cNvSpPr/>
            <p:nvPr/>
          </p:nvSpPr>
          <p:spPr>
            <a:xfrm>
              <a:off x="0" y="0"/>
              <a:ext cx="2171400" cy="2854048"/>
            </a:xfrm>
            <a:custGeom>
              <a:avLst/>
              <a:gdLst/>
              <a:ahLst/>
              <a:cxnLst/>
              <a:rect l="l" t="t" r="r" b="b"/>
              <a:pathLst>
                <a:path w="2171400" h="2854048">
                  <a:moveTo>
                    <a:pt x="37167" y="0"/>
                  </a:moveTo>
                  <a:lnTo>
                    <a:pt x="2134233" y="0"/>
                  </a:lnTo>
                  <a:cubicBezTo>
                    <a:pt x="2154760" y="0"/>
                    <a:pt x="2171400" y="16640"/>
                    <a:pt x="2171400" y="37167"/>
                  </a:cubicBezTo>
                  <a:lnTo>
                    <a:pt x="2171400" y="2816880"/>
                  </a:lnTo>
                  <a:cubicBezTo>
                    <a:pt x="2171400" y="2826738"/>
                    <a:pt x="2167484" y="2836192"/>
                    <a:pt x="2160514" y="2843162"/>
                  </a:cubicBezTo>
                  <a:cubicBezTo>
                    <a:pt x="2153544" y="2850132"/>
                    <a:pt x="2144090" y="2854048"/>
                    <a:pt x="2134233" y="2854048"/>
                  </a:cubicBezTo>
                  <a:lnTo>
                    <a:pt x="37167" y="2854048"/>
                  </a:lnTo>
                  <a:cubicBezTo>
                    <a:pt x="27310" y="2854048"/>
                    <a:pt x="17856" y="2850132"/>
                    <a:pt x="10886" y="2843162"/>
                  </a:cubicBezTo>
                  <a:cubicBezTo>
                    <a:pt x="3916" y="2836192"/>
                    <a:pt x="0" y="2826738"/>
                    <a:pt x="0" y="2816880"/>
                  </a:cubicBezTo>
                  <a:lnTo>
                    <a:pt x="0" y="37167"/>
                  </a:lnTo>
                  <a:cubicBezTo>
                    <a:pt x="0" y="27310"/>
                    <a:pt x="3916" y="17856"/>
                    <a:pt x="10886" y="10886"/>
                  </a:cubicBezTo>
                  <a:cubicBezTo>
                    <a:pt x="17856" y="3916"/>
                    <a:pt x="27310" y="0"/>
                    <a:pt x="37167" y="0"/>
                  </a:cubicBezTo>
                  <a:close/>
                </a:path>
              </a:pathLst>
            </a:custGeom>
            <a:solidFill>
              <a:srgbClr val="106861"/>
            </a:solidFill>
            <a:ln cap="rnd">
              <a:noFill/>
              <a:prstDash val="solid"/>
              <a:round/>
            </a:ln>
          </p:spPr>
          <p:txBody>
            <a:bodyPr/>
            <a:lstStyle/>
            <a:p>
              <a:endParaRPr lang="en-IN"/>
            </a:p>
          </p:txBody>
        </p:sp>
        <p:sp>
          <p:nvSpPr>
            <p:cNvPr id="1048639" name="TextBox 4"/>
            <p:cNvSpPr txBox="1"/>
            <p:nvPr/>
          </p:nvSpPr>
          <p:spPr>
            <a:xfrm>
              <a:off x="0" y="-19050"/>
              <a:ext cx="2171400" cy="287309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640" name="TextBox 5"/>
          <p:cNvSpPr txBox="1"/>
          <p:nvPr/>
        </p:nvSpPr>
        <p:spPr>
          <a:xfrm>
            <a:off x="1153141" y="942975"/>
            <a:ext cx="9151576" cy="843788"/>
          </a:xfrm>
          <a:prstGeom prst="rect">
            <a:avLst/>
          </a:prstGeom>
        </p:spPr>
        <p:txBody>
          <a:bodyPr lIns="0" tIns="0" rIns="0" bIns="0" rtlCol="0" anchor="t">
            <a:spAutoFit/>
          </a:bodyPr>
          <a:lstStyle/>
          <a:p>
            <a:pPr marL="0" lvl="0" indent="0" algn="l">
              <a:lnSpc>
                <a:spcPts val="6644"/>
              </a:lnSpc>
              <a:spcBef>
                <a:spcPct val="0"/>
              </a:spcBef>
            </a:pPr>
            <a:r>
              <a:rPr lang="en-US" sz="4746" b="1" spc="-94">
                <a:solidFill>
                  <a:srgbClr val="191919"/>
                </a:solidFill>
                <a:latin typeface="Open Sauce Bold"/>
                <a:ea typeface="Open Sauce Bold"/>
                <a:cs typeface="Open Sauce Bold"/>
                <a:sym typeface="Open Sauce Bold"/>
              </a:rPr>
              <a:t>Software Requirements </a:t>
            </a:r>
          </a:p>
        </p:txBody>
      </p:sp>
      <p:sp>
        <p:nvSpPr>
          <p:cNvPr id="1048641" name="TextBox 6"/>
          <p:cNvSpPr txBox="1"/>
          <p:nvPr/>
        </p:nvSpPr>
        <p:spPr>
          <a:xfrm>
            <a:off x="1153141" y="2647062"/>
            <a:ext cx="12869541" cy="4744889"/>
          </a:xfrm>
          <a:prstGeom prst="rect">
            <a:avLst/>
          </a:prstGeom>
        </p:spPr>
        <p:txBody>
          <a:bodyPr lIns="0" tIns="0" rIns="0" bIns="0" rtlCol="0" anchor="t">
            <a:spAutoFit/>
          </a:bodyPr>
          <a:lstStyle/>
          <a:p>
            <a:pPr algn="l">
              <a:lnSpc>
                <a:spcPts val="3656"/>
              </a:lnSpc>
            </a:pPr>
            <a:r>
              <a:rPr lang="en-US" sz="2453" b="1" spc="39" dirty="0">
                <a:solidFill>
                  <a:srgbClr val="191919"/>
                </a:solidFill>
                <a:latin typeface="Open Sauce Bold"/>
                <a:ea typeface="Open Sauce Bold"/>
                <a:cs typeface="Open Sauce Bold"/>
                <a:sym typeface="Open Sauce Bold"/>
              </a:rPr>
              <a:t> Languages:</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JavaScript </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HTML, CSS</a:t>
            </a:r>
            <a:r>
              <a:rPr lang="en-US" sz="2453" b="1" spc="39" dirty="0">
                <a:solidFill>
                  <a:srgbClr val="191919"/>
                </a:solidFill>
                <a:latin typeface="Open Sauce Bold"/>
                <a:ea typeface="Open Sauce Bold"/>
                <a:cs typeface="Open Sauce Bold"/>
                <a:sym typeface="Open Sauce Bold"/>
              </a:rPr>
              <a:t> </a:t>
            </a:r>
          </a:p>
          <a:p>
            <a:pPr marL="529786" lvl="1" indent="-264893" algn="l">
              <a:lnSpc>
                <a:spcPts val="3656"/>
              </a:lnSpc>
              <a:buFont typeface="Arial"/>
              <a:buChar char="•"/>
            </a:pPr>
            <a:endParaRPr dirty="0"/>
          </a:p>
          <a:p>
            <a:pPr algn="l">
              <a:lnSpc>
                <a:spcPts val="3656"/>
              </a:lnSpc>
            </a:pPr>
            <a:r>
              <a:rPr lang="en-US" sz="2453" b="1" spc="39" dirty="0">
                <a:solidFill>
                  <a:srgbClr val="191919"/>
                </a:solidFill>
                <a:latin typeface="Open Sauce Bold"/>
                <a:ea typeface="Open Sauce Bold"/>
                <a:cs typeface="Open Sauce Bold"/>
                <a:sym typeface="Open Sauce Bold"/>
              </a:rPr>
              <a:t>IDE:</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Visual Studio Code </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Browser developer tools (Chrome </a:t>
            </a:r>
            <a:r>
              <a:rPr lang="en-US" sz="2453" spc="39" dirty="0" err="1">
                <a:solidFill>
                  <a:srgbClr val="191919"/>
                </a:solidFill>
                <a:latin typeface="Open Sauce"/>
                <a:ea typeface="Open Sauce"/>
                <a:cs typeface="Open Sauce"/>
                <a:sym typeface="Open Sauce"/>
              </a:rPr>
              <a:t>DevTools</a:t>
            </a:r>
            <a:r>
              <a:rPr lang="en-US" sz="2453" spc="39" dirty="0">
                <a:solidFill>
                  <a:srgbClr val="191919"/>
                </a:solidFill>
                <a:latin typeface="Open Sauce"/>
                <a:ea typeface="Open Sauce"/>
                <a:cs typeface="Open Sauce"/>
                <a:sym typeface="Open Sauce"/>
              </a:rPr>
              <a:t>)</a:t>
            </a:r>
          </a:p>
          <a:p>
            <a:pPr algn="l">
              <a:lnSpc>
                <a:spcPts val="3656"/>
              </a:lnSpc>
            </a:pPr>
            <a:r>
              <a:rPr lang="en-US" sz="2453" spc="39" dirty="0">
                <a:solidFill>
                  <a:srgbClr val="191919"/>
                </a:solidFill>
                <a:latin typeface="Open Sauce"/>
                <a:ea typeface="Open Sauce"/>
                <a:cs typeface="Open Sauce"/>
                <a:sym typeface="Open Sauce"/>
              </a:rPr>
              <a:t> </a:t>
            </a:r>
          </a:p>
          <a:p>
            <a:pPr algn="l">
              <a:lnSpc>
                <a:spcPts val="3656"/>
              </a:lnSpc>
            </a:pPr>
            <a:r>
              <a:rPr lang="en-US" sz="2453" b="1" spc="39" dirty="0">
                <a:solidFill>
                  <a:srgbClr val="191919"/>
                </a:solidFill>
                <a:latin typeface="Open Sauce"/>
                <a:ea typeface="Open Sauce"/>
                <a:cs typeface="Open Sauce"/>
                <a:sym typeface="Open Sauce"/>
              </a:rPr>
              <a:t>Version Control:</a:t>
            </a:r>
          </a:p>
          <a:p>
            <a:pPr marL="285750" indent="-285750" algn="l">
              <a:lnSpc>
                <a:spcPts val="3656"/>
              </a:lnSpc>
              <a:buFont typeface="Arial" panose="020B0604020202020204" pitchFamily="34" charset="0"/>
              <a:buChar char="•"/>
            </a:pPr>
            <a:r>
              <a:rPr lang="en-US" sz="2400" dirty="0" err="1"/>
              <a:t>Github</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extBox 2"/>
          <p:cNvSpPr txBox="1"/>
          <p:nvPr/>
        </p:nvSpPr>
        <p:spPr>
          <a:xfrm>
            <a:off x="6835854" y="823020"/>
            <a:ext cx="5002094"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Domain Introduction</a:t>
            </a:r>
          </a:p>
        </p:txBody>
      </p:sp>
      <p:sp>
        <p:nvSpPr>
          <p:cNvPr id="1048602" name="TextBox 3"/>
          <p:cNvSpPr txBox="1"/>
          <p:nvPr/>
        </p:nvSpPr>
        <p:spPr>
          <a:xfrm>
            <a:off x="1837615" y="2633271"/>
            <a:ext cx="4998239" cy="468141"/>
          </a:xfrm>
          <a:prstGeom prst="rect">
            <a:avLst/>
          </a:prstGeom>
        </p:spPr>
        <p:txBody>
          <a:bodyPr wrap="square" lIns="0" tIns="0" rIns="0" bIns="0" rtlCol="0" anchor="t">
            <a:spAutoFit/>
          </a:bodyPr>
          <a:lstStyle/>
          <a:p>
            <a:pPr algn="l">
              <a:lnSpc>
                <a:spcPts val="3632"/>
              </a:lnSpc>
            </a:pPr>
            <a:r>
              <a:rPr lang="en-US" sz="3600" b="1" dirty="0">
                <a:solidFill>
                  <a:srgbClr val="343432"/>
                </a:solidFill>
                <a:latin typeface="Open Sauce"/>
                <a:ea typeface="Open Sauce"/>
                <a:cs typeface="Open Sauce"/>
                <a:sym typeface="Open Sauce"/>
              </a:rPr>
              <a:t>Domain: Cyber Security</a:t>
            </a:r>
          </a:p>
        </p:txBody>
      </p:sp>
      <p:grpSp>
        <p:nvGrpSpPr>
          <p:cNvPr id="30" name="Group 4"/>
          <p:cNvGrpSpPr/>
          <p:nvPr/>
        </p:nvGrpSpPr>
        <p:grpSpPr>
          <a:xfrm>
            <a:off x="-2660824" y="8631152"/>
            <a:ext cx="5578401" cy="5578401"/>
            <a:chOff x="0" y="0"/>
            <a:chExt cx="812800" cy="812800"/>
          </a:xfrm>
        </p:grpSpPr>
        <p:sp>
          <p:nvSpPr>
            <p:cNvPr id="1048603"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p:cNvGrpSpPr/>
          <p:nvPr/>
        </p:nvGrpSpPr>
        <p:grpSpPr>
          <a:xfrm>
            <a:off x="15017929" y="-2533783"/>
            <a:ext cx="5002094" cy="5002094"/>
            <a:chOff x="0" y="0"/>
            <a:chExt cx="812800" cy="812800"/>
          </a:xfrm>
        </p:grpSpPr>
        <p:sp>
          <p:nvSpPr>
            <p:cNvPr id="1048607"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2" name="TextBox 3">
            <a:extLst>
              <a:ext uri="{FF2B5EF4-FFF2-40B4-BE49-F238E27FC236}">
                <a16:creationId xmlns:a16="http://schemas.microsoft.com/office/drawing/2014/main" id="{25508F32-F810-D2C0-F44A-61757CC8E716}"/>
              </a:ext>
            </a:extLst>
          </p:cNvPr>
          <p:cNvSpPr txBox="1"/>
          <p:nvPr/>
        </p:nvSpPr>
        <p:spPr>
          <a:xfrm>
            <a:off x="1837615" y="3501019"/>
            <a:ext cx="11050801" cy="3453574"/>
          </a:xfrm>
          <a:prstGeom prst="rect">
            <a:avLst/>
          </a:prstGeom>
        </p:spPr>
        <p:txBody>
          <a:bodyPr wrap="square" lIns="0" tIns="0" rIns="0" bIns="0" rtlCol="0" anchor="t">
            <a:spAutoFit/>
          </a:bodyPr>
          <a:lstStyle/>
          <a:p>
            <a:pPr algn="l">
              <a:lnSpc>
                <a:spcPts val="3632"/>
              </a:lnSpc>
            </a:pPr>
            <a:r>
              <a:rPr lang="en-US" sz="3600" b="1" dirty="0">
                <a:solidFill>
                  <a:srgbClr val="343432"/>
                </a:solidFill>
                <a:latin typeface="Open Sauce"/>
                <a:ea typeface="Open Sauce"/>
                <a:cs typeface="Open Sauce"/>
                <a:sym typeface="Open Sauce"/>
              </a:rPr>
              <a:t>Key Concepts:</a:t>
            </a:r>
          </a:p>
          <a:p>
            <a:pPr algn="l"/>
            <a:endParaRPr lang="en-US" sz="3600" b="1" dirty="0">
              <a:solidFill>
                <a:srgbClr val="343432"/>
              </a:solidFill>
              <a:latin typeface="Open Sauce"/>
              <a:ea typeface="Open Sauce"/>
              <a:cs typeface="Open Sauce"/>
              <a:sym typeface="Open Sauce"/>
            </a:endParaRPr>
          </a:p>
          <a:p>
            <a:pPr marL="571500" indent="-571500">
              <a:buFont typeface="Wingdings" panose="05000000000000000000" pitchFamily="2" charset="2"/>
              <a:buChar char="§"/>
            </a:pPr>
            <a:r>
              <a:rPr lang="en-US" sz="3200" dirty="0"/>
              <a:t>URL and File Scanning in Real Time</a:t>
            </a:r>
          </a:p>
          <a:p>
            <a:pPr marL="571500" indent="-571500">
              <a:buFont typeface="Wingdings" panose="05000000000000000000" pitchFamily="2" charset="2"/>
              <a:buChar char="§"/>
            </a:pPr>
            <a:r>
              <a:rPr lang="en-US" sz="3200" dirty="0"/>
              <a:t>Browser-based Threat Detection</a:t>
            </a:r>
          </a:p>
          <a:p>
            <a:pPr marL="571500" indent="-571500">
              <a:buFont typeface="Wingdings" panose="05000000000000000000" pitchFamily="2" charset="2"/>
              <a:buChar char="§"/>
            </a:pPr>
            <a:r>
              <a:rPr lang="en-US" sz="3200" dirty="0"/>
              <a:t>Chrome Extensions with Security APIs</a:t>
            </a:r>
          </a:p>
          <a:p>
            <a:pPr marL="571500" indent="-571500">
              <a:buFont typeface="Wingdings" panose="05000000000000000000" pitchFamily="2" charset="2"/>
              <a:buChar char="§"/>
            </a:pPr>
            <a:r>
              <a:rPr lang="en-US" sz="3200" dirty="0"/>
              <a:t>VirusTotal</a:t>
            </a:r>
          </a:p>
          <a:p>
            <a:pPr algn="l">
              <a:lnSpc>
                <a:spcPts val="3632"/>
              </a:lnSpc>
            </a:pPr>
            <a:endParaRPr lang="en-US" sz="3600" b="1" dirty="0">
              <a:solidFill>
                <a:srgbClr val="343432"/>
              </a:solidFill>
              <a:latin typeface="Open Sauce"/>
              <a:ea typeface="Open Sauce"/>
              <a:cs typeface="Open Sauce"/>
              <a:sym typeface="Open Sauc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grpSp>
        <p:nvGrpSpPr>
          <p:cNvPr id="46" name="Group 2"/>
          <p:cNvGrpSpPr/>
          <p:nvPr/>
        </p:nvGrpSpPr>
        <p:grpSpPr>
          <a:xfrm>
            <a:off x="15722651" y="0"/>
            <a:ext cx="3880174" cy="11474600"/>
            <a:chOff x="0" y="0"/>
            <a:chExt cx="940670" cy="2781785"/>
          </a:xfrm>
        </p:grpSpPr>
        <p:sp>
          <p:nvSpPr>
            <p:cNvPr id="1048642" name="Freeform 3"/>
            <p:cNvSpPr/>
            <p:nvPr/>
          </p:nvSpPr>
          <p:spPr>
            <a:xfrm>
              <a:off x="0" y="0"/>
              <a:ext cx="940670" cy="2781785"/>
            </a:xfrm>
            <a:custGeom>
              <a:avLst/>
              <a:gdLst/>
              <a:ahLst/>
              <a:cxnLst/>
              <a:rect l="l" t="t" r="r" b="b"/>
              <a:pathLst>
                <a:path w="940670" h="2781785">
                  <a:moveTo>
                    <a:pt x="85796" y="0"/>
                  </a:moveTo>
                  <a:lnTo>
                    <a:pt x="854874" y="0"/>
                  </a:lnTo>
                  <a:cubicBezTo>
                    <a:pt x="902258" y="0"/>
                    <a:pt x="940670" y="38412"/>
                    <a:pt x="940670" y="85796"/>
                  </a:cubicBezTo>
                  <a:lnTo>
                    <a:pt x="940670" y="2695989"/>
                  </a:lnTo>
                  <a:cubicBezTo>
                    <a:pt x="940670" y="2743373"/>
                    <a:pt x="902258" y="2781785"/>
                    <a:pt x="854874" y="2781785"/>
                  </a:cubicBezTo>
                  <a:lnTo>
                    <a:pt x="85796" y="2781785"/>
                  </a:lnTo>
                  <a:cubicBezTo>
                    <a:pt x="38412" y="2781785"/>
                    <a:pt x="0" y="2743373"/>
                    <a:pt x="0" y="2695989"/>
                  </a:cubicBezTo>
                  <a:lnTo>
                    <a:pt x="0" y="85796"/>
                  </a:lnTo>
                  <a:cubicBezTo>
                    <a:pt x="0" y="38412"/>
                    <a:pt x="38412" y="0"/>
                    <a:pt x="85796" y="0"/>
                  </a:cubicBezTo>
                  <a:close/>
                </a:path>
              </a:pathLst>
            </a:custGeom>
            <a:solidFill>
              <a:srgbClr val="106861"/>
            </a:solidFill>
            <a:ln cap="rnd">
              <a:noFill/>
              <a:prstDash val="solid"/>
              <a:round/>
            </a:ln>
          </p:spPr>
          <p:txBody>
            <a:bodyPr/>
            <a:lstStyle/>
            <a:p>
              <a:endParaRPr lang="en-IN"/>
            </a:p>
          </p:txBody>
        </p:sp>
        <p:sp>
          <p:nvSpPr>
            <p:cNvPr id="1048643" name="TextBox 4"/>
            <p:cNvSpPr txBox="1"/>
            <p:nvPr/>
          </p:nvSpPr>
          <p:spPr>
            <a:xfrm>
              <a:off x="0" y="-19050"/>
              <a:ext cx="940670" cy="280083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644" name="TextBox 5"/>
          <p:cNvSpPr txBox="1"/>
          <p:nvPr/>
        </p:nvSpPr>
        <p:spPr>
          <a:xfrm>
            <a:off x="1153141" y="942975"/>
            <a:ext cx="9151576" cy="843788"/>
          </a:xfrm>
          <a:prstGeom prst="rect">
            <a:avLst/>
          </a:prstGeom>
        </p:spPr>
        <p:txBody>
          <a:bodyPr lIns="0" tIns="0" rIns="0" bIns="0" rtlCol="0" anchor="t">
            <a:spAutoFit/>
          </a:bodyPr>
          <a:lstStyle/>
          <a:p>
            <a:pPr marL="0" lvl="0" indent="0" algn="l">
              <a:lnSpc>
                <a:spcPts val="6644"/>
              </a:lnSpc>
              <a:spcBef>
                <a:spcPct val="0"/>
              </a:spcBef>
            </a:pPr>
            <a:r>
              <a:rPr lang="en-US" sz="4746" b="1" spc="-94">
                <a:solidFill>
                  <a:srgbClr val="191919"/>
                </a:solidFill>
                <a:latin typeface="Open Sauce Bold"/>
                <a:ea typeface="Open Sauce Bold"/>
                <a:cs typeface="Open Sauce Bold"/>
                <a:sym typeface="Open Sauce Bold"/>
              </a:rPr>
              <a:t>Hardware Requirements </a:t>
            </a:r>
          </a:p>
        </p:txBody>
      </p:sp>
      <p:sp>
        <p:nvSpPr>
          <p:cNvPr id="1048645" name="TextBox 6"/>
          <p:cNvSpPr txBox="1"/>
          <p:nvPr/>
        </p:nvSpPr>
        <p:spPr>
          <a:xfrm>
            <a:off x="1153141" y="2881200"/>
            <a:ext cx="12869541" cy="6110647"/>
          </a:xfrm>
          <a:prstGeom prst="rect">
            <a:avLst/>
          </a:prstGeom>
        </p:spPr>
        <p:txBody>
          <a:bodyPr lIns="0" tIns="0" rIns="0" bIns="0" rtlCol="0" anchor="t">
            <a:spAutoFit/>
          </a:bodyPr>
          <a:lstStyle/>
          <a:p>
            <a:pPr algn="l">
              <a:lnSpc>
                <a:spcPts val="3656"/>
              </a:lnSpc>
            </a:pPr>
            <a:r>
              <a:rPr lang="en-US" sz="2453" b="1" spc="39" dirty="0">
                <a:solidFill>
                  <a:srgbClr val="191919"/>
                </a:solidFill>
                <a:latin typeface="Open Sauce Bold"/>
                <a:ea typeface="Open Sauce Bold"/>
                <a:cs typeface="Open Sauce Bold"/>
                <a:sym typeface="Open Sauce Bold"/>
              </a:rPr>
              <a:t> System Specifications:</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RAM: Minimum 4 GB (8 GB for smooth development).</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Memory: Minimum 100MB of free space.</a:t>
            </a:r>
          </a:p>
          <a:p>
            <a:pPr algn="l">
              <a:lnSpc>
                <a:spcPts val="3656"/>
              </a:lnSpc>
            </a:pPr>
            <a:endParaRPr dirty="0"/>
          </a:p>
          <a:p>
            <a:pPr algn="l">
              <a:lnSpc>
                <a:spcPts val="3656"/>
              </a:lnSpc>
            </a:pPr>
            <a:r>
              <a:rPr lang="en-US" sz="2453" b="1" spc="39" dirty="0">
                <a:solidFill>
                  <a:srgbClr val="191919"/>
                </a:solidFill>
                <a:latin typeface="Open Sauce Bold"/>
                <a:ea typeface="Open Sauce Bold"/>
                <a:cs typeface="Open Sauce Bold"/>
                <a:sym typeface="Open Sauce Bold"/>
              </a:rPr>
              <a:t>Operating System:</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Windows 10 or higher / Ubuntu 20.04 or higher</a:t>
            </a:r>
          </a:p>
          <a:p>
            <a:pPr algn="l">
              <a:lnSpc>
                <a:spcPts val="3656"/>
              </a:lnSpc>
            </a:pPr>
            <a:endParaRPr dirty="0"/>
          </a:p>
          <a:p>
            <a:pPr algn="l">
              <a:lnSpc>
                <a:spcPts val="3656"/>
              </a:lnSpc>
            </a:pPr>
            <a:r>
              <a:rPr lang="en-US" sz="2453" b="1" spc="39" dirty="0">
                <a:solidFill>
                  <a:srgbClr val="191919"/>
                </a:solidFill>
                <a:latin typeface="Open Sauce Bold"/>
                <a:ea typeface="Open Sauce Bold"/>
                <a:cs typeface="Open Sauce Bold"/>
                <a:sym typeface="Open Sauce Bold"/>
              </a:rPr>
              <a:t>Processor:</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Minimum: Dual-core 2.5 GHz (Intel i3 or equivalent).</a:t>
            </a:r>
          </a:p>
          <a:p>
            <a:pPr marL="529786" lvl="1" indent="-264893" algn="l">
              <a:lnSpc>
                <a:spcPts val="3656"/>
              </a:lnSpc>
              <a:buFont typeface="Arial"/>
              <a:buChar char="•"/>
            </a:pPr>
            <a:r>
              <a:rPr lang="en-US" sz="2453" spc="39" dirty="0">
                <a:solidFill>
                  <a:srgbClr val="191919"/>
                </a:solidFill>
                <a:latin typeface="Open Sauce"/>
                <a:ea typeface="Open Sauce"/>
                <a:cs typeface="Open Sauce"/>
                <a:sym typeface="Open Sauce"/>
              </a:rPr>
              <a:t>Recommended: Intel i5/i7 or AMD equivalent for faster builds and better multitasking.</a:t>
            </a:r>
          </a:p>
          <a:p>
            <a:pPr algn="l">
              <a:lnSpc>
                <a:spcPts val="3656"/>
              </a:lnSpc>
            </a:pPr>
            <a:r>
              <a:rPr lang="en-US" sz="2453" spc="39" dirty="0">
                <a:solidFill>
                  <a:srgbClr val="191919"/>
                </a:solidFill>
                <a:latin typeface="Open Sauce"/>
                <a:ea typeface="Open Sauce"/>
                <a:cs typeface="Open Sauce"/>
                <a:sym typeface="Open Sauce"/>
              </a:rPr>
              <a:t> </a:t>
            </a:r>
          </a:p>
          <a:p>
            <a:pPr algn="l">
              <a:lnSpc>
                <a:spcPts val="3656"/>
              </a:lnSpc>
            </a:pPr>
            <a:r>
              <a:rPr lang="en-US" sz="2453" spc="39" dirty="0">
                <a:solidFill>
                  <a:srgbClr val="191919"/>
                </a:solidFill>
                <a:latin typeface="Open Sauce"/>
                <a:ea typeface="Open Sauce"/>
                <a:cs typeface="Open Sauce"/>
                <a:sym typeface="Open Sauce"/>
              </a:rPr>
              <a:t> </a:t>
            </a:r>
          </a:p>
          <a:p>
            <a:pPr algn="l">
              <a:lnSpc>
                <a:spcPts val="3656"/>
              </a:lnSpc>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Freeform 2"/>
          <p:cNvSpPr/>
          <p:nvPr/>
        </p:nvSpPr>
        <p:spPr>
          <a:xfrm>
            <a:off x="14994300" y="3675559"/>
            <a:ext cx="3293700" cy="6611441"/>
          </a:xfrm>
          <a:custGeom>
            <a:avLst/>
            <a:gdLst/>
            <a:ahLst/>
            <a:cxnLst/>
            <a:rect l="l" t="t" r="r" b="b"/>
            <a:pathLst>
              <a:path w="3293700" h="6611441">
                <a:moveTo>
                  <a:pt x="0" y="0"/>
                </a:moveTo>
                <a:lnTo>
                  <a:pt x="3293700" y="0"/>
                </a:lnTo>
                <a:lnTo>
                  <a:pt x="3293700" y="6611441"/>
                </a:lnTo>
                <a:lnTo>
                  <a:pt x="0" y="6611441"/>
                </a:lnTo>
                <a:lnTo>
                  <a:pt x="0" y="0"/>
                </a:lnTo>
                <a:close/>
              </a:path>
            </a:pathLst>
          </a:custGeom>
          <a:blipFill>
            <a:blip r:embed="rId2"/>
            <a:stretch>
              <a:fillRect/>
            </a:stretch>
          </a:blipFill>
          <a:ln cap="sq">
            <a:noFill/>
            <a:prstDash val="solid"/>
            <a:miter/>
          </a:ln>
        </p:spPr>
        <p:txBody>
          <a:bodyPr/>
          <a:lstStyle/>
          <a:p>
            <a:endParaRPr lang="en-IN"/>
          </a:p>
        </p:txBody>
      </p:sp>
      <p:sp>
        <p:nvSpPr>
          <p:cNvPr id="1048647" name="Freeform 3"/>
          <p:cNvSpPr/>
          <p:nvPr/>
        </p:nvSpPr>
        <p:spPr>
          <a:xfrm>
            <a:off x="-1801378" y="-610072"/>
            <a:ext cx="3299321" cy="4114800"/>
          </a:xfrm>
          <a:custGeom>
            <a:avLst/>
            <a:gdLst/>
            <a:ahLst/>
            <a:cxnLst/>
            <a:rect l="l" t="t" r="r" b="b"/>
            <a:pathLst>
              <a:path w="3299321" h="4114800">
                <a:moveTo>
                  <a:pt x="0" y="0"/>
                </a:moveTo>
                <a:lnTo>
                  <a:pt x="3299321" y="0"/>
                </a:lnTo>
                <a:lnTo>
                  <a:pt x="3299321" y="4114800"/>
                </a:lnTo>
                <a:lnTo>
                  <a:pt x="0" y="4114800"/>
                </a:lnTo>
                <a:lnTo>
                  <a:pt x="0" y="0"/>
                </a:lnTo>
                <a:close/>
              </a:path>
            </a:pathLst>
          </a:custGeom>
          <a:blipFill>
            <a:blip r:embed="rId3"/>
            <a:stretch>
              <a:fillRect/>
            </a:stretch>
          </a:blipFill>
          <a:ln cap="sq">
            <a:noFill/>
            <a:prstDash val="solid"/>
            <a:miter/>
          </a:ln>
        </p:spPr>
        <p:txBody>
          <a:bodyPr/>
          <a:lstStyle/>
          <a:p>
            <a:endParaRPr lang="en-IN"/>
          </a:p>
        </p:txBody>
      </p:sp>
      <p:sp>
        <p:nvSpPr>
          <p:cNvPr id="1048648" name="TextBox 4"/>
          <p:cNvSpPr txBox="1"/>
          <p:nvPr/>
        </p:nvSpPr>
        <p:spPr>
          <a:xfrm>
            <a:off x="5039544" y="4783460"/>
            <a:ext cx="8208912" cy="1024127"/>
          </a:xfrm>
          <a:prstGeom prst="rect">
            <a:avLst/>
          </a:prstGeom>
        </p:spPr>
        <p:txBody>
          <a:bodyPr wrap="square" lIns="0" tIns="0" rIns="0" bIns="0" rtlCol="0" anchor="t">
            <a:spAutoFit/>
          </a:bodyPr>
          <a:lstStyle/>
          <a:p>
            <a:pPr marL="0" lvl="0" indent="0" algn="l">
              <a:lnSpc>
                <a:spcPts val="6569"/>
              </a:lnSpc>
              <a:spcBef>
                <a:spcPct val="0"/>
              </a:spcBef>
            </a:pPr>
            <a:r>
              <a:rPr lang="en-US" sz="11500" b="1" spc="-93" dirty="0">
                <a:solidFill>
                  <a:srgbClr val="191919"/>
                </a:solidFill>
                <a:latin typeface="Open Sauce Bold"/>
                <a:ea typeface="Open Sauce Bold"/>
                <a:cs typeface="Open Sauce Bold"/>
                <a:sym typeface="Open Sauce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36198-BA35-763F-8099-8F5900DACAB8}"/>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101DB2AB-2261-D519-93CF-246A99DAA52D}"/>
              </a:ext>
            </a:extLst>
          </p:cNvPr>
          <p:cNvSpPr txBox="1"/>
          <p:nvPr/>
        </p:nvSpPr>
        <p:spPr>
          <a:xfrm>
            <a:off x="7432596" y="647617"/>
            <a:ext cx="2736304"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Motivation</a:t>
            </a:r>
          </a:p>
        </p:txBody>
      </p:sp>
      <p:grpSp>
        <p:nvGrpSpPr>
          <p:cNvPr id="30" name="Group 4">
            <a:extLst>
              <a:ext uri="{FF2B5EF4-FFF2-40B4-BE49-F238E27FC236}">
                <a16:creationId xmlns:a16="http://schemas.microsoft.com/office/drawing/2014/main" id="{8F401463-2EC7-D7E5-97F8-C6E803CE8332}"/>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D1AA3ECA-5D3D-C16E-A2A3-426173D1AC9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040B207A-E830-8C2D-7A1B-EE3ABD23CA31}"/>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8B113615-1053-DA38-6D6E-E92E3E6DD51D}"/>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CD08D73C-EE95-2BE9-4E60-463BB47C75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0EA81551-11B8-0B32-DB74-A2BFA7670EE1}"/>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2" name="TextBox 3">
            <a:extLst>
              <a:ext uri="{FF2B5EF4-FFF2-40B4-BE49-F238E27FC236}">
                <a16:creationId xmlns:a16="http://schemas.microsoft.com/office/drawing/2014/main" id="{75F453AD-D04B-C419-21CF-57B25FE349FB}"/>
              </a:ext>
            </a:extLst>
          </p:cNvPr>
          <p:cNvSpPr txBox="1"/>
          <p:nvPr/>
        </p:nvSpPr>
        <p:spPr>
          <a:xfrm>
            <a:off x="1727176" y="2608059"/>
            <a:ext cx="14147145" cy="4062651"/>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400" dirty="0"/>
              <a:t>Cyber threats like phishing and malware are rising fast, and users often fall into traps by visiting harmful websites or downloading infected files. Most existing tools only scan URLs or files—not both—leaving a security gap that attackers can exploit. This weakness creates room for serious threats to go undetected.</a:t>
            </a:r>
          </a:p>
          <a:p>
            <a:endParaRPr lang="en-US" sz="2400" dirty="0"/>
          </a:p>
          <a:p>
            <a:pPr marL="342900" indent="-342900">
              <a:buFont typeface="Arial" panose="020B0604020202020204" pitchFamily="34" charset="0"/>
              <a:buChar char="•"/>
            </a:pPr>
            <a:r>
              <a:rPr lang="en-US" sz="2400" dirty="0"/>
              <a:t>Attackers often chain phishing sites with malicious downloads to bypass conventional protection. For example, a fake login page might trick users into downloading an infected file disguised as a document or installer. That’s why a dual-layered defense system is now essential.</a:t>
            </a:r>
          </a:p>
          <a:p>
            <a:endParaRPr lang="en-US" sz="2400" dirty="0"/>
          </a:p>
          <a:p>
            <a:pPr marL="342900" indent="-342900">
              <a:buFont typeface="Arial" panose="020B0604020202020204" pitchFamily="34" charset="0"/>
              <a:buChar char="•"/>
            </a:pPr>
            <a:r>
              <a:rPr lang="en-US" sz="2400" dirty="0"/>
              <a:t>SafeSurf bridges this gap by integrating real-time URL and file scanning into a single Chrome extension. It uses trusted threat intelligence platforms to detect threats instantly and alerts the user before damage is done. Plus, it includes customizable whitelist/blacklist settings for personalized protection.</a:t>
            </a:r>
          </a:p>
        </p:txBody>
      </p:sp>
    </p:spTree>
    <p:extLst>
      <p:ext uri="{BB962C8B-B14F-4D97-AF65-F5344CB8AC3E}">
        <p14:creationId xmlns:p14="http://schemas.microsoft.com/office/powerpoint/2010/main" val="284336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C8FC-8944-6A2C-D73E-D7B56F898942}"/>
            </a:ext>
          </a:extLst>
        </p:cNvPr>
        <p:cNvGrpSpPr/>
        <p:nvPr/>
      </p:nvGrpSpPr>
      <p:grpSpPr>
        <a:xfrm>
          <a:off x="0" y="0"/>
          <a:ext cx="0" cy="0"/>
          <a:chOff x="0" y="0"/>
          <a:chExt cx="0" cy="0"/>
        </a:xfrm>
      </p:grpSpPr>
      <p:sp>
        <p:nvSpPr>
          <p:cNvPr id="2" name="TextBox 5">
            <a:extLst>
              <a:ext uri="{FF2B5EF4-FFF2-40B4-BE49-F238E27FC236}">
                <a16:creationId xmlns:a16="http://schemas.microsoft.com/office/drawing/2014/main" id="{A2952D2E-C9B5-A228-5A3D-93FAFA7AD83D}"/>
              </a:ext>
            </a:extLst>
          </p:cNvPr>
          <p:cNvSpPr txBox="1"/>
          <p:nvPr/>
        </p:nvSpPr>
        <p:spPr>
          <a:xfrm>
            <a:off x="6455571" y="645680"/>
            <a:ext cx="5376858" cy="795474"/>
          </a:xfrm>
          <a:prstGeom prst="rect">
            <a:avLst/>
          </a:prstGeom>
        </p:spPr>
        <p:txBody>
          <a:bodyPr lIns="0" tIns="0" rIns="0" bIns="0" rtlCol="0" anchor="t">
            <a:spAutoFit/>
          </a:bodyPr>
          <a:lstStyle/>
          <a:p>
            <a:pPr marL="0" lvl="0" indent="0" algn="l">
              <a:lnSpc>
                <a:spcPts val="6644"/>
              </a:lnSpc>
              <a:spcBef>
                <a:spcPct val="0"/>
              </a:spcBef>
            </a:pPr>
            <a:r>
              <a:rPr lang="en-US" sz="4746" b="1" spc="-94" dirty="0">
                <a:solidFill>
                  <a:srgbClr val="191919"/>
                </a:solidFill>
                <a:latin typeface="Open Sauce Bold"/>
                <a:ea typeface="Open Sauce Bold"/>
                <a:cs typeface="Open Sauce Bold"/>
                <a:sym typeface="Open Sauce Bold"/>
              </a:rPr>
              <a:t>Problem Statement</a:t>
            </a:r>
          </a:p>
        </p:txBody>
      </p:sp>
      <p:sp>
        <p:nvSpPr>
          <p:cNvPr id="3" name="TextBox 3">
            <a:extLst>
              <a:ext uri="{FF2B5EF4-FFF2-40B4-BE49-F238E27FC236}">
                <a16:creationId xmlns:a16="http://schemas.microsoft.com/office/drawing/2014/main" id="{C13A3F06-1422-AE50-8646-4495130209BC}"/>
              </a:ext>
            </a:extLst>
          </p:cNvPr>
          <p:cNvSpPr txBox="1"/>
          <p:nvPr/>
        </p:nvSpPr>
        <p:spPr>
          <a:xfrm>
            <a:off x="1727176" y="1903140"/>
            <a:ext cx="13931121" cy="3323987"/>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400" dirty="0"/>
              <a:t>Current browser security extensions often scan </a:t>
            </a:r>
            <a:r>
              <a:rPr lang="en-US" sz="2400" b="1" dirty="0"/>
              <a:t>either URLs or downloaded files</a:t>
            </a:r>
            <a:r>
              <a:rPr lang="en-US" sz="2400" dirty="0"/>
              <a:t>, but </a:t>
            </a:r>
            <a:r>
              <a:rPr lang="en-US" sz="2400" b="1" dirty="0"/>
              <a:t>not both</a:t>
            </a:r>
            <a:r>
              <a:rPr lang="en-US" sz="2400" dirty="0"/>
              <a:t>. This split approach leaves users exposed to </a:t>
            </a:r>
            <a:r>
              <a:rPr lang="en-US" sz="2400" b="1" dirty="0"/>
              <a:t>multi-vector attacks</a:t>
            </a:r>
            <a:r>
              <a:rPr lang="en-US" sz="2400" dirty="0"/>
              <a:t>, where a malicious website leads to a harmful file download.</a:t>
            </a:r>
          </a:p>
          <a:p>
            <a:endParaRPr lang="en-US" sz="2400" dirty="0"/>
          </a:p>
          <a:p>
            <a:pPr marL="342900" indent="-342900">
              <a:buFont typeface="Arial" panose="020B0604020202020204" pitchFamily="34" charset="0"/>
              <a:buChar char="•"/>
            </a:pPr>
            <a:r>
              <a:rPr lang="en-US" sz="2400" dirty="0"/>
              <a:t>Without real-time, integrated protection, threats like </a:t>
            </a:r>
            <a:r>
              <a:rPr lang="en-US" sz="2400" b="1" dirty="0"/>
              <a:t>drive-by downloads</a:t>
            </a:r>
            <a:r>
              <a:rPr lang="en-US" sz="2400" dirty="0"/>
              <a:t>, </a:t>
            </a:r>
            <a:r>
              <a:rPr lang="en-US" sz="2400" b="1" dirty="0"/>
              <a:t>exploit kits</a:t>
            </a:r>
            <a:r>
              <a:rPr lang="en-US" sz="2400" dirty="0"/>
              <a:t>, or </a:t>
            </a:r>
            <a:r>
              <a:rPr lang="en-US" sz="2400" b="1" dirty="0" err="1"/>
              <a:t>phishing+malware</a:t>
            </a:r>
            <a:r>
              <a:rPr lang="en-US" sz="2400" b="1" dirty="0"/>
              <a:t> combos</a:t>
            </a:r>
            <a:r>
              <a:rPr lang="en-US" sz="2400" dirty="0"/>
              <a:t> can bypass detection. Users remain vulnerable as the tools fail to connect the full threat chain.</a:t>
            </a:r>
          </a:p>
          <a:p>
            <a:endParaRPr lang="en-US" sz="2400" dirty="0"/>
          </a:p>
          <a:p>
            <a:pPr marL="342900" indent="-342900">
              <a:buFont typeface="Arial" panose="020B0604020202020204" pitchFamily="34" charset="0"/>
              <a:buChar char="•"/>
            </a:pPr>
            <a:r>
              <a:rPr lang="en-US" sz="2400" dirty="0"/>
              <a:t>There’s a strong need for a </a:t>
            </a:r>
            <a:r>
              <a:rPr lang="en-US" sz="2400" b="1" dirty="0"/>
              <a:t>unified solution</a:t>
            </a:r>
            <a:r>
              <a:rPr lang="en-US" sz="2400" dirty="0"/>
              <a:t> that scans both URLs and files </a:t>
            </a:r>
            <a:r>
              <a:rPr lang="en-US" sz="2400" b="1" dirty="0"/>
              <a:t>simultaneously</a:t>
            </a:r>
            <a:r>
              <a:rPr lang="en-US" sz="2400" dirty="0"/>
              <a:t>, offering end-to-end protection against complex cyber attacks.</a:t>
            </a:r>
          </a:p>
        </p:txBody>
      </p:sp>
    </p:spTree>
    <p:extLst>
      <p:ext uri="{BB962C8B-B14F-4D97-AF65-F5344CB8AC3E}">
        <p14:creationId xmlns:p14="http://schemas.microsoft.com/office/powerpoint/2010/main" val="1861055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1048611" name="Freeform 2"/>
          <p:cNvSpPr/>
          <p:nvPr/>
        </p:nvSpPr>
        <p:spPr>
          <a:xfrm>
            <a:off x="16586604" y="4143233"/>
            <a:ext cx="3695540" cy="7418054"/>
          </a:xfrm>
          <a:custGeom>
            <a:avLst/>
            <a:gdLst/>
            <a:ahLst/>
            <a:cxnLst/>
            <a:rect l="l" t="t" r="r" b="b"/>
            <a:pathLst>
              <a:path w="3695540" h="7418054">
                <a:moveTo>
                  <a:pt x="0" y="0"/>
                </a:moveTo>
                <a:lnTo>
                  <a:pt x="3695540" y="0"/>
                </a:lnTo>
                <a:lnTo>
                  <a:pt x="3695540" y="7418055"/>
                </a:lnTo>
                <a:lnTo>
                  <a:pt x="0" y="7418055"/>
                </a:lnTo>
                <a:lnTo>
                  <a:pt x="0" y="0"/>
                </a:lnTo>
                <a:close/>
              </a:path>
            </a:pathLst>
          </a:custGeom>
          <a:blipFill>
            <a:blip r:embed="rId2"/>
            <a:stretch>
              <a:fillRect/>
            </a:stretch>
          </a:blipFill>
          <a:ln cap="sq">
            <a:noFill/>
            <a:prstDash val="solid"/>
            <a:miter/>
          </a:ln>
        </p:spPr>
        <p:txBody>
          <a:bodyPr/>
          <a:lstStyle/>
          <a:p>
            <a:endParaRPr lang="en-IN"/>
          </a:p>
        </p:txBody>
      </p:sp>
      <p:sp>
        <p:nvSpPr>
          <p:cNvPr id="1048612" name="Freeform 3"/>
          <p:cNvSpPr/>
          <p:nvPr/>
        </p:nvSpPr>
        <p:spPr>
          <a:xfrm rot="-10800000">
            <a:off x="-1357706" y="-5049840"/>
            <a:ext cx="3695540" cy="7418054"/>
          </a:xfrm>
          <a:custGeom>
            <a:avLst/>
            <a:gdLst/>
            <a:ahLst/>
            <a:cxnLst/>
            <a:rect l="l" t="t" r="r" b="b"/>
            <a:pathLst>
              <a:path w="3695540" h="7418054">
                <a:moveTo>
                  <a:pt x="0" y="0"/>
                </a:moveTo>
                <a:lnTo>
                  <a:pt x="3695540" y="0"/>
                </a:lnTo>
                <a:lnTo>
                  <a:pt x="3695540" y="7418054"/>
                </a:lnTo>
                <a:lnTo>
                  <a:pt x="0" y="7418054"/>
                </a:lnTo>
                <a:lnTo>
                  <a:pt x="0" y="0"/>
                </a:lnTo>
                <a:close/>
              </a:path>
            </a:pathLst>
          </a:custGeom>
          <a:blipFill>
            <a:blip r:embed="rId2"/>
            <a:stretch>
              <a:fillRect/>
            </a:stretch>
          </a:blipFill>
          <a:ln cap="sq">
            <a:noFill/>
            <a:prstDash val="solid"/>
            <a:miter/>
          </a:ln>
        </p:spPr>
        <p:txBody>
          <a:bodyPr/>
          <a:lstStyle/>
          <a:p>
            <a:endParaRPr lang="en-IN"/>
          </a:p>
        </p:txBody>
      </p:sp>
      <p:sp>
        <p:nvSpPr>
          <p:cNvPr id="1048613" name="Freeform 4"/>
          <p:cNvSpPr/>
          <p:nvPr/>
        </p:nvSpPr>
        <p:spPr>
          <a:xfrm>
            <a:off x="1028700" y="3272040"/>
            <a:ext cx="2494440" cy="1123089"/>
          </a:xfrm>
          <a:custGeom>
            <a:avLst/>
            <a:gdLst/>
            <a:ahLst/>
            <a:cxnLst/>
            <a:rect l="l" t="t" r="r" b="b"/>
            <a:pathLst>
              <a:path w="2494440" h="1123089">
                <a:moveTo>
                  <a:pt x="0" y="0"/>
                </a:moveTo>
                <a:lnTo>
                  <a:pt x="2494440" y="0"/>
                </a:lnTo>
                <a:lnTo>
                  <a:pt x="2494440" y="1123090"/>
                </a:lnTo>
                <a:lnTo>
                  <a:pt x="0" y="1123090"/>
                </a:lnTo>
                <a:lnTo>
                  <a:pt x="0" y="0"/>
                </a:lnTo>
                <a:close/>
              </a:path>
            </a:pathLst>
          </a:custGeom>
          <a:blipFill>
            <a:blip r:embed="rId3"/>
            <a:stretch>
              <a:fillRect/>
            </a:stretch>
          </a:blipFill>
        </p:spPr>
        <p:txBody>
          <a:bodyPr/>
          <a:lstStyle/>
          <a:p>
            <a:endParaRPr lang="en-IN"/>
          </a:p>
        </p:txBody>
      </p:sp>
      <p:sp>
        <p:nvSpPr>
          <p:cNvPr id="1048614" name="Freeform 5"/>
          <p:cNvSpPr/>
          <p:nvPr/>
        </p:nvSpPr>
        <p:spPr>
          <a:xfrm>
            <a:off x="4910816" y="3272040"/>
            <a:ext cx="3156611" cy="2167225"/>
          </a:xfrm>
          <a:custGeom>
            <a:avLst/>
            <a:gdLst/>
            <a:ahLst/>
            <a:cxnLst/>
            <a:rect l="l" t="t" r="r" b="b"/>
            <a:pathLst>
              <a:path w="3156611" h="2167225">
                <a:moveTo>
                  <a:pt x="0" y="0"/>
                </a:moveTo>
                <a:lnTo>
                  <a:pt x="3156611" y="0"/>
                </a:lnTo>
                <a:lnTo>
                  <a:pt x="3156611" y="2167226"/>
                </a:lnTo>
                <a:lnTo>
                  <a:pt x="0" y="2167226"/>
                </a:lnTo>
                <a:lnTo>
                  <a:pt x="0" y="0"/>
                </a:lnTo>
                <a:close/>
              </a:path>
            </a:pathLst>
          </a:custGeom>
          <a:blipFill>
            <a:blip r:embed="rId4"/>
            <a:stretch>
              <a:fillRect/>
            </a:stretch>
          </a:blipFill>
        </p:spPr>
        <p:txBody>
          <a:bodyPr/>
          <a:lstStyle/>
          <a:p>
            <a:endParaRPr lang="en-IN"/>
          </a:p>
        </p:txBody>
      </p:sp>
      <p:sp>
        <p:nvSpPr>
          <p:cNvPr id="1048615" name="Freeform 6"/>
          <p:cNvSpPr/>
          <p:nvPr/>
        </p:nvSpPr>
        <p:spPr>
          <a:xfrm>
            <a:off x="8874377" y="3347347"/>
            <a:ext cx="3432262" cy="1591774"/>
          </a:xfrm>
          <a:custGeom>
            <a:avLst/>
            <a:gdLst/>
            <a:ahLst/>
            <a:cxnLst/>
            <a:rect l="l" t="t" r="r" b="b"/>
            <a:pathLst>
              <a:path w="3432262" h="1591774">
                <a:moveTo>
                  <a:pt x="0" y="0"/>
                </a:moveTo>
                <a:lnTo>
                  <a:pt x="3432263" y="0"/>
                </a:lnTo>
                <a:lnTo>
                  <a:pt x="3432263" y="1591773"/>
                </a:lnTo>
                <a:lnTo>
                  <a:pt x="0" y="1591773"/>
                </a:lnTo>
                <a:lnTo>
                  <a:pt x="0" y="0"/>
                </a:lnTo>
                <a:close/>
              </a:path>
            </a:pathLst>
          </a:custGeom>
          <a:blipFill>
            <a:blip r:embed="rId5"/>
            <a:stretch>
              <a:fillRect/>
            </a:stretch>
          </a:blipFill>
        </p:spPr>
        <p:txBody>
          <a:bodyPr/>
          <a:lstStyle/>
          <a:p>
            <a:endParaRPr lang="en-IN"/>
          </a:p>
        </p:txBody>
      </p:sp>
      <p:sp>
        <p:nvSpPr>
          <p:cNvPr id="1048616" name="Freeform 7"/>
          <p:cNvSpPr/>
          <p:nvPr/>
        </p:nvSpPr>
        <p:spPr>
          <a:xfrm>
            <a:off x="13061823" y="3272040"/>
            <a:ext cx="4197477" cy="2034585"/>
          </a:xfrm>
          <a:custGeom>
            <a:avLst/>
            <a:gdLst/>
            <a:ahLst/>
            <a:cxnLst/>
            <a:rect l="l" t="t" r="r" b="b"/>
            <a:pathLst>
              <a:path w="4197477" h="2034585">
                <a:moveTo>
                  <a:pt x="0" y="0"/>
                </a:moveTo>
                <a:lnTo>
                  <a:pt x="4197477" y="0"/>
                </a:lnTo>
                <a:lnTo>
                  <a:pt x="4197477" y="2034585"/>
                </a:lnTo>
                <a:lnTo>
                  <a:pt x="0" y="2034585"/>
                </a:lnTo>
                <a:lnTo>
                  <a:pt x="0" y="0"/>
                </a:lnTo>
                <a:close/>
              </a:path>
            </a:pathLst>
          </a:custGeom>
          <a:blipFill>
            <a:blip r:embed="rId6"/>
            <a:stretch>
              <a:fillRect/>
            </a:stretch>
          </a:blipFill>
        </p:spPr>
        <p:txBody>
          <a:bodyPr/>
          <a:lstStyle/>
          <a:p>
            <a:endParaRPr lang="en-IN"/>
          </a:p>
        </p:txBody>
      </p:sp>
      <p:sp>
        <p:nvSpPr>
          <p:cNvPr id="1048617" name="TextBox 8"/>
          <p:cNvSpPr txBox="1"/>
          <p:nvPr/>
        </p:nvSpPr>
        <p:spPr>
          <a:xfrm>
            <a:off x="6427025" y="552804"/>
            <a:ext cx="5433950" cy="866071"/>
          </a:xfrm>
          <a:prstGeom prst="rect">
            <a:avLst/>
          </a:prstGeom>
        </p:spPr>
        <p:txBody>
          <a:bodyPr lIns="0" tIns="0" rIns="0" bIns="0" rtlCol="0" anchor="t">
            <a:spAutoFit/>
          </a:bodyPr>
          <a:lstStyle/>
          <a:p>
            <a:pPr algn="l">
              <a:lnSpc>
                <a:spcPts val="7178"/>
              </a:lnSpc>
            </a:pPr>
            <a:r>
              <a:rPr lang="en-US" sz="5127" b="1" spc="-102" dirty="0">
                <a:solidFill>
                  <a:srgbClr val="191919"/>
                </a:solidFill>
                <a:latin typeface="Open Sauce Bold"/>
                <a:ea typeface="Open Sauce Bold"/>
                <a:cs typeface="Open Sauce Bold"/>
                <a:sym typeface="Open Sauce Bold"/>
              </a:rPr>
              <a:t>Existing Technologies</a:t>
            </a:r>
          </a:p>
        </p:txBody>
      </p:sp>
      <p:sp>
        <p:nvSpPr>
          <p:cNvPr id="1048618" name="TextBox 9"/>
          <p:cNvSpPr txBox="1"/>
          <p:nvPr/>
        </p:nvSpPr>
        <p:spPr>
          <a:xfrm>
            <a:off x="5556712" y="2282489"/>
            <a:ext cx="7174576" cy="512412"/>
          </a:xfrm>
          <a:prstGeom prst="rect">
            <a:avLst/>
          </a:prstGeom>
        </p:spPr>
        <p:txBody>
          <a:bodyPr lIns="0" tIns="0" rIns="0" bIns="0" rtlCol="0" anchor="t">
            <a:spAutoFit/>
          </a:bodyPr>
          <a:lstStyle/>
          <a:p>
            <a:pPr marL="0" lvl="0" indent="0" algn="l">
              <a:lnSpc>
                <a:spcPts val="4201"/>
              </a:lnSpc>
            </a:pPr>
            <a:r>
              <a:rPr lang="en-US" sz="2800">
                <a:solidFill>
                  <a:srgbClr val="343432"/>
                </a:solidFill>
                <a:latin typeface="Open Sauce"/>
                <a:ea typeface="Open Sauce"/>
                <a:cs typeface="Open Sauce"/>
                <a:sym typeface="Open Sauce"/>
              </a:rPr>
              <a:t>The existing browser extensions:</a:t>
            </a:r>
          </a:p>
        </p:txBody>
      </p:sp>
      <p:sp>
        <p:nvSpPr>
          <p:cNvPr id="1048619" name="TextBox 10"/>
          <p:cNvSpPr txBox="1"/>
          <p:nvPr/>
        </p:nvSpPr>
        <p:spPr>
          <a:xfrm>
            <a:off x="1698258" y="6363191"/>
            <a:ext cx="14352238" cy="2081785"/>
          </a:xfrm>
          <a:prstGeom prst="rect">
            <a:avLst/>
          </a:prstGeom>
        </p:spPr>
        <p:txBody>
          <a:bodyPr lIns="0" tIns="0" rIns="0" bIns="0" rtlCol="0" anchor="t">
            <a:spAutoFit/>
          </a:bodyPr>
          <a:lstStyle/>
          <a:p>
            <a:pPr marL="632026" lvl="1" indent="-316013" algn="l">
              <a:lnSpc>
                <a:spcPts val="4098"/>
              </a:lnSpc>
              <a:buFont typeface="Arial"/>
              <a:buChar char="•"/>
            </a:pPr>
            <a:r>
              <a:rPr lang="en-US" sz="2927" spc="-58">
                <a:solidFill>
                  <a:srgbClr val="191919"/>
                </a:solidFill>
                <a:latin typeface="Open Sauce"/>
                <a:ea typeface="Open Sauce"/>
                <a:cs typeface="Open Sauce"/>
                <a:sym typeface="Open Sauce"/>
              </a:rPr>
              <a:t>These extensions comes with either URL Scanning or File Scanning.</a:t>
            </a:r>
          </a:p>
          <a:p>
            <a:pPr algn="l">
              <a:lnSpc>
                <a:spcPts val="4098"/>
              </a:lnSpc>
            </a:pPr>
            <a:endParaRPr/>
          </a:p>
          <a:p>
            <a:pPr marL="632026" lvl="1" indent="-316013" algn="l">
              <a:lnSpc>
                <a:spcPts val="4098"/>
              </a:lnSpc>
              <a:buFont typeface="Arial"/>
              <a:buChar char="•"/>
            </a:pPr>
            <a:r>
              <a:rPr lang="en-US" sz="2927" spc="-58">
                <a:solidFill>
                  <a:srgbClr val="191919"/>
                </a:solidFill>
                <a:latin typeface="Open Sauce"/>
                <a:ea typeface="Open Sauce"/>
                <a:cs typeface="Open Sauce"/>
                <a:sym typeface="Open Sauce"/>
              </a:rPr>
              <a:t>Our extension combines both, allowing URL and file scanning. Additionally, files can be scanned either manually by uploading or automatically during the download process.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81C77-6D55-8164-E39A-99650737DAD5}"/>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B72C8EC4-A737-0CCE-4C40-080B4CBAA890}"/>
              </a:ext>
            </a:extLst>
          </p:cNvPr>
          <p:cNvSpPr txBox="1"/>
          <p:nvPr/>
        </p:nvSpPr>
        <p:spPr>
          <a:xfrm>
            <a:off x="4463480" y="751012"/>
            <a:ext cx="9361040" cy="793615"/>
          </a:xfrm>
          <a:prstGeom prst="rect">
            <a:avLst/>
          </a:prstGeom>
        </p:spPr>
        <p:txBody>
          <a:bodyPr wrap="square" lIns="0" tIns="0" rIns="0" bIns="0" rtlCol="0" anchor="t">
            <a:spAutoFit/>
          </a:bodyPr>
          <a:lstStyle/>
          <a:p>
            <a:pPr marL="0" lvl="0" indent="0" algn="l">
              <a:lnSpc>
                <a:spcPts val="6569"/>
              </a:lnSpc>
              <a:spcBef>
                <a:spcPct val="0"/>
              </a:spcBef>
            </a:pPr>
            <a:r>
              <a:rPr lang="en-US" sz="4692" b="1" spc="-93" dirty="0">
                <a:solidFill>
                  <a:srgbClr val="191919"/>
                </a:solidFill>
                <a:latin typeface="Open Sauce Bold"/>
                <a:ea typeface="Open Sauce Bold"/>
                <a:cs typeface="Open Sauce Bold"/>
                <a:sym typeface="Open Sauce Bold"/>
              </a:rPr>
              <a:t>Limitations of Existing Technologies</a:t>
            </a:r>
          </a:p>
        </p:txBody>
      </p:sp>
      <p:grpSp>
        <p:nvGrpSpPr>
          <p:cNvPr id="30" name="Group 4">
            <a:extLst>
              <a:ext uri="{FF2B5EF4-FFF2-40B4-BE49-F238E27FC236}">
                <a16:creationId xmlns:a16="http://schemas.microsoft.com/office/drawing/2014/main" id="{70DCB300-2AB7-5919-CC2C-EAB4F27820D0}"/>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E43C5A86-CDB7-A01E-840A-EC26795278A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9CBED79A-DB7E-5B68-7AE4-736D39617C9E}"/>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5B6B525E-2903-86A0-69A1-40560E7C7357}"/>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5C136441-89AA-BB9F-2E7D-0E41455CD1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43556819-966A-2354-0F7E-DF2E7471B780}"/>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2" name="TextBox 3">
            <a:extLst>
              <a:ext uri="{FF2B5EF4-FFF2-40B4-BE49-F238E27FC236}">
                <a16:creationId xmlns:a16="http://schemas.microsoft.com/office/drawing/2014/main" id="{1BC8AE25-B1E3-AC22-FF7F-5BE115AD4FA0}"/>
              </a:ext>
            </a:extLst>
          </p:cNvPr>
          <p:cNvSpPr txBox="1"/>
          <p:nvPr/>
        </p:nvSpPr>
        <p:spPr>
          <a:xfrm>
            <a:off x="1727176" y="2608059"/>
            <a:ext cx="14147145" cy="4062651"/>
          </a:xfrm>
          <a:prstGeom prst="rect">
            <a:avLst/>
          </a:prstGeom>
        </p:spPr>
        <p:txBody>
          <a:bodyPr wrap="square" lIns="0" tIns="0" rIns="0" bIns="0" rtlCol="0" anchor="t">
            <a:spAutoFit/>
          </a:bodyPr>
          <a:lstStyle/>
          <a:p>
            <a:pPr marL="342900" indent="-342900">
              <a:buFont typeface="Arial" panose="020B0604020202020204" pitchFamily="34" charset="0"/>
              <a:buChar char="•"/>
            </a:pPr>
            <a:r>
              <a:rPr lang="en-US" sz="2400" dirty="0"/>
              <a:t>Although various browser security tools exist, most extensions only focus on either URL scanning or file scanning. This lack of integration leaves users exposed to multi-stage threats, such as phishing sites triggering malicious downloads. Without unified, real-time protection, attackers can easily exploit these gaps.</a:t>
            </a:r>
          </a:p>
          <a:p>
            <a:endParaRPr lang="en-US" sz="2400" dirty="0"/>
          </a:p>
          <a:p>
            <a:pPr marL="342900" indent="-342900">
              <a:buFont typeface="Arial" panose="020B0604020202020204" pitchFamily="34" charset="0"/>
              <a:buChar char="•"/>
            </a:pPr>
            <a:r>
              <a:rPr lang="en-US" sz="2400" dirty="0"/>
              <a:t>Additionally, many tools rely on static blacklists that quickly become outdated, making them ineffective against zero-day threats or new phishing domains. Some extensions also lack automation, requiring manual scanning and reducing overall usability for the average user.</a:t>
            </a:r>
          </a:p>
          <a:p>
            <a:endParaRPr lang="en-US" sz="2400" dirty="0"/>
          </a:p>
          <a:p>
            <a:pPr marL="342900" indent="-342900">
              <a:buFont typeface="Arial" panose="020B0604020202020204" pitchFamily="34" charset="0"/>
              <a:buChar char="•"/>
            </a:pPr>
            <a:r>
              <a:rPr lang="en-US" sz="2400" dirty="0"/>
              <a:t>User customization is another common limitation. Most tools don’t allow users to manage whitelists or adjust scanning preferences, leading to excessive warnings or false positives. These inefficiencies, along with performance lags, highlight the need for a smarter, all-in-one browser security solution.</a:t>
            </a:r>
          </a:p>
        </p:txBody>
      </p:sp>
    </p:spTree>
    <p:extLst>
      <p:ext uri="{BB962C8B-B14F-4D97-AF65-F5344CB8AC3E}">
        <p14:creationId xmlns:p14="http://schemas.microsoft.com/office/powerpoint/2010/main" val="129512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5071A-161C-A116-DCC1-D2734543A852}"/>
            </a:ext>
          </a:extLst>
        </p:cNvPr>
        <p:cNvGrpSpPr/>
        <p:nvPr/>
      </p:nvGrpSpPr>
      <p:grpSpPr>
        <a:xfrm>
          <a:off x="0" y="0"/>
          <a:ext cx="0" cy="0"/>
          <a:chOff x="0" y="0"/>
          <a:chExt cx="0" cy="0"/>
        </a:xfrm>
      </p:grpSpPr>
      <p:sp>
        <p:nvSpPr>
          <p:cNvPr id="1048601" name="TextBox 2">
            <a:extLst>
              <a:ext uri="{FF2B5EF4-FFF2-40B4-BE49-F238E27FC236}">
                <a16:creationId xmlns:a16="http://schemas.microsoft.com/office/drawing/2014/main" id="{06F6C890-241C-8F55-16BC-F1EAB9C10572}"/>
              </a:ext>
            </a:extLst>
          </p:cNvPr>
          <p:cNvSpPr txBox="1"/>
          <p:nvPr/>
        </p:nvSpPr>
        <p:spPr>
          <a:xfrm>
            <a:off x="4463480" y="751012"/>
            <a:ext cx="9361040" cy="793615"/>
          </a:xfrm>
          <a:prstGeom prst="rect">
            <a:avLst/>
          </a:prstGeom>
        </p:spPr>
        <p:txBody>
          <a:bodyPr wrap="square" lIns="0" tIns="0" rIns="0" bIns="0" rtlCol="0" anchor="t">
            <a:spAutoFit/>
          </a:bodyPr>
          <a:lstStyle/>
          <a:p>
            <a:pPr marL="0" lvl="0" indent="0" algn="ctr">
              <a:lnSpc>
                <a:spcPts val="6569"/>
              </a:lnSpc>
              <a:spcBef>
                <a:spcPct val="0"/>
              </a:spcBef>
            </a:pPr>
            <a:r>
              <a:rPr lang="en-US" sz="4692" b="1" spc="-93" dirty="0">
                <a:solidFill>
                  <a:srgbClr val="191919"/>
                </a:solidFill>
                <a:latin typeface="Open Sauce Bold"/>
                <a:ea typeface="Open Sauce Bold"/>
                <a:cs typeface="Open Sauce Bold"/>
                <a:sym typeface="Open Sauce Bold"/>
              </a:rPr>
              <a:t>Project Objectives</a:t>
            </a:r>
          </a:p>
        </p:txBody>
      </p:sp>
      <p:grpSp>
        <p:nvGrpSpPr>
          <p:cNvPr id="30" name="Group 4">
            <a:extLst>
              <a:ext uri="{FF2B5EF4-FFF2-40B4-BE49-F238E27FC236}">
                <a16:creationId xmlns:a16="http://schemas.microsoft.com/office/drawing/2014/main" id="{803A6273-13F1-7FC5-C8CE-376510D7F2CD}"/>
              </a:ext>
            </a:extLst>
          </p:cNvPr>
          <p:cNvGrpSpPr/>
          <p:nvPr/>
        </p:nvGrpSpPr>
        <p:grpSpPr>
          <a:xfrm>
            <a:off x="-2660824" y="8631152"/>
            <a:ext cx="5578401" cy="5578401"/>
            <a:chOff x="0" y="0"/>
            <a:chExt cx="812800" cy="812800"/>
          </a:xfrm>
        </p:grpSpPr>
        <p:sp>
          <p:nvSpPr>
            <p:cNvPr id="1048603" name="Freeform 5">
              <a:extLst>
                <a:ext uri="{FF2B5EF4-FFF2-40B4-BE49-F238E27FC236}">
                  <a16:creationId xmlns:a16="http://schemas.microsoft.com/office/drawing/2014/main" id="{041A9942-9629-8090-1FD5-E176BFE5C2E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106861"/>
              </a:solidFill>
              <a:prstDash val="solid"/>
              <a:miter/>
            </a:ln>
          </p:spPr>
          <p:txBody>
            <a:bodyPr/>
            <a:lstStyle/>
            <a:p>
              <a:endParaRPr lang="en-IN"/>
            </a:p>
          </p:txBody>
        </p:sp>
        <p:sp>
          <p:nvSpPr>
            <p:cNvPr id="1048604" name="TextBox 6">
              <a:extLst>
                <a:ext uri="{FF2B5EF4-FFF2-40B4-BE49-F238E27FC236}">
                  <a16:creationId xmlns:a16="http://schemas.microsoft.com/office/drawing/2014/main" id="{42D2E90A-A49D-2D42-F5CB-614F8288062B}"/>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grpSp>
        <p:nvGrpSpPr>
          <p:cNvPr id="32" name="Group 10">
            <a:extLst>
              <a:ext uri="{FF2B5EF4-FFF2-40B4-BE49-F238E27FC236}">
                <a16:creationId xmlns:a16="http://schemas.microsoft.com/office/drawing/2014/main" id="{D652A079-0BF0-3D97-4ABB-D1CF0BCD99A7}"/>
              </a:ext>
            </a:extLst>
          </p:cNvPr>
          <p:cNvGrpSpPr/>
          <p:nvPr/>
        </p:nvGrpSpPr>
        <p:grpSpPr>
          <a:xfrm>
            <a:off x="15017929" y="-2533783"/>
            <a:ext cx="5002094" cy="5002094"/>
            <a:chOff x="0" y="0"/>
            <a:chExt cx="812800" cy="812800"/>
          </a:xfrm>
        </p:grpSpPr>
        <p:sp>
          <p:nvSpPr>
            <p:cNvPr id="1048607" name="Freeform 11">
              <a:extLst>
                <a:ext uri="{FF2B5EF4-FFF2-40B4-BE49-F238E27FC236}">
                  <a16:creationId xmlns:a16="http://schemas.microsoft.com/office/drawing/2014/main" id="{F034A8D2-EECC-F5F4-7D57-5E39C4A5B4C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txBody>
            <a:bodyPr/>
            <a:lstStyle/>
            <a:p>
              <a:endParaRPr lang="en-IN"/>
            </a:p>
          </p:txBody>
        </p:sp>
        <p:sp>
          <p:nvSpPr>
            <p:cNvPr id="1048608" name="TextBox 12">
              <a:extLst>
                <a:ext uri="{FF2B5EF4-FFF2-40B4-BE49-F238E27FC236}">
                  <a16:creationId xmlns:a16="http://schemas.microsoft.com/office/drawing/2014/main" id="{3C9250C2-86AF-0484-30DD-F416361E8119}"/>
                </a:ext>
              </a:extLst>
            </p:cNvPr>
            <p:cNvSpPr txBox="1"/>
            <p:nvPr/>
          </p:nvSpPr>
          <p:spPr>
            <a:xfrm>
              <a:off x="76200" y="38100"/>
              <a:ext cx="660400" cy="698500"/>
            </a:xfrm>
            <a:prstGeom prst="rect">
              <a:avLst/>
            </a:prstGeom>
          </p:spPr>
          <p:txBody>
            <a:bodyPr lIns="50800" tIns="50800" rIns="50800" bIns="50800" rtlCol="0" anchor="ctr"/>
            <a:lstStyle/>
            <a:p>
              <a:pPr marL="0" lvl="0" indent="0" algn="ctr">
                <a:lnSpc>
                  <a:spcPts val="2756"/>
                </a:lnSpc>
                <a:spcBef>
                  <a:spcPct val="0"/>
                </a:spcBef>
              </a:pPr>
              <a:endParaRPr/>
            </a:p>
          </p:txBody>
        </p:sp>
      </p:grpSp>
      <p:sp>
        <p:nvSpPr>
          <p:cNvPr id="12" name="TextBox 11">
            <a:extLst>
              <a:ext uri="{FF2B5EF4-FFF2-40B4-BE49-F238E27FC236}">
                <a16:creationId xmlns:a16="http://schemas.microsoft.com/office/drawing/2014/main" id="{68550AC8-8B3E-CC92-DB4C-24E4E6A47C9A}"/>
              </a:ext>
            </a:extLst>
          </p:cNvPr>
          <p:cNvSpPr txBox="1"/>
          <p:nvPr/>
        </p:nvSpPr>
        <p:spPr>
          <a:xfrm>
            <a:off x="5543600" y="2695228"/>
            <a:ext cx="7200800" cy="444801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nSpc>
                <a:spcPct val="150000"/>
              </a:lnSpc>
              <a:buFont typeface="Arial" panose="020B0604020202020204" pitchFamily="34" charset="0"/>
              <a:buChar char="•"/>
            </a:pPr>
            <a:r>
              <a:rPr lang="en-US" sz="3200" dirty="0"/>
              <a:t>Real-Time Threat Detection (URL + File)</a:t>
            </a:r>
          </a:p>
          <a:p>
            <a:pPr marL="457200" indent="-457200">
              <a:lnSpc>
                <a:spcPct val="150000"/>
              </a:lnSpc>
              <a:buFont typeface="Arial" panose="020B0604020202020204" pitchFamily="34" charset="0"/>
              <a:buChar char="•"/>
            </a:pPr>
            <a:r>
              <a:rPr lang="en-US" sz="3200" dirty="0"/>
              <a:t>Integrated Dual Security Model</a:t>
            </a:r>
          </a:p>
          <a:p>
            <a:pPr marL="457200" indent="-457200">
              <a:lnSpc>
                <a:spcPct val="150000"/>
              </a:lnSpc>
              <a:buFont typeface="Arial" panose="020B0604020202020204" pitchFamily="34" charset="0"/>
              <a:buChar char="•"/>
            </a:pPr>
            <a:r>
              <a:rPr lang="en-US" sz="3200" dirty="0"/>
              <a:t>Lightweight &amp; Background Operable</a:t>
            </a:r>
          </a:p>
          <a:p>
            <a:pPr marL="457200" indent="-457200">
              <a:lnSpc>
                <a:spcPct val="150000"/>
              </a:lnSpc>
              <a:buFont typeface="Arial" panose="020B0604020202020204" pitchFamily="34" charset="0"/>
              <a:buChar char="•"/>
            </a:pPr>
            <a:r>
              <a:rPr lang="en-US" sz="3200" dirty="0"/>
              <a:t>User-Friendly Alerts and Dashboard</a:t>
            </a:r>
          </a:p>
          <a:p>
            <a:pPr marL="457200" indent="-457200">
              <a:lnSpc>
                <a:spcPct val="150000"/>
              </a:lnSpc>
              <a:buFont typeface="Arial" panose="020B0604020202020204" pitchFamily="34" charset="0"/>
              <a:buChar char="•"/>
            </a:pPr>
            <a:r>
              <a:rPr lang="en-US" sz="3200" dirty="0"/>
              <a:t>Custom Whitelist/Blacklist Controls</a:t>
            </a:r>
          </a:p>
          <a:p>
            <a:pPr marL="457200" indent="-457200">
              <a:lnSpc>
                <a:spcPct val="150000"/>
              </a:lnSpc>
              <a:buFont typeface="Arial" panose="020B0604020202020204" pitchFamily="34" charset="0"/>
              <a:buChar char="•"/>
            </a:pPr>
            <a:r>
              <a:rPr lang="en-US" sz="3200" dirty="0"/>
              <a:t>Use of Global Threat Intelligence</a:t>
            </a:r>
          </a:p>
        </p:txBody>
      </p:sp>
    </p:spTree>
    <p:extLst>
      <p:ext uri="{BB962C8B-B14F-4D97-AF65-F5344CB8AC3E}">
        <p14:creationId xmlns:p14="http://schemas.microsoft.com/office/powerpoint/2010/main" val="3546288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06F9A2A4-6DAC-A8A0-DE66-C86B0A45063D}"/>
            </a:ext>
          </a:extLst>
        </p:cNvPr>
        <p:cNvGrpSpPr/>
        <p:nvPr/>
      </p:nvGrpSpPr>
      <p:grpSpPr>
        <a:xfrm>
          <a:off x="0" y="0"/>
          <a:ext cx="0" cy="0"/>
          <a:chOff x="0" y="0"/>
          <a:chExt cx="0" cy="0"/>
        </a:xfrm>
      </p:grpSpPr>
      <p:grpSp>
        <p:nvGrpSpPr>
          <p:cNvPr id="42" name="Group 2">
            <a:extLst>
              <a:ext uri="{FF2B5EF4-FFF2-40B4-BE49-F238E27FC236}">
                <a16:creationId xmlns:a16="http://schemas.microsoft.com/office/drawing/2014/main" id="{D16F1CD3-9165-6EAB-8C95-73CDAEBFDF9C}"/>
              </a:ext>
            </a:extLst>
          </p:cNvPr>
          <p:cNvGrpSpPr/>
          <p:nvPr/>
        </p:nvGrpSpPr>
        <p:grpSpPr>
          <a:xfrm>
            <a:off x="15722651" y="-298079"/>
            <a:ext cx="8956821" cy="11772679"/>
            <a:chOff x="0" y="0"/>
            <a:chExt cx="2171400" cy="2854048"/>
          </a:xfrm>
        </p:grpSpPr>
        <p:sp>
          <p:nvSpPr>
            <p:cNvPr id="1048634" name="Freeform 3">
              <a:extLst>
                <a:ext uri="{FF2B5EF4-FFF2-40B4-BE49-F238E27FC236}">
                  <a16:creationId xmlns:a16="http://schemas.microsoft.com/office/drawing/2014/main" id="{18F7D9F9-575D-7E2D-3BA1-48BC474D82FC}"/>
                </a:ext>
              </a:extLst>
            </p:cNvPr>
            <p:cNvSpPr/>
            <p:nvPr/>
          </p:nvSpPr>
          <p:spPr>
            <a:xfrm>
              <a:off x="0" y="0"/>
              <a:ext cx="2171400" cy="2854048"/>
            </a:xfrm>
            <a:custGeom>
              <a:avLst/>
              <a:gdLst/>
              <a:ahLst/>
              <a:cxnLst/>
              <a:rect l="l" t="t" r="r" b="b"/>
              <a:pathLst>
                <a:path w="2171400" h="2854048">
                  <a:moveTo>
                    <a:pt x="37167" y="0"/>
                  </a:moveTo>
                  <a:lnTo>
                    <a:pt x="2134233" y="0"/>
                  </a:lnTo>
                  <a:cubicBezTo>
                    <a:pt x="2154760" y="0"/>
                    <a:pt x="2171400" y="16640"/>
                    <a:pt x="2171400" y="37167"/>
                  </a:cubicBezTo>
                  <a:lnTo>
                    <a:pt x="2171400" y="2816880"/>
                  </a:lnTo>
                  <a:cubicBezTo>
                    <a:pt x="2171400" y="2826738"/>
                    <a:pt x="2167484" y="2836192"/>
                    <a:pt x="2160514" y="2843162"/>
                  </a:cubicBezTo>
                  <a:cubicBezTo>
                    <a:pt x="2153544" y="2850132"/>
                    <a:pt x="2144090" y="2854048"/>
                    <a:pt x="2134233" y="2854048"/>
                  </a:cubicBezTo>
                  <a:lnTo>
                    <a:pt x="37167" y="2854048"/>
                  </a:lnTo>
                  <a:cubicBezTo>
                    <a:pt x="27310" y="2854048"/>
                    <a:pt x="17856" y="2850132"/>
                    <a:pt x="10886" y="2843162"/>
                  </a:cubicBezTo>
                  <a:cubicBezTo>
                    <a:pt x="3916" y="2836192"/>
                    <a:pt x="0" y="2826738"/>
                    <a:pt x="0" y="2816880"/>
                  </a:cubicBezTo>
                  <a:lnTo>
                    <a:pt x="0" y="37167"/>
                  </a:lnTo>
                  <a:cubicBezTo>
                    <a:pt x="0" y="27310"/>
                    <a:pt x="3916" y="17856"/>
                    <a:pt x="10886" y="10886"/>
                  </a:cubicBezTo>
                  <a:cubicBezTo>
                    <a:pt x="17856" y="3916"/>
                    <a:pt x="27310" y="0"/>
                    <a:pt x="37167" y="0"/>
                  </a:cubicBezTo>
                  <a:close/>
                </a:path>
              </a:pathLst>
            </a:custGeom>
            <a:solidFill>
              <a:srgbClr val="106861"/>
            </a:solidFill>
            <a:ln cap="rnd">
              <a:noFill/>
              <a:prstDash val="solid"/>
              <a:round/>
            </a:ln>
          </p:spPr>
          <p:txBody>
            <a:bodyPr/>
            <a:lstStyle/>
            <a:p>
              <a:endParaRPr lang="en-IN"/>
            </a:p>
          </p:txBody>
        </p:sp>
        <p:sp>
          <p:nvSpPr>
            <p:cNvPr id="1048635" name="TextBox 4">
              <a:extLst>
                <a:ext uri="{FF2B5EF4-FFF2-40B4-BE49-F238E27FC236}">
                  <a16:creationId xmlns:a16="http://schemas.microsoft.com/office/drawing/2014/main" id="{F371A0F5-B740-582A-4D39-5AEE313246BE}"/>
                </a:ext>
              </a:extLst>
            </p:cNvPr>
            <p:cNvSpPr txBox="1"/>
            <p:nvPr/>
          </p:nvSpPr>
          <p:spPr>
            <a:xfrm>
              <a:off x="0" y="-19050"/>
              <a:ext cx="2171400" cy="287309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636" name="TextBox 5">
            <a:extLst>
              <a:ext uri="{FF2B5EF4-FFF2-40B4-BE49-F238E27FC236}">
                <a16:creationId xmlns:a16="http://schemas.microsoft.com/office/drawing/2014/main" id="{D140CE4E-EF12-7742-234B-D5A0A47B5223}"/>
              </a:ext>
            </a:extLst>
          </p:cNvPr>
          <p:cNvSpPr txBox="1"/>
          <p:nvPr/>
        </p:nvSpPr>
        <p:spPr>
          <a:xfrm>
            <a:off x="5041478" y="272743"/>
            <a:ext cx="5376858" cy="795474"/>
          </a:xfrm>
          <a:prstGeom prst="rect">
            <a:avLst/>
          </a:prstGeom>
        </p:spPr>
        <p:txBody>
          <a:bodyPr lIns="0" tIns="0" rIns="0" bIns="0" rtlCol="0" anchor="t">
            <a:spAutoFit/>
          </a:bodyPr>
          <a:lstStyle/>
          <a:p>
            <a:pPr marL="0" lvl="0" indent="0" algn="ctr">
              <a:lnSpc>
                <a:spcPts val="6644"/>
              </a:lnSpc>
              <a:spcBef>
                <a:spcPct val="0"/>
              </a:spcBef>
            </a:pPr>
            <a:r>
              <a:rPr lang="en-US" sz="4746" b="1" spc="-94" dirty="0">
                <a:solidFill>
                  <a:srgbClr val="191919"/>
                </a:solidFill>
                <a:latin typeface="Open Sauce Bold"/>
                <a:ea typeface="Open Sauce Bold"/>
                <a:cs typeface="Open Sauce Bold"/>
                <a:sym typeface="Open Sauce Bold"/>
              </a:rPr>
              <a:t>Proposed Methods</a:t>
            </a:r>
          </a:p>
        </p:txBody>
      </p:sp>
      <p:sp>
        <p:nvSpPr>
          <p:cNvPr id="1048637" name="TextBox 6">
            <a:extLst>
              <a:ext uri="{FF2B5EF4-FFF2-40B4-BE49-F238E27FC236}">
                <a16:creationId xmlns:a16="http://schemas.microsoft.com/office/drawing/2014/main" id="{E90D589A-6F14-5008-18B5-B7C466517183}"/>
              </a:ext>
            </a:extLst>
          </p:cNvPr>
          <p:cNvSpPr txBox="1"/>
          <p:nvPr/>
        </p:nvSpPr>
        <p:spPr>
          <a:xfrm>
            <a:off x="1295136" y="1661160"/>
            <a:ext cx="12869541" cy="6181051"/>
          </a:xfrm>
          <a:prstGeom prst="rect">
            <a:avLst/>
          </a:prstGeom>
        </p:spPr>
        <p:txBody>
          <a:bodyPr lIns="0" tIns="0" rIns="0" bIns="0" rtlCol="0" anchor="t">
            <a:spAutoFit/>
          </a:bodyPr>
          <a:lstStyle/>
          <a:p>
            <a:pPr>
              <a:buNone/>
            </a:pPr>
            <a:r>
              <a:rPr lang="en-IN" sz="2800" b="1" dirty="0" err="1"/>
              <a:t>SafeSurf</a:t>
            </a:r>
            <a:r>
              <a:rPr lang="en-IN" sz="2800" dirty="0"/>
              <a:t> is a lightweight Chrome extension that scans URLs and downloaded files for phishing, malware, and suspicious activity using VirusTotal and Google Safe Browsing.</a:t>
            </a:r>
          </a:p>
          <a:p>
            <a:pPr marL="457200" indent="-457200">
              <a:lnSpc>
                <a:spcPct val="150000"/>
              </a:lnSpc>
              <a:buFont typeface="Arial" panose="020B0604020202020204" pitchFamily="34" charset="0"/>
              <a:buChar char="•"/>
            </a:pPr>
            <a:r>
              <a:rPr lang="en-IN" sz="2800" dirty="0"/>
              <a:t>Monitors activity with </a:t>
            </a:r>
            <a:r>
              <a:rPr lang="en-IN" sz="2800" dirty="0" err="1"/>
              <a:t>webRequest</a:t>
            </a:r>
            <a:r>
              <a:rPr lang="en-IN" sz="2800" dirty="0"/>
              <a:t> &amp; downloads APIs</a:t>
            </a:r>
          </a:p>
          <a:p>
            <a:pPr marL="457200" indent="-457200">
              <a:lnSpc>
                <a:spcPct val="150000"/>
              </a:lnSpc>
              <a:buFont typeface="Arial" panose="020B0604020202020204" pitchFamily="34" charset="0"/>
              <a:buChar char="•"/>
            </a:pPr>
            <a:r>
              <a:rPr lang="en-IN" sz="2800" dirty="0"/>
              <a:t>Scans URLs and computes SHA256 hashes for files</a:t>
            </a:r>
          </a:p>
          <a:p>
            <a:pPr marL="457200" indent="-457200">
              <a:lnSpc>
                <a:spcPct val="150000"/>
              </a:lnSpc>
              <a:buFont typeface="Arial" panose="020B0604020202020204" pitchFamily="34" charset="0"/>
              <a:buChar char="•"/>
            </a:pPr>
            <a:r>
              <a:rPr lang="en-IN" sz="2800" dirty="0"/>
              <a:t>Alerts users via popups </a:t>
            </a:r>
          </a:p>
          <a:p>
            <a:pPr>
              <a:buNone/>
            </a:pPr>
            <a:r>
              <a:rPr lang="en-IN" sz="2800" dirty="0"/>
              <a:t>Runs asynchronously with custom whitelist/blacklist for better control.</a:t>
            </a:r>
          </a:p>
          <a:p>
            <a:pPr>
              <a:buNone/>
            </a:pPr>
            <a:endParaRPr lang="en-IN" sz="2800" dirty="0"/>
          </a:p>
          <a:p>
            <a:pPr>
              <a:lnSpc>
                <a:spcPct val="150000"/>
              </a:lnSpc>
            </a:pPr>
            <a:r>
              <a:rPr lang="en-IN" sz="2800" b="1" dirty="0"/>
              <a:t>Modular Design</a:t>
            </a:r>
            <a:r>
              <a:rPr lang="en-IN" sz="2800" dirty="0"/>
              <a:t>:</a:t>
            </a:r>
            <a:br>
              <a:rPr lang="en-IN" sz="2800" dirty="0"/>
            </a:br>
            <a:r>
              <a:rPr lang="en-IN" sz="2800" dirty="0"/>
              <a:t>• </a:t>
            </a:r>
            <a:r>
              <a:rPr lang="en-IN" sz="2800" b="1" dirty="0"/>
              <a:t>Content Script</a:t>
            </a:r>
            <a:r>
              <a:rPr lang="en-IN" sz="2800" dirty="0"/>
              <a:t> – Captures browsing events</a:t>
            </a:r>
            <a:br>
              <a:rPr lang="en-IN" sz="2800" dirty="0"/>
            </a:br>
            <a:r>
              <a:rPr lang="en-IN" sz="2800" dirty="0"/>
              <a:t>• </a:t>
            </a:r>
            <a:r>
              <a:rPr lang="en-IN" sz="2800" b="1" dirty="0"/>
              <a:t>Background Script</a:t>
            </a:r>
            <a:r>
              <a:rPr lang="en-IN" sz="2800" dirty="0"/>
              <a:t> – Handles API logic</a:t>
            </a:r>
            <a:br>
              <a:rPr lang="en-IN" sz="2800" dirty="0"/>
            </a:br>
            <a:r>
              <a:rPr lang="en-IN" sz="2800" dirty="0"/>
              <a:t>• </a:t>
            </a:r>
            <a:r>
              <a:rPr lang="en-IN" sz="2800" b="1" dirty="0"/>
              <a:t>Popup UI</a:t>
            </a:r>
            <a:r>
              <a:rPr lang="en-IN" sz="2800" dirty="0"/>
              <a:t> – Displays alerts/settings</a:t>
            </a:r>
          </a:p>
        </p:txBody>
      </p:sp>
    </p:spTree>
    <p:extLst>
      <p:ext uri="{BB962C8B-B14F-4D97-AF65-F5344CB8AC3E}">
        <p14:creationId xmlns:p14="http://schemas.microsoft.com/office/powerpoint/2010/main" val="163493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a:extLst>
            <a:ext uri="{FF2B5EF4-FFF2-40B4-BE49-F238E27FC236}">
              <a16:creationId xmlns:a16="http://schemas.microsoft.com/office/drawing/2014/main" id="{2D231DD9-844F-9570-E8E3-90486F136C96}"/>
            </a:ext>
          </a:extLst>
        </p:cNvPr>
        <p:cNvGrpSpPr/>
        <p:nvPr/>
      </p:nvGrpSpPr>
      <p:grpSpPr>
        <a:xfrm>
          <a:off x="0" y="0"/>
          <a:ext cx="0" cy="0"/>
          <a:chOff x="0" y="0"/>
          <a:chExt cx="0" cy="0"/>
        </a:xfrm>
      </p:grpSpPr>
      <p:grpSp>
        <p:nvGrpSpPr>
          <p:cNvPr id="42" name="Group 2">
            <a:extLst>
              <a:ext uri="{FF2B5EF4-FFF2-40B4-BE49-F238E27FC236}">
                <a16:creationId xmlns:a16="http://schemas.microsoft.com/office/drawing/2014/main" id="{B63FD537-26EE-F850-37C5-749548C73048}"/>
              </a:ext>
            </a:extLst>
          </p:cNvPr>
          <p:cNvGrpSpPr/>
          <p:nvPr/>
        </p:nvGrpSpPr>
        <p:grpSpPr>
          <a:xfrm>
            <a:off x="15722651" y="-298079"/>
            <a:ext cx="8956821" cy="11772679"/>
            <a:chOff x="0" y="0"/>
            <a:chExt cx="2171400" cy="2854048"/>
          </a:xfrm>
        </p:grpSpPr>
        <p:sp>
          <p:nvSpPr>
            <p:cNvPr id="1048634" name="Freeform 3">
              <a:extLst>
                <a:ext uri="{FF2B5EF4-FFF2-40B4-BE49-F238E27FC236}">
                  <a16:creationId xmlns:a16="http://schemas.microsoft.com/office/drawing/2014/main" id="{285DD688-E9D8-B0FA-1B80-AE7A8583C733}"/>
                </a:ext>
              </a:extLst>
            </p:cNvPr>
            <p:cNvSpPr/>
            <p:nvPr/>
          </p:nvSpPr>
          <p:spPr>
            <a:xfrm>
              <a:off x="0" y="0"/>
              <a:ext cx="2171400" cy="2854048"/>
            </a:xfrm>
            <a:custGeom>
              <a:avLst/>
              <a:gdLst/>
              <a:ahLst/>
              <a:cxnLst/>
              <a:rect l="l" t="t" r="r" b="b"/>
              <a:pathLst>
                <a:path w="2171400" h="2854048">
                  <a:moveTo>
                    <a:pt x="37167" y="0"/>
                  </a:moveTo>
                  <a:lnTo>
                    <a:pt x="2134233" y="0"/>
                  </a:lnTo>
                  <a:cubicBezTo>
                    <a:pt x="2154760" y="0"/>
                    <a:pt x="2171400" y="16640"/>
                    <a:pt x="2171400" y="37167"/>
                  </a:cubicBezTo>
                  <a:lnTo>
                    <a:pt x="2171400" y="2816880"/>
                  </a:lnTo>
                  <a:cubicBezTo>
                    <a:pt x="2171400" y="2826738"/>
                    <a:pt x="2167484" y="2836192"/>
                    <a:pt x="2160514" y="2843162"/>
                  </a:cubicBezTo>
                  <a:cubicBezTo>
                    <a:pt x="2153544" y="2850132"/>
                    <a:pt x="2144090" y="2854048"/>
                    <a:pt x="2134233" y="2854048"/>
                  </a:cubicBezTo>
                  <a:lnTo>
                    <a:pt x="37167" y="2854048"/>
                  </a:lnTo>
                  <a:cubicBezTo>
                    <a:pt x="27310" y="2854048"/>
                    <a:pt x="17856" y="2850132"/>
                    <a:pt x="10886" y="2843162"/>
                  </a:cubicBezTo>
                  <a:cubicBezTo>
                    <a:pt x="3916" y="2836192"/>
                    <a:pt x="0" y="2826738"/>
                    <a:pt x="0" y="2816880"/>
                  </a:cubicBezTo>
                  <a:lnTo>
                    <a:pt x="0" y="37167"/>
                  </a:lnTo>
                  <a:cubicBezTo>
                    <a:pt x="0" y="27310"/>
                    <a:pt x="3916" y="17856"/>
                    <a:pt x="10886" y="10886"/>
                  </a:cubicBezTo>
                  <a:cubicBezTo>
                    <a:pt x="17856" y="3916"/>
                    <a:pt x="27310" y="0"/>
                    <a:pt x="37167" y="0"/>
                  </a:cubicBezTo>
                  <a:close/>
                </a:path>
              </a:pathLst>
            </a:custGeom>
            <a:solidFill>
              <a:srgbClr val="106861"/>
            </a:solidFill>
            <a:ln cap="rnd">
              <a:noFill/>
              <a:prstDash val="solid"/>
              <a:round/>
            </a:ln>
          </p:spPr>
          <p:txBody>
            <a:bodyPr/>
            <a:lstStyle/>
            <a:p>
              <a:endParaRPr lang="en-IN"/>
            </a:p>
          </p:txBody>
        </p:sp>
        <p:sp>
          <p:nvSpPr>
            <p:cNvPr id="1048635" name="TextBox 4">
              <a:extLst>
                <a:ext uri="{FF2B5EF4-FFF2-40B4-BE49-F238E27FC236}">
                  <a16:creationId xmlns:a16="http://schemas.microsoft.com/office/drawing/2014/main" id="{AE5DDC75-AA33-0013-AA00-E3AA1E8CECCE}"/>
                </a:ext>
              </a:extLst>
            </p:cNvPr>
            <p:cNvSpPr txBox="1"/>
            <p:nvPr/>
          </p:nvSpPr>
          <p:spPr>
            <a:xfrm>
              <a:off x="0" y="-19050"/>
              <a:ext cx="2171400" cy="2873098"/>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1048636" name="TextBox 5">
            <a:extLst>
              <a:ext uri="{FF2B5EF4-FFF2-40B4-BE49-F238E27FC236}">
                <a16:creationId xmlns:a16="http://schemas.microsoft.com/office/drawing/2014/main" id="{2AEBCF0C-BBD6-BAF3-762D-09C4AC096917}"/>
              </a:ext>
            </a:extLst>
          </p:cNvPr>
          <p:cNvSpPr txBox="1"/>
          <p:nvPr/>
        </p:nvSpPr>
        <p:spPr>
          <a:xfrm>
            <a:off x="5041478" y="272743"/>
            <a:ext cx="6046738" cy="795474"/>
          </a:xfrm>
          <a:prstGeom prst="rect">
            <a:avLst/>
          </a:prstGeom>
        </p:spPr>
        <p:txBody>
          <a:bodyPr wrap="square" lIns="0" tIns="0" rIns="0" bIns="0" rtlCol="0" anchor="t">
            <a:spAutoFit/>
          </a:bodyPr>
          <a:lstStyle/>
          <a:p>
            <a:pPr marL="0" lvl="0" indent="0" algn="ctr">
              <a:lnSpc>
                <a:spcPts val="6644"/>
              </a:lnSpc>
              <a:spcBef>
                <a:spcPct val="0"/>
              </a:spcBef>
            </a:pPr>
            <a:r>
              <a:rPr lang="en-US" sz="4746" b="1" spc="-94" dirty="0">
                <a:solidFill>
                  <a:srgbClr val="191919"/>
                </a:solidFill>
                <a:latin typeface="Open Sauce Bold"/>
                <a:ea typeface="Open Sauce Bold"/>
                <a:cs typeface="Open Sauce Bold"/>
                <a:sym typeface="Open Sauce Bold"/>
              </a:rPr>
              <a:t>Technology Description</a:t>
            </a:r>
          </a:p>
        </p:txBody>
      </p:sp>
      <p:sp>
        <p:nvSpPr>
          <p:cNvPr id="1048637" name="TextBox 6">
            <a:extLst>
              <a:ext uri="{FF2B5EF4-FFF2-40B4-BE49-F238E27FC236}">
                <a16:creationId xmlns:a16="http://schemas.microsoft.com/office/drawing/2014/main" id="{616E7C7E-3A3E-42D2-BCDF-61030E1F9C5E}"/>
              </a:ext>
            </a:extLst>
          </p:cNvPr>
          <p:cNvSpPr txBox="1"/>
          <p:nvPr/>
        </p:nvSpPr>
        <p:spPr>
          <a:xfrm>
            <a:off x="1295136" y="1661160"/>
            <a:ext cx="12869541" cy="5049972"/>
          </a:xfrm>
          <a:prstGeom prst="rect">
            <a:avLst/>
          </a:prstGeom>
        </p:spPr>
        <p:txBody>
          <a:bodyPr lIns="0" tIns="0" rIns="0" bIns="0" rtlCol="0" anchor="t">
            <a:spAutoFit/>
          </a:bodyPr>
          <a:lstStyle/>
          <a:p>
            <a:pPr marL="457200" indent="-457200">
              <a:lnSpc>
                <a:spcPct val="200000"/>
              </a:lnSpc>
              <a:buFont typeface="Wingdings" panose="05000000000000000000" pitchFamily="2" charset="2"/>
              <a:buChar char="Ø"/>
            </a:pPr>
            <a:r>
              <a:rPr lang="en-IN" sz="2800" b="1" dirty="0"/>
              <a:t>Frontend:</a:t>
            </a:r>
            <a:r>
              <a:rPr lang="en-IN" sz="2800" dirty="0"/>
              <a:t> HTML + CSS (Popup UI)</a:t>
            </a:r>
          </a:p>
          <a:p>
            <a:pPr marL="457200" indent="-457200">
              <a:lnSpc>
                <a:spcPct val="200000"/>
              </a:lnSpc>
              <a:buFont typeface="Wingdings" panose="05000000000000000000" pitchFamily="2" charset="2"/>
              <a:buChar char="Ø"/>
            </a:pPr>
            <a:r>
              <a:rPr lang="en-IN" sz="2800" b="1" dirty="0"/>
              <a:t>Backend:</a:t>
            </a:r>
            <a:r>
              <a:rPr lang="en-IN" sz="2800" dirty="0"/>
              <a:t> JavaScript (async, modular)</a:t>
            </a:r>
          </a:p>
          <a:p>
            <a:pPr marL="457200" indent="-457200">
              <a:lnSpc>
                <a:spcPct val="200000"/>
              </a:lnSpc>
              <a:buFont typeface="Wingdings" panose="05000000000000000000" pitchFamily="2" charset="2"/>
              <a:buChar char="Ø"/>
            </a:pPr>
            <a:r>
              <a:rPr lang="en-IN" sz="2800" b="1" dirty="0"/>
              <a:t>Browser APIs:</a:t>
            </a:r>
            <a:r>
              <a:rPr lang="en-IN" sz="2800" dirty="0"/>
              <a:t> WebRequest, Downloads, Storage, Notifications</a:t>
            </a:r>
          </a:p>
          <a:p>
            <a:pPr marL="457200" indent="-457200">
              <a:lnSpc>
                <a:spcPct val="200000"/>
              </a:lnSpc>
              <a:buFont typeface="Wingdings" panose="05000000000000000000" pitchFamily="2" charset="2"/>
              <a:buChar char="Ø"/>
            </a:pPr>
            <a:r>
              <a:rPr lang="en-IN" sz="2800" b="1" dirty="0"/>
              <a:t>Security APIs:</a:t>
            </a:r>
            <a:r>
              <a:rPr lang="en-IN" sz="2800" dirty="0"/>
              <a:t> VirusTotal</a:t>
            </a:r>
          </a:p>
          <a:p>
            <a:pPr marL="457200" indent="-457200">
              <a:lnSpc>
                <a:spcPct val="200000"/>
              </a:lnSpc>
              <a:buFont typeface="Wingdings" panose="05000000000000000000" pitchFamily="2" charset="2"/>
              <a:buChar char="Ø"/>
            </a:pPr>
            <a:r>
              <a:rPr lang="en-IN" sz="2800" b="1" dirty="0"/>
              <a:t>IDA:</a:t>
            </a:r>
            <a:r>
              <a:rPr lang="en-IN" sz="2800" dirty="0"/>
              <a:t> VS Code</a:t>
            </a:r>
          </a:p>
          <a:p>
            <a:pPr marL="457200" indent="-457200">
              <a:lnSpc>
                <a:spcPct val="200000"/>
              </a:lnSpc>
              <a:buFont typeface="Wingdings" panose="05000000000000000000" pitchFamily="2" charset="2"/>
              <a:buChar char="Ø"/>
            </a:pPr>
            <a:r>
              <a:rPr lang="en-IN" sz="2800" b="1" dirty="0"/>
              <a:t>Version Management: </a:t>
            </a:r>
            <a:r>
              <a:rPr lang="en-IN" sz="2800" dirty="0"/>
              <a:t>GitHub</a:t>
            </a:r>
          </a:p>
        </p:txBody>
      </p:sp>
    </p:spTree>
    <p:extLst>
      <p:ext uri="{BB962C8B-B14F-4D97-AF65-F5344CB8AC3E}">
        <p14:creationId xmlns:p14="http://schemas.microsoft.com/office/powerpoint/2010/main" val="348822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1001</Words>
  <Application>Microsoft Office PowerPoint</Application>
  <PresentationFormat>Custom</PresentationFormat>
  <Paragraphs>126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Calibri</vt:lpstr>
      <vt:lpstr>Open Sauce</vt:lpstr>
      <vt:lpstr>Open Sauce Heavy</vt:lpstr>
      <vt:lpstr>Open Sauce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SAFESURF</dc:title>
  <dc:creator>I2017</dc:creator>
  <cp:lastModifiedBy>Srimani Teja</cp:lastModifiedBy>
  <cp:revision>13</cp:revision>
  <dcterms:created xsi:type="dcterms:W3CDTF">2006-08-15T13:00:00Z</dcterms:created>
  <dcterms:modified xsi:type="dcterms:W3CDTF">2025-04-11T04:16:57Z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1298d6b1bd4f43689e77e41b666087c7</vt:lpwstr>
  </property>
</Properties>
</file>