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3"/>
    <p:sldId id="275" r:id="rId4"/>
    <p:sldId id="257" r:id="rId5"/>
    <p:sldId id="258" r:id="rId6"/>
    <p:sldId id="259" r:id="rId7"/>
    <p:sldId id="264" r:id="rId8"/>
    <p:sldId id="265" r:id="rId10"/>
    <p:sldId id="276" r:id="rId11"/>
    <p:sldId id="277" r:id="rId12"/>
    <p:sldId id="278" r:id="rId13"/>
    <p:sldId id="279" r:id="rId14"/>
    <p:sldId id="267" r:id="rId15"/>
    <p:sldId id="280" r:id="rId16"/>
    <p:sldId id="268" r:id="rId17"/>
    <p:sldId id="269" r:id="rId18"/>
    <p:sldId id="270" r:id="rId19"/>
    <p:sldId id="271" r:id="rId20"/>
    <p:sldId id="272" r:id="rId21"/>
    <p:sldId id="273" r:id="rId22"/>
    <p:sldId id="27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8BC3B6-ECAC-4227-8207-709873A3D5B3}">
          <p14:sldIdLst>
            <p14:sldId id="256"/>
          </p14:sldIdLst>
        </p14:section>
        <p14:section name="Untitled Section" id="{CB25946A-D9FF-411B-94B9-F0674435F202}">
          <p14:sldIdLst>
            <p14:sldId id="275"/>
            <p14:sldId id="257"/>
            <p14:sldId id="258"/>
            <p14:sldId id="259"/>
            <p14:sldId id="264"/>
            <p14:sldId id="265"/>
            <p14:sldId id="276"/>
            <p14:sldId id="277"/>
            <p14:sldId id="278"/>
            <p14:sldId id="279"/>
            <p14:sldId id="267"/>
            <p14:sldId id="280"/>
            <p14:sldId id="268"/>
            <p14:sldId id="269"/>
            <p14:sldId id="270"/>
            <p14:sldId id="271"/>
            <p14:sldId id="272"/>
            <p14:sldId id="273"/>
            <p14:sldId id="27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902" autoAdjust="0"/>
  </p:normalViewPr>
  <p:slideViewPr>
    <p:cSldViewPr snapToGrid="0">
      <p:cViewPr>
        <p:scale>
          <a:sx n="66" d="100"/>
          <a:sy n="66" d="100"/>
        </p:scale>
        <p:origin x="1301" y="3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9389AC-D649-4A09-AAD5-6D520EB2E03D}"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ED7751-3ACC-44E0-8E6B-0649623FBECC}"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ED7751-3ACC-44E0-8E6B-0649623FBECC}"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C02B7FF4-528A-4163-827E-8227FF4A402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B91C25-0568-4A06-8005-6EE9F5CC63D3}"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02B7FF4-528A-4163-827E-8227FF4A402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B91C25-0568-4A06-8005-6EE9F5CC63D3}"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02B7FF4-528A-4163-827E-8227FF4A402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B91C25-0568-4A06-8005-6EE9F5CC63D3}"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02B7FF4-528A-4163-827E-8227FF4A402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B91C25-0568-4A06-8005-6EE9F5CC63D3}"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02B7FF4-528A-4163-827E-8227FF4A402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B91C25-0568-4A06-8005-6EE9F5CC63D3}"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C02B7FF4-528A-4163-827E-8227FF4A402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B91C25-0568-4A06-8005-6EE9F5CC63D3}"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C02B7FF4-528A-4163-827E-8227FF4A4029}"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9B91C25-0568-4A06-8005-6EE9F5CC63D3}"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C02B7FF4-528A-4163-827E-8227FF4A4029}"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9B91C25-0568-4A06-8005-6EE9F5CC63D3}"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2B7FF4-528A-4163-827E-8227FF4A4029}"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9B91C25-0568-4A06-8005-6EE9F5CC63D3}"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02B7FF4-528A-4163-827E-8227FF4A402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B91C25-0568-4A06-8005-6EE9F5CC63D3}"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02B7FF4-528A-4163-827E-8227FF4A402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B91C25-0568-4A06-8005-6EE9F5CC63D3}"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2B7FF4-528A-4163-827E-8227FF4A4029}"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B91C25-0568-4A06-8005-6EE9F5CC63D3}"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kaggle.com/competitions/tabular-playground-series-mar-2022/data?select=train.csv"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alphaModFix amt="35000"/>
          </a:blip>
          <a:srcRect t="1523" b="14208"/>
          <a:stretch>
            <a:fillRect/>
          </a:stretch>
        </p:blipFill>
        <p:spPr>
          <a:xfrm>
            <a:off x="20" y="10"/>
            <a:ext cx="12191980" cy="6857990"/>
          </a:xfrm>
          <a:prstGeom prst="rect">
            <a:avLst/>
          </a:prstGeom>
        </p:spPr>
      </p:pic>
      <p:sp>
        <p:nvSpPr>
          <p:cNvPr id="2" name="Title 1"/>
          <p:cNvSpPr>
            <a:spLocks noGrp="1"/>
          </p:cNvSpPr>
          <p:nvPr>
            <p:ph type="ctrTitle"/>
          </p:nvPr>
        </p:nvSpPr>
        <p:spPr>
          <a:xfrm>
            <a:off x="1066800" y="642594"/>
            <a:ext cx="10058400" cy="1371600"/>
          </a:xfrm>
        </p:spPr>
        <p:txBody>
          <a:bodyPr vert="horz" lIns="91440" tIns="45720" rIns="91440" bIns="45720" rtlCol="0" anchor="ctr">
            <a:normAutofit fontScale="90000"/>
          </a:bodyPr>
          <a:lstStyle/>
          <a:p>
            <a:pPr algn="l">
              <a:lnSpc>
                <a:spcPct val="90000"/>
              </a:lnSpc>
            </a:pPr>
            <a:r>
              <a:rPr lang="en-US" sz="3000" cap="none" spc="0" dirty="0">
                <a:latin typeface="Times New Roman" panose="02020603050405020304" pitchFamily="18" charset="0"/>
                <a:cs typeface="Times New Roman" panose="02020603050405020304" pitchFamily="18" charset="0"/>
              </a:rPr>
              <a:t>                            </a:t>
            </a:r>
            <a:br>
              <a:rPr lang="en-US" sz="3000" cap="none" spc="0" dirty="0">
                <a:latin typeface="Times New Roman" panose="02020603050405020304" pitchFamily="18" charset="0"/>
                <a:cs typeface="Times New Roman" panose="02020603050405020304" pitchFamily="18" charset="0"/>
              </a:rPr>
            </a:br>
            <a:r>
              <a:rPr lang="en-US" sz="4000" b="1" cap="none" spc="0" dirty="0">
                <a:latin typeface="Times New Roman" panose="02020603050405020304" pitchFamily="18" charset="0"/>
                <a:cs typeface="Times New Roman" panose="02020603050405020304" pitchFamily="18" charset="0"/>
              </a:rPr>
              <a:t>Traffic Route Prediction</a:t>
            </a:r>
            <a:br>
              <a:rPr lang="en-US" sz="3000" cap="none" spc="0" dirty="0">
                <a:latin typeface="Times New Roman" panose="02020603050405020304" pitchFamily="18" charset="0"/>
                <a:cs typeface="Times New Roman" panose="02020603050405020304" pitchFamily="18" charset="0"/>
              </a:rPr>
            </a:br>
            <a:br>
              <a:rPr lang="en-US" sz="3000" cap="none" spc="0" dirty="0">
                <a:latin typeface="Times New Roman" panose="02020603050405020304" pitchFamily="18" charset="0"/>
                <a:cs typeface="Times New Roman" panose="02020603050405020304" pitchFamily="18" charset="0"/>
              </a:rPr>
            </a:br>
            <a:endParaRPr lang="en-US" sz="3000" cap="none" spc="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066800" y="2103120"/>
            <a:ext cx="10058400" cy="3931920"/>
          </a:xfrm>
        </p:spPr>
        <p:txBody>
          <a:bodyPr vert="horz" lIns="91440" tIns="45720" rIns="91440" bIns="45720" rtlCol="0">
            <a:normAutofit/>
          </a:bodyPr>
          <a:lstStyle/>
          <a:p>
            <a:pPr indent="-182880" algn="l">
              <a:spcAft>
                <a:spcPts val="600"/>
              </a:spcAft>
              <a:buFont typeface="Garamond" panose="02020404030301010803" pitchFamily="18" charset="0"/>
              <a:buChar char="◦"/>
            </a:pPr>
            <a:endParaRPr lang="en-US" sz="2800" dirty="0">
              <a:latin typeface="Times New Roman" panose="02020603050405020304" pitchFamily="18" charset="0"/>
              <a:cs typeface="Times New Roman" panose="02020603050405020304" pitchFamily="18" charset="0"/>
            </a:endParaRPr>
          </a:p>
          <a:p>
            <a:pPr indent="-182880" algn="l">
              <a:spcAft>
                <a:spcPts val="600"/>
              </a:spcAft>
              <a:buFont typeface="Garamond" panose="02020404030301010803" pitchFamily="18" charset="0"/>
              <a:buChar char="◦"/>
            </a:pPr>
            <a:r>
              <a:rPr lang="en-US" sz="2800" dirty="0">
                <a:latin typeface="Times New Roman" panose="02020603050405020304" pitchFamily="18" charset="0"/>
                <a:cs typeface="Times New Roman" panose="02020603050405020304" pitchFamily="18" charset="0"/>
              </a:rPr>
              <a:t>Ujwala Dama</a:t>
            </a:r>
            <a:endParaRPr lang="en-US" sz="2800" dirty="0">
              <a:latin typeface="Times New Roman" panose="02020603050405020304" pitchFamily="18" charset="0"/>
              <a:cs typeface="Times New Roman" panose="02020603050405020304" pitchFamily="18" charset="0"/>
            </a:endParaRPr>
          </a:p>
          <a:p>
            <a:pPr indent="-182880" algn="l">
              <a:spcAft>
                <a:spcPts val="600"/>
              </a:spcAft>
              <a:buFont typeface="Garamond" panose="02020404030301010803" pitchFamily="18" charset="0"/>
              <a:buChar char="◦"/>
            </a:pPr>
            <a:r>
              <a:rPr lang="en-US" sz="2800" dirty="0">
                <a:latin typeface="Times New Roman" panose="02020603050405020304" pitchFamily="18" charset="0"/>
                <a:cs typeface="Times New Roman" panose="02020603050405020304" pitchFamily="18" charset="0"/>
              </a:rPr>
              <a:t>Sri </a:t>
            </a:r>
            <a:r>
              <a:rPr lang="en-US" sz="2800" dirty="0" err="1">
                <a:latin typeface="Times New Roman" panose="02020603050405020304" pitchFamily="18" charset="0"/>
                <a:cs typeface="Times New Roman" panose="02020603050405020304" pitchFamily="18" charset="0"/>
              </a:rPr>
              <a:t>Manvitha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Malampati</a:t>
            </a:r>
            <a:endParaRPr lang="en-US" sz="2800" dirty="0">
              <a:latin typeface="Times New Roman" panose="02020603050405020304" pitchFamily="18" charset="0"/>
              <a:cs typeface="Times New Roman" panose="02020603050405020304" pitchFamily="18" charset="0"/>
            </a:endParaRPr>
          </a:p>
          <a:p>
            <a:pPr indent="-182880" algn="l">
              <a:spcAft>
                <a:spcPts val="600"/>
              </a:spcAft>
              <a:buFont typeface="Garamond" panose="02020404030301010803" pitchFamily="18" charset="0"/>
              <a:buChar char="◦"/>
            </a:pPr>
            <a:r>
              <a:rPr lang="en-US" sz="2800" dirty="0">
                <a:latin typeface="Times New Roman" panose="02020603050405020304" pitchFamily="18" charset="0"/>
                <a:cs typeface="Times New Roman" panose="02020603050405020304" pitchFamily="18" charset="0"/>
              </a:rPr>
              <a:t>Shreelaasya Vejandla</a:t>
            </a:r>
            <a:endParaRPr lang="en-US" sz="2800" dirty="0">
              <a:latin typeface="Times New Roman" panose="02020603050405020304" pitchFamily="18" charset="0"/>
              <a:cs typeface="Times New Roman" panose="02020603050405020304" pitchFamily="18" charset="0"/>
            </a:endParaRPr>
          </a:p>
          <a:p>
            <a:pPr indent="-182880" algn="l">
              <a:spcAft>
                <a:spcPts val="600"/>
              </a:spcAft>
              <a:buFont typeface="Garamond" panose="02020404030301010803" pitchFamily="18" charset="0"/>
              <a:buChar char="◦"/>
            </a:pPr>
            <a:r>
              <a:rPr lang="en-US" sz="2800" dirty="0" err="1">
                <a:latin typeface="Times New Roman" panose="02020603050405020304" pitchFamily="18" charset="0"/>
                <a:cs typeface="Times New Roman" panose="02020603050405020304" pitchFamily="18" charset="0"/>
              </a:rPr>
              <a:t>Navyasri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Yarramreddy</a:t>
            </a:r>
            <a:r>
              <a:rPr lang="en-US" sz="2800" dirty="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a:p>
            <a:pPr indent="-182880" algn="l">
              <a:spcAft>
                <a:spcPts val="600"/>
              </a:spcAft>
              <a:buFont typeface="Garamond" panose="02020404030301010803" pitchFamily="18" charset="0"/>
              <a:buChar char="◦"/>
            </a:pPr>
            <a:endParaRPr lang="en-US" dirty="0"/>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pic>
        <p:nvPicPr>
          <p:cNvPr id="25" name="Picture 24" descr="White puzzle with one red piece"/>
          <p:cNvPicPr>
            <a:picLocks noChangeAspect="1"/>
          </p:cNvPicPr>
          <p:nvPr/>
        </p:nvPicPr>
        <p:blipFill rotWithShape="1">
          <a:blip r:embed="rId1">
            <a:alphaModFix amt="35000"/>
          </a:blip>
          <a:srcRect/>
          <a:stretch>
            <a:fillRect/>
          </a:stretch>
        </p:blipFill>
        <p:spPr>
          <a:xfrm>
            <a:off x="20" y="10"/>
            <a:ext cx="12191980" cy="6857990"/>
          </a:xfrm>
          <a:prstGeom prst="rect">
            <a:avLst/>
          </a:prstGeom>
        </p:spPr>
      </p:pic>
      <p:sp>
        <p:nvSpPr>
          <p:cNvPr id="2" name="Title 1"/>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MODEL SELECTION,TRANNING AND EVALUATION </a:t>
            </a: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b="1" dirty="0"/>
              <a:t> </a:t>
            </a:r>
            <a:r>
              <a:rPr lang="en-US" sz="2000" b="1" dirty="0">
                <a:latin typeface="Times New Roman" panose="02020603050405020304" pitchFamily="18" charset="0"/>
                <a:cs typeface="Times New Roman" panose="02020603050405020304" pitchFamily="18" charset="0"/>
              </a:rPr>
              <a:t>WE IMPLEMENTED 3 DIFFERENT KIND OF MODELS </a:t>
            </a:r>
            <a:endParaRPr lang="en-US" sz="2000" b="1" dirty="0">
              <a:latin typeface="Times New Roman" panose="02020603050405020304" pitchFamily="18" charset="0"/>
              <a:cs typeface="Times New Roman" panose="02020603050405020304" pitchFamily="18" charset="0"/>
            </a:endParaRPr>
          </a:p>
          <a:p>
            <a:r>
              <a:rPr lang="en-US" sz="2000" b="1" i="0" dirty="0">
                <a:effectLst/>
                <a:latin typeface="Times New Roman" panose="02020603050405020304" pitchFamily="18" charset="0"/>
                <a:cs typeface="Times New Roman" panose="02020603050405020304" pitchFamily="18" charset="0"/>
              </a:rPr>
              <a:t>Support Vector Machines (SVM)</a:t>
            </a:r>
            <a:endParaRPr lang="en-US" sz="2000" b="1" i="0" dirty="0">
              <a:effectLst/>
              <a:latin typeface="Times New Roman" panose="02020603050405020304" pitchFamily="18" charset="0"/>
              <a:cs typeface="Times New Roman" panose="02020603050405020304" pitchFamily="18" charset="0"/>
            </a:endParaRPr>
          </a:p>
          <a:p>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decision tree </a:t>
            </a:r>
            <a:endParaRPr lang="en-US" sz="2000" b="1" dirty="0">
              <a:latin typeface="Times New Roman" panose="02020603050405020304" pitchFamily="18" charset="0"/>
              <a:ea typeface="Calibri" panose="020F0502020204030204" pitchFamily="34" charset="0"/>
              <a:cs typeface="Times New Roman" panose="02020603050405020304" pitchFamily="18" charset="0"/>
            </a:endParaRPr>
          </a:p>
          <a:p>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Random Forest </a:t>
            </a:r>
            <a:endParaRPr lang="en-US" sz="2000" b="1" dirty="0">
              <a:latin typeface="Times New Roman" panose="02020603050405020304" pitchFamily="18" charset="0"/>
              <a:cs typeface="Times New Roman" panose="02020603050405020304" pitchFamily="18" charset="0"/>
            </a:endParaRPr>
          </a:p>
        </p:txBody>
      </p:sp>
    </p:spTree>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10058400" cy="757943"/>
          </a:xfrm>
        </p:spPr>
        <p:txBody>
          <a:bodyPr>
            <a:normAutofit/>
          </a:bodyPr>
          <a:lstStyle/>
          <a:p>
            <a:r>
              <a:rPr lang="en-US" sz="2800" b="1" dirty="0">
                <a:latin typeface="Times New Roman" panose="02020603050405020304" pitchFamily="18" charset="0"/>
                <a:cs typeface="Times New Roman" panose="02020603050405020304" pitchFamily="18" charset="0"/>
              </a:rPr>
              <a:t>METRIX CREATION </a:t>
            </a:r>
            <a:endParaRPr lang="en-US" sz="2800" b="1"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1"/>
          <a:stretch>
            <a:fillRect/>
          </a:stretch>
        </p:blipFill>
        <p:spPr>
          <a:xfrm>
            <a:off x="613458" y="1400537"/>
            <a:ext cx="10938076" cy="4942389"/>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884" y="642594"/>
            <a:ext cx="10523316" cy="665345"/>
          </a:xfrm>
        </p:spPr>
        <p:txBody>
          <a:bodyPr>
            <a:normAutofit/>
          </a:bodyPr>
          <a:lstStyle/>
          <a:p>
            <a:r>
              <a:rPr lang="en-US" sz="2800" b="1" dirty="0">
                <a:latin typeface="Times New Roman" panose="02020603050405020304" pitchFamily="18" charset="0"/>
                <a:cs typeface="Times New Roman" panose="02020603050405020304" pitchFamily="18" charset="0"/>
              </a:rPr>
              <a:t>TRANING AND EVALUATING SVM </a:t>
            </a:r>
            <a:endParaRPr lang="en-IN" sz="28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stretch>
            <a:fillRect/>
          </a:stretch>
        </p:blipFill>
        <p:spPr>
          <a:xfrm>
            <a:off x="1759352" y="1620257"/>
            <a:ext cx="7789762" cy="459514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10058400" cy="815816"/>
          </a:xfrm>
        </p:spPr>
        <p:txBody>
          <a:bodyPr>
            <a:normAutofit/>
          </a:bodyPr>
          <a:lstStyle/>
          <a:p>
            <a:r>
              <a:rPr lang="en-US" sz="3200" b="1" dirty="0">
                <a:latin typeface="Times New Roman" panose="02020603050405020304" pitchFamily="18" charset="0"/>
                <a:cs typeface="Times New Roman" panose="02020603050405020304" pitchFamily="18" charset="0"/>
              </a:rPr>
              <a:t>EVALUATING SVM BY ROC AUV CURVE</a:t>
            </a:r>
            <a:endParaRPr lang="en-US" sz="3200" b="1"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1"/>
          <a:stretch>
            <a:fillRect/>
          </a:stretch>
        </p:blipFill>
        <p:spPr>
          <a:xfrm>
            <a:off x="1343745" y="1734347"/>
            <a:ext cx="5082980" cy="3863675"/>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838" y="299884"/>
            <a:ext cx="10372846" cy="1285848"/>
          </a:xfrm>
        </p:spPr>
        <p:txBody>
          <a:bodyPr>
            <a:normAutofit/>
          </a:bodyPr>
          <a:lstStyle/>
          <a:p>
            <a:r>
              <a:rPr lang="en-IN" sz="2800" b="1" dirty="0">
                <a:latin typeface="Times New Roman" panose="02020603050405020304" pitchFamily="18" charset="0"/>
                <a:cs typeface="Times New Roman" panose="02020603050405020304" pitchFamily="18" charset="0"/>
              </a:rPr>
              <a:t>TRANING AND EVALUATING DESSION TREE </a:t>
            </a:r>
            <a:endParaRPr lang="en-IN" sz="2800" b="1"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
          <a:stretch>
            <a:fillRect/>
          </a:stretch>
        </p:blipFill>
        <p:spPr>
          <a:xfrm>
            <a:off x="4145111" y="1423687"/>
            <a:ext cx="3901778" cy="5173503"/>
          </a:xfrm>
          <a:prstGeom prst="rect">
            <a:avLst/>
          </a:prstGeom>
        </p:spPr>
      </p:pic>
      <p:pic>
        <p:nvPicPr>
          <p:cNvPr id="9" name="Picture 8"/>
          <p:cNvPicPr>
            <a:picLocks noChangeAspect="1"/>
          </p:cNvPicPr>
          <p:nvPr/>
        </p:nvPicPr>
        <p:blipFill>
          <a:blip r:embed="rId2"/>
          <a:stretch>
            <a:fillRect/>
          </a:stretch>
        </p:blipFill>
        <p:spPr>
          <a:xfrm>
            <a:off x="281032" y="1423687"/>
            <a:ext cx="3719691" cy="5134430"/>
          </a:xfrm>
          <a:prstGeom prst="rect">
            <a:avLst/>
          </a:prstGeom>
        </p:spPr>
      </p:pic>
      <p:pic>
        <p:nvPicPr>
          <p:cNvPr id="11" name="Picture 10"/>
          <p:cNvPicPr>
            <a:picLocks noChangeAspect="1"/>
          </p:cNvPicPr>
          <p:nvPr/>
        </p:nvPicPr>
        <p:blipFill>
          <a:blip r:embed="rId3"/>
          <a:stretch>
            <a:fillRect/>
          </a:stretch>
        </p:blipFill>
        <p:spPr>
          <a:xfrm>
            <a:off x="8191277" y="1423687"/>
            <a:ext cx="3719691" cy="517350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838" y="642594"/>
            <a:ext cx="10685362" cy="1371600"/>
          </a:xfrm>
        </p:spPr>
        <p:txBody>
          <a:bodyPr>
            <a:normAutofit/>
          </a:bodyPr>
          <a:lstStyle/>
          <a:p>
            <a:r>
              <a:rPr lang="en-IN" sz="2700" b="1" dirty="0">
                <a:latin typeface="Times New Roman" panose="02020603050405020304" pitchFamily="18" charset="0"/>
                <a:cs typeface="Times New Roman" panose="02020603050405020304" pitchFamily="18" charset="0"/>
              </a:rPr>
              <a:t>TRANING AND EVALUATING RANDOM FOREST </a:t>
            </a:r>
            <a:endParaRPr lang="en-IN" sz="27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stretch>
            <a:fillRect/>
          </a:stretch>
        </p:blipFill>
        <p:spPr>
          <a:xfrm>
            <a:off x="222147" y="1893596"/>
            <a:ext cx="3130653" cy="4664520"/>
          </a:xfrm>
          <a:prstGeom prst="rect">
            <a:avLst/>
          </a:prstGeom>
        </p:spPr>
      </p:pic>
      <p:pic>
        <p:nvPicPr>
          <p:cNvPr id="7" name="Picture 6"/>
          <p:cNvPicPr>
            <a:picLocks noChangeAspect="1"/>
          </p:cNvPicPr>
          <p:nvPr/>
        </p:nvPicPr>
        <p:blipFill>
          <a:blip r:embed="rId2"/>
          <a:stretch>
            <a:fillRect/>
          </a:stretch>
        </p:blipFill>
        <p:spPr>
          <a:xfrm>
            <a:off x="3352800" y="1837729"/>
            <a:ext cx="3939881" cy="4664520"/>
          </a:xfrm>
          <a:prstGeom prst="rect">
            <a:avLst/>
          </a:prstGeom>
        </p:spPr>
      </p:pic>
      <p:pic>
        <p:nvPicPr>
          <p:cNvPr id="9" name="Picture 8"/>
          <p:cNvPicPr>
            <a:picLocks noChangeAspect="1"/>
          </p:cNvPicPr>
          <p:nvPr/>
        </p:nvPicPr>
        <p:blipFill>
          <a:blip r:embed="rId3"/>
          <a:stretch>
            <a:fillRect/>
          </a:stretch>
        </p:blipFill>
        <p:spPr>
          <a:xfrm>
            <a:off x="7292681" y="1891138"/>
            <a:ext cx="4130398" cy="466452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36849" y="1348844"/>
            <a:ext cx="5716338" cy="3042706"/>
          </a:xfrm>
        </p:spPr>
        <p:txBody>
          <a:bodyPr vert="horz" lIns="91440" tIns="45720" rIns="91440" bIns="45720" rtlCol="0" anchor="ctr">
            <a:normAutofit/>
          </a:bodyPr>
          <a:lstStyle/>
          <a:p>
            <a:pPr algn="ctr">
              <a:lnSpc>
                <a:spcPct val="83000"/>
              </a:lnSpc>
            </a:pPr>
            <a:r>
              <a:rPr lang="en-US" sz="5600" cap="all" spc="-100" dirty="0"/>
              <a:t>PERFORMANCE COMPARISION GRAPH</a:t>
            </a:r>
            <a:br>
              <a:rPr lang="en-US" sz="5600" cap="all" spc="-100" dirty="0"/>
            </a:br>
            <a:endParaRPr lang="en-US" sz="5600" cap="all" spc="-100" dirty="0"/>
          </a:p>
        </p:txBody>
      </p:sp>
      <p:pic>
        <p:nvPicPr>
          <p:cNvPr id="23" name="Picture 22"/>
          <p:cNvPicPr>
            <a:picLocks noChangeAspect="1"/>
          </p:cNvPicPr>
          <p:nvPr/>
        </p:nvPicPr>
        <p:blipFill rotWithShape="1">
          <a:blip r:embed="rId1"/>
          <a:srcRect r="15327" b="3"/>
          <a:stretch>
            <a:fillRect/>
          </a:stretch>
        </p:blipFill>
        <p:spPr>
          <a:xfrm>
            <a:off x="7232904" y="621792"/>
            <a:ext cx="4343400" cy="3769758"/>
          </a:xfrm>
          <a:prstGeom prst="rect">
            <a:avLst/>
          </a:prstGeom>
        </p:spPr>
      </p:pic>
      <p:pic>
        <p:nvPicPr>
          <p:cNvPr id="27" name="Picture 26"/>
          <p:cNvPicPr>
            <a:picLocks noChangeAspect="1"/>
          </p:cNvPicPr>
          <p:nvPr/>
        </p:nvPicPr>
        <p:blipFill>
          <a:blip r:embed="rId2"/>
          <a:stretch>
            <a:fillRect/>
          </a:stretch>
        </p:blipFill>
        <p:spPr>
          <a:xfrm>
            <a:off x="815939" y="4667833"/>
            <a:ext cx="10556110" cy="13631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IMPLEMENTING IN TABULAR FORMAT </a:t>
            </a:r>
            <a:endParaRPr lang="en-IN" sz="28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stretch>
            <a:fillRect/>
          </a:stretch>
        </p:blipFill>
        <p:spPr>
          <a:xfrm>
            <a:off x="1341346" y="1738525"/>
            <a:ext cx="8939035" cy="471285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36849" y="1348844"/>
            <a:ext cx="3311912" cy="3042706"/>
          </a:xfrm>
        </p:spPr>
        <p:txBody>
          <a:bodyPr vert="horz" lIns="91440" tIns="45720" rIns="91440" bIns="45720" rtlCol="0" anchor="ctr">
            <a:normAutofit/>
          </a:bodyPr>
          <a:lstStyle/>
          <a:p>
            <a:pPr algn="ctr">
              <a:lnSpc>
                <a:spcPct val="83000"/>
              </a:lnSpc>
            </a:pPr>
            <a:r>
              <a:rPr lang="en-US" sz="2400" b="1" cap="all" spc="-100" dirty="0">
                <a:latin typeface="Times New Roman" panose="02020603050405020304" pitchFamily="18" charset="0"/>
                <a:cs typeface="Times New Roman" panose="02020603050405020304" pitchFamily="18" charset="0"/>
              </a:rPr>
              <a:t>IMPLEMNTING BY USING TEST DATA </a:t>
            </a:r>
            <a:br>
              <a:rPr lang="en-US" sz="2400" b="1" cap="all" spc="-100" dirty="0">
                <a:latin typeface="Times New Roman" panose="02020603050405020304" pitchFamily="18" charset="0"/>
                <a:cs typeface="Times New Roman" panose="02020603050405020304" pitchFamily="18" charset="0"/>
              </a:rPr>
            </a:br>
            <a:r>
              <a:rPr lang="en-US" sz="2400" b="1" cap="all" spc="-100" dirty="0">
                <a:latin typeface="Times New Roman" panose="02020603050405020304" pitchFamily="18" charset="0"/>
                <a:cs typeface="Times New Roman" panose="02020603050405020304" pitchFamily="18" charset="0"/>
              </a:rPr>
              <a:t>STEP 1:- READING TEST DATA AND PERFORMING ANALYSIS </a:t>
            </a:r>
            <a:endParaRPr lang="en-US" sz="2400" b="1" cap="all" spc="-1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
          <a:stretch>
            <a:fillRect/>
          </a:stretch>
        </p:blipFill>
        <p:spPr>
          <a:xfrm>
            <a:off x="5612037" y="973320"/>
            <a:ext cx="5429855" cy="501079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Times New Roman" panose="02020603050405020304" pitchFamily="18" charset="0"/>
                <a:ea typeface="Calibri" panose="020F0502020204030204" pitchFamily="34" charset="0"/>
              </a:rPr>
              <a:t>In this </a:t>
            </a:r>
            <a:r>
              <a:rPr lang="en-US" sz="2400" dirty="0">
                <a:effectLst/>
                <a:latin typeface="Times New Roman" panose="02020603050405020304" pitchFamily="18" charset="0"/>
                <a:ea typeface="Calibri" panose="020F0502020204030204" pitchFamily="34" charset="0"/>
              </a:rPr>
              <a:t> we are defining function to read TEST data and then perform route prediction on test and after execution above block will get below output</a:t>
            </a:r>
            <a:endParaRPr lang="en-IN" sz="2400" dirty="0"/>
          </a:p>
        </p:txBody>
      </p:sp>
      <p:pic>
        <p:nvPicPr>
          <p:cNvPr id="5" name="Picture 4"/>
          <p:cNvPicPr>
            <a:picLocks noChangeAspect="1"/>
          </p:cNvPicPr>
          <p:nvPr/>
        </p:nvPicPr>
        <p:blipFill>
          <a:blip r:embed="rId1"/>
          <a:stretch>
            <a:fillRect/>
          </a:stretch>
        </p:blipFill>
        <p:spPr>
          <a:xfrm>
            <a:off x="1654087" y="2037542"/>
            <a:ext cx="7033870" cy="410113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3409" y="559477"/>
            <a:ext cx="3304110" cy="5709931"/>
          </a:xfrm>
        </p:spPr>
        <p:txBody>
          <a:bodyPr vert="horz" lIns="91440" tIns="45720" rIns="91440" bIns="45720" rtlCol="0" anchor="ctr">
            <a:normAutofit/>
          </a:bodyPr>
          <a:lstStyle/>
          <a:p>
            <a:pPr algn="ctr"/>
            <a:r>
              <a:rPr lang="en-US" sz="4400" dirty="0"/>
              <a:t>           Problem statement</a:t>
            </a:r>
            <a:endParaRPr lang="en-US" sz="4400" dirty="0"/>
          </a:p>
        </p:txBody>
      </p:sp>
      <p:sp>
        <p:nvSpPr>
          <p:cNvPr id="6" name="TextBox 5"/>
          <p:cNvSpPr txBox="1"/>
          <p:nvPr/>
        </p:nvSpPr>
        <p:spPr>
          <a:xfrm>
            <a:off x="4757195" y="237744"/>
            <a:ext cx="7200109" cy="6278803"/>
          </a:xfrm>
          <a:prstGeom prst="rect">
            <a:avLst/>
          </a:prstGeom>
        </p:spPr>
        <p:txBody>
          <a:bodyPr vert="horz" lIns="91440" tIns="45720" rIns="91440" bIns="45720" rtlCol="0" anchor="ctr">
            <a:normAutofit/>
          </a:bodyPr>
          <a:lstStyle/>
          <a:p>
            <a:pPr marL="388620" indent="-285750" defTabSz="914400">
              <a:lnSpc>
                <a:spcPct val="90000"/>
              </a:lnSpc>
              <a:buClr>
                <a:schemeClr val="tx1">
                  <a:lumMod val="85000"/>
                  <a:lumOff val="15000"/>
                </a:schemeClr>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Many big cities experience traffic problems, particularly during some of the busier times of the day. It may be possible to take action to ease traffic on some roads if popular and alternative routes are continuously checked for traffic. There are many uses and benefits for real-time traffic simulation and prediction.</a:t>
            </a:r>
            <a:endParaRPr lang="en-US" sz="2000" dirty="0">
              <a:latin typeface="Times New Roman" panose="02020603050405020304" pitchFamily="18" charset="0"/>
              <a:cs typeface="Times New Roman" panose="02020603050405020304" pitchFamily="18" charset="0"/>
            </a:endParaRPr>
          </a:p>
          <a:p>
            <a:pPr marL="388620" indent="-285750" defTabSz="914400">
              <a:lnSpc>
                <a:spcPct val="90000"/>
              </a:lnSpc>
              <a:buClr>
                <a:schemeClr val="tx1">
                  <a:lumMod val="85000"/>
                  <a:lumOff val="15000"/>
                </a:schemeClr>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this project we are working on the traffic congestion</a:t>
            </a:r>
            <a:endParaRPr lang="en-US" sz="2000" dirty="0">
              <a:latin typeface="Times New Roman" panose="02020603050405020304" pitchFamily="18" charset="0"/>
              <a:cs typeface="Times New Roman" panose="02020603050405020304" pitchFamily="18" charset="0"/>
            </a:endParaRPr>
          </a:p>
          <a:p>
            <a:pPr marL="388620" indent="-285750" defTabSz="914400">
              <a:lnSpc>
                <a:spcPct val="90000"/>
              </a:lnSpc>
              <a:buClr>
                <a:schemeClr val="tx1">
                  <a:lumMod val="85000"/>
                  <a:lumOff val="15000"/>
                </a:schemeClr>
              </a:buCl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defTabSz="914400">
              <a:lnSpc>
                <a:spcPct val="90000"/>
              </a:lnSpc>
              <a:buClr>
                <a:schemeClr val="tx1">
                  <a:lumMod val="85000"/>
                  <a:lumOff val="15000"/>
                </a:schemeClr>
              </a:buClr>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DATA COLLECTION</a:t>
            </a:r>
            <a:endParaRPr lang="en-US" sz="2000" b="1" dirty="0">
              <a:latin typeface="Times New Roman" panose="02020603050405020304" pitchFamily="18" charset="0"/>
              <a:cs typeface="Times New Roman" panose="02020603050405020304" pitchFamily="18" charset="0"/>
            </a:endParaRPr>
          </a:p>
          <a:p>
            <a:pPr defTabSz="914400">
              <a:lnSpc>
                <a:spcPct val="90000"/>
              </a:lnSpc>
              <a:buClr>
                <a:schemeClr val="tx1">
                  <a:lumMod val="85000"/>
                  <a:lumOff val="15000"/>
                </a:schemeClr>
              </a:buClr>
            </a:pPr>
            <a:endParaRPr lang="en-US" sz="2000" dirty="0">
              <a:effectLst/>
              <a:latin typeface="Times New Roman" panose="02020603050405020304" pitchFamily="18" charset="0"/>
              <a:cs typeface="Times New Roman" panose="02020603050405020304" pitchFamily="18" charset="0"/>
            </a:endParaRPr>
          </a:p>
          <a:p>
            <a:pPr defTabSz="914400">
              <a:lnSpc>
                <a:spcPct val="90000"/>
              </a:lnSpc>
              <a:buClr>
                <a:schemeClr val="tx1">
                  <a:lumMod val="85000"/>
                  <a:lumOff val="15000"/>
                </a:schemeClr>
              </a:buClr>
            </a:pPr>
            <a:r>
              <a:rPr lang="en-US" sz="2000" dirty="0">
                <a:effectLst/>
                <a:latin typeface="Times New Roman" panose="02020603050405020304" pitchFamily="18" charset="0"/>
                <a:cs typeface="Times New Roman" panose="02020603050405020304" pitchFamily="18" charset="0"/>
              </a:rPr>
              <a:t>we have utilized traffic congestion dataset which can be downloaded from below KAGGLE URL</a:t>
            </a:r>
            <a:r>
              <a:rPr lang="en-US" sz="2000" dirty="0">
                <a:solidFill>
                  <a:schemeClr val="accent2"/>
                </a:solidFill>
                <a:effectLst/>
                <a:latin typeface="Times New Roman" panose="02020603050405020304" pitchFamily="18" charset="0"/>
                <a:cs typeface="Times New Roman" panose="02020603050405020304" pitchFamily="18" charset="0"/>
              </a:rPr>
              <a:t> </a:t>
            </a:r>
            <a:r>
              <a:rPr lang="en-US" sz="2000" u="sng" dirty="0">
                <a:solidFill>
                  <a:schemeClr val="accent2"/>
                </a:solidFill>
                <a:effectLst/>
                <a:latin typeface="Times New Roman" panose="02020603050405020304" pitchFamily="18" charset="0"/>
                <a:cs typeface="Times New Roman" panose="02020603050405020304" pitchFamily="18" charset="0"/>
                <a:hlinkClick r:id="rId1"/>
              </a:rPr>
              <a:t>https://www.kaggle.com/competitions/tabular-playground-series-mar-2022/data?select=train.csv</a:t>
            </a:r>
            <a:endParaRPr lang="en-US" sz="2000" u="sng" dirty="0">
              <a:solidFill>
                <a:schemeClr val="accent2"/>
              </a:solidFill>
              <a:effectLst/>
              <a:latin typeface="Times New Roman" panose="02020603050405020304" pitchFamily="18" charset="0"/>
              <a:cs typeface="Times New Roman" panose="02020603050405020304" pitchFamily="18" charset="0"/>
            </a:endParaRPr>
          </a:p>
          <a:p>
            <a:pPr marL="285750" indent="-285750" defTabSz="914400">
              <a:lnSpc>
                <a:spcPct val="90000"/>
              </a:lnSpc>
              <a:buClr>
                <a:schemeClr val="tx1">
                  <a:lumMod val="85000"/>
                  <a:lumOff val="15000"/>
                </a:schemeClr>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columns we used from this data set </a:t>
            </a:r>
            <a:endParaRPr lang="en-US" sz="2000" dirty="0">
              <a:latin typeface="Times New Roman" panose="02020603050405020304" pitchFamily="18" charset="0"/>
              <a:cs typeface="Times New Roman" panose="02020603050405020304" pitchFamily="18" charset="0"/>
            </a:endParaRPr>
          </a:p>
          <a:p>
            <a:pPr marL="285750" indent="-285750" defTabSz="914400">
              <a:lnSpc>
                <a:spcPct val="90000"/>
              </a:lnSpc>
              <a:buClr>
                <a:schemeClr val="tx1">
                  <a:lumMod val="85000"/>
                  <a:lumOff val="15000"/>
                </a:schemeClr>
              </a:buClr>
              <a:buFont typeface="Arial" panose="020B0604020202020204" pitchFamily="34" charset="0"/>
              <a:buChar char="•"/>
            </a:pPr>
            <a:r>
              <a:rPr lang="en-US" sz="2000" b="0" i="0" u="none" strike="noStrike" dirty="0" err="1">
                <a:effectLst/>
                <a:latin typeface="Times New Roman" panose="02020603050405020304" pitchFamily="18" charset="0"/>
                <a:cs typeface="Times New Roman" panose="02020603050405020304" pitchFamily="18" charset="0"/>
              </a:rPr>
              <a:t>row_id</a:t>
            </a:r>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285750" indent="-285750" defTabSz="914400">
              <a:lnSpc>
                <a:spcPct val="90000"/>
              </a:lnSpc>
              <a:buClr>
                <a:schemeClr val="tx1">
                  <a:lumMod val="85000"/>
                  <a:lumOff val="15000"/>
                </a:schemeClr>
              </a:buClr>
              <a:buFont typeface="Arial" panose="020B0604020202020204" pitchFamily="34" charset="0"/>
              <a:buChar char="•"/>
            </a:pPr>
            <a:r>
              <a:rPr lang="en-US" sz="2000" b="0" i="0" u="none" strike="noStrike" dirty="0">
                <a:effectLst/>
                <a:latin typeface="Times New Roman" panose="02020603050405020304" pitchFamily="18" charset="0"/>
                <a:cs typeface="Times New Roman" panose="02020603050405020304" pitchFamily="18" charset="0"/>
              </a:rPr>
              <a:t>time</a:t>
            </a:r>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285750" indent="-285750" defTabSz="914400">
              <a:lnSpc>
                <a:spcPct val="90000"/>
              </a:lnSpc>
              <a:buClr>
                <a:schemeClr val="tx1">
                  <a:lumMod val="85000"/>
                  <a:lumOff val="15000"/>
                </a:schemeClr>
              </a:buClr>
              <a:buFont typeface="Arial" panose="020B0604020202020204" pitchFamily="34" charset="0"/>
              <a:buChar char="•"/>
            </a:pPr>
            <a:r>
              <a:rPr lang="en-US" sz="2000" b="0" i="0" u="none" strike="noStrike" dirty="0">
                <a:effectLst/>
                <a:latin typeface="Times New Roman" panose="02020603050405020304" pitchFamily="18" charset="0"/>
                <a:cs typeface="Times New Roman" panose="02020603050405020304" pitchFamily="18" charset="0"/>
              </a:rPr>
              <a:t>direction</a:t>
            </a:r>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285750" indent="-285750" defTabSz="914400">
              <a:lnSpc>
                <a:spcPct val="90000"/>
              </a:lnSpc>
              <a:buClr>
                <a:schemeClr val="tx1">
                  <a:lumMod val="85000"/>
                  <a:lumOff val="15000"/>
                </a:schemeClr>
              </a:buClr>
              <a:buFont typeface="Arial" panose="020B0604020202020204" pitchFamily="34" charset="0"/>
              <a:buChar char="•"/>
            </a:pPr>
            <a:r>
              <a:rPr lang="en-US" sz="2000" b="0" i="0" u="none" strike="noStrike" dirty="0">
                <a:effectLst/>
                <a:latin typeface="Times New Roman" panose="02020603050405020304" pitchFamily="18" charset="0"/>
                <a:cs typeface="Times New Roman" panose="02020603050405020304" pitchFamily="18" charset="0"/>
              </a:rPr>
              <a:t>congestion</a:t>
            </a:r>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285750" indent="-285750" defTabSz="914400">
              <a:lnSpc>
                <a:spcPct val="90000"/>
              </a:lnSpc>
              <a:buClr>
                <a:schemeClr val="tx1">
                  <a:lumMod val="85000"/>
                  <a:lumOff val="15000"/>
                </a:schemeClr>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X,Y Values- latitude and longitude</a:t>
            </a:r>
            <a:endParaRPr lang="en-US" sz="2000" dirty="0">
              <a:latin typeface="Times New Roman" panose="02020603050405020304" pitchFamily="18" charset="0"/>
              <a:cs typeface="Times New Roman" panose="02020603050405020304" pitchFamily="18" charset="0"/>
            </a:endParaRPr>
          </a:p>
          <a:p>
            <a:pPr indent="-182880" defTabSz="914400">
              <a:lnSpc>
                <a:spcPct val="90000"/>
              </a:lnSpc>
              <a:buClr>
                <a:schemeClr val="tx1">
                  <a:lumMod val="85000"/>
                  <a:lumOff val="15000"/>
                </a:schemeClr>
              </a:buClr>
              <a:buFont typeface="Garamond" panose="02020404030301010803" pitchFamily="18" charset="0"/>
              <a:buChar char="◦"/>
            </a:pPr>
            <a:endParaRPr lang="en-US" sz="17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6" name="TextBox 5"/>
          <p:cNvSpPr txBox="1"/>
          <p:nvPr/>
        </p:nvSpPr>
        <p:spPr>
          <a:xfrm>
            <a:off x="614516" y="2505670"/>
            <a:ext cx="10962967" cy="923330"/>
          </a:xfrm>
          <a:prstGeom prst="rect">
            <a:avLst/>
          </a:prstGeom>
          <a:noFill/>
        </p:spPr>
        <p:txBody>
          <a:bodyPr wrap="square">
            <a:spAutoFit/>
          </a:bodyPr>
          <a:lstStyle/>
          <a:p>
            <a:pPr marL="285750" indent="-285750" algn="jus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In above predictions in square bracket we can see the TEST data where last value is traffic congestion and based on that congestion we can see suggested Route as WB or NB or SE </a:t>
            </a:r>
            <a:endParaRPr lang="en-US" sz="1800" dirty="0">
              <a:effectLst/>
              <a:latin typeface="Times New Roman" panose="02020603050405020304" pitchFamily="18" charset="0"/>
              <a:ea typeface="Calibri" panose="020F0502020204030204" pitchFamily="34" charset="0"/>
            </a:endParaRPr>
          </a:p>
          <a:p>
            <a:pPr marL="285750" indent="-285750" algn="just">
              <a:buFont typeface="Arial" panose="020B0604020202020204" pitchFamily="34" charset="0"/>
              <a:buChar char="•"/>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36849" y="1348843"/>
            <a:ext cx="3438982" cy="3778741"/>
          </a:xfrm>
        </p:spPr>
        <p:txBody>
          <a:bodyPr vert="horz" lIns="91440" tIns="45720" rIns="91440" bIns="45720" rtlCol="0" anchor="ctr">
            <a:normAutofit/>
          </a:bodyPr>
          <a:lstStyle/>
          <a:p>
            <a:pPr algn="ctr">
              <a:lnSpc>
                <a:spcPct val="83000"/>
              </a:lnSpc>
            </a:pPr>
            <a:r>
              <a:rPr lang="en-US" sz="2800" b="1" i="0" cap="all" spc="-100" dirty="0">
                <a:latin typeface="Times New Roman" panose="02020603050405020304" pitchFamily="18" charset="0"/>
                <a:cs typeface="Times New Roman" panose="02020603050405020304" pitchFamily="18" charset="0"/>
              </a:rPr>
              <a:t>Data Cleaning and Exploration</a:t>
            </a:r>
            <a:br>
              <a:rPr lang="en-US" sz="2800" b="1" i="0" cap="all" spc="-100" dirty="0">
                <a:latin typeface="Times New Roman" panose="02020603050405020304" pitchFamily="18" charset="0"/>
                <a:cs typeface="Times New Roman" panose="02020603050405020304" pitchFamily="18" charset="0"/>
              </a:rPr>
            </a:br>
            <a:r>
              <a:rPr lang="en-US" sz="2800" b="1" i="0" cap="all" spc="-100" dirty="0">
                <a:latin typeface="Times New Roman" panose="02020603050405020304" pitchFamily="18" charset="0"/>
                <a:cs typeface="Times New Roman" panose="02020603050405020304" pitchFamily="18" charset="0"/>
              </a:rPr>
              <a:t>step 1:- importing all the packages </a:t>
            </a:r>
            <a:endParaRPr lang="en-US" sz="2800" b="1" cap="all" spc="-1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1"/>
          <a:stretch>
            <a:fillRect/>
          </a:stretch>
        </p:blipFill>
        <p:spPr>
          <a:xfrm>
            <a:off x="5080913" y="763929"/>
            <a:ext cx="6490335" cy="535907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36849" y="1348844"/>
            <a:ext cx="3031104" cy="3042706"/>
          </a:xfrm>
        </p:spPr>
        <p:txBody>
          <a:bodyPr vert="horz" lIns="91440" tIns="45720" rIns="91440" bIns="45720" rtlCol="0" anchor="ctr">
            <a:normAutofit/>
          </a:bodyPr>
          <a:lstStyle/>
          <a:p>
            <a:pPr algn="ctr">
              <a:lnSpc>
                <a:spcPct val="83000"/>
              </a:lnSpc>
            </a:pPr>
            <a:r>
              <a:rPr lang="en-US" sz="2800" b="1" cap="all" spc="-100" dirty="0">
                <a:latin typeface="Times New Roman" panose="02020603050405020304" pitchFamily="18" charset="0"/>
                <a:cs typeface="Times New Roman" panose="02020603050405020304" pitchFamily="18" charset="0"/>
              </a:rPr>
              <a:t>Step 2 :- loading data  and </a:t>
            </a:r>
            <a:r>
              <a:rPr lang="en-US" sz="2800" b="1" cap="all" spc="-100" dirty="0" err="1">
                <a:latin typeface="Times New Roman" panose="02020603050405020304" pitchFamily="18" charset="0"/>
                <a:cs typeface="Times New Roman" panose="02020603050405020304" pitchFamily="18" charset="0"/>
              </a:rPr>
              <a:t>cleAnsing</a:t>
            </a:r>
            <a:r>
              <a:rPr lang="en-US" sz="2800" b="1" cap="all" spc="-100" dirty="0">
                <a:latin typeface="Times New Roman" panose="02020603050405020304" pitchFamily="18" charset="0"/>
                <a:cs typeface="Times New Roman" panose="02020603050405020304" pitchFamily="18" charset="0"/>
              </a:rPr>
              <a:t> the data </a:t>
            </a:r>
            <a:endParaRPr lang="en-US" sz="2800" b="1" cap="all" spc="-10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1"/>
          <a:stretch>
            <a:fillRect/>
          </a:stretch>
        </p:blipFill>
        <p:spPr>
          <a:xfrm>
            <a:off x="5069437" y="954418"/>
            <a:ext cx="5563081" cy="1836579"/>
          </a:xfrm>
          <a:prstGeom prst="rect">
            <a:avLst/>
          </a:prstGeom>
        </p:spPr>
      </p:pic>
      <p:pic>
        <p:nvPicPr>
          <p:cNvPr id="11" name="Picture 10"/>
          <p:cNvPicPr>
            <a:picLocks noChangeAspect="1"/>
          </p:cNvPicPr>
          <p:nvPr/>
        </p:nvPicPr>
        <p:blipFill>
          <a:blip r:embed="rId2"/>
          <a:stretch>
            <a:fillRect/>
          </a:stretch>
        </p:blipFill>
        <p:spPr>
          <a:xfrm>
            <a:off x="5135880" y="2981147"/>
            <a:ext cx="5563082" cy="29074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1053" y="694480"/>
            <a:ext cx="10058400" cy="625033"/>
          </a:xfrm>
        </p:spPr>
        <p:txBody>
          <a:bodyPr>
            <a:normAutofit fontScale="90000"/>
          </a:bodyPr>
          <a:lstStyle/>
          <a:p>
            <a:r>
              <a:rPr lang="en-IN" sz="2700" b="1" dirty="0">
                <a:latin typeface="Times New Roman" panose="02020603050405020304" pitchFamily="18" charset="0"/>
                <a:cs typeface="Times New Roman" panose="02020603050405020304" pitchFamily="18" charset="0"/>
              </a:rPr>
              <a:t>Step 3 :-</a:t>
            </a:r>
            <a:r>
              <a:rPr lang="en-US" sz="2700" dirty="0">
                <a:effectLst/>
                <a:latin typeface="Times New Roman" panose="02020603050405020304" pitchFamily="18" charset="0"/>
                <a:ea typeface="Calibri" panose="020F0502020204030204" pitchFamily="34" charset="0"/>
                <a:cs typeface="Times New Roman" panose="02020603050405020304" pitchFamily="18" charset="0"/>
              </a:rPr>
              <a:t>In </a:t>
            </a:r>
            <a:r>
              <a:rPr lang="en-US" sz="2700" dirty="0">
                <a:latin typeface="Times New Roman" panose="02020603050405020304" pitchFamily="18" charset="0"/>
                <a:ea typeface="Calibri" panose="020F0502020204030204" pitchFamily="34" charset="0"/>
                <a:cs typeface="Times New Roman" panose="02020603050405020304" pitchFamily="18" charset="0"/>
              </a:rPr>
              <a:t>this </a:t>
            </a:r>
            <a:r>
              <a:rPr lang="en-US" sz="2700" dirty="0">
                <a:effectLst/>
                <a:latin typeface="Times New Roman" panose="02020603050405020304" pitchFamily="18" charset="0"/>
                <a:ea typeface="Calibri" panose="020F0502020204030204" pitchFamily="34" charset="0"/>
                <a:cs typeface="Times New Roman" panose="02020603050405020304" pitchFamily="18" charset="0"/>
              </a:rPr>
              <a:t>graph displaying traffic congestion on different dates where x-axis represents Date and y-axis represents traffic congestion</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7" name="Picture 6"/>
          <p:cNvPicPr>
            <a:picLocks noChangeAspect="1"/>
          </p:cNvPicPr>
          <p:nvPr/>
        </p:nvPicPr>
        <p:blipFill>
          <a:blip r:embed="rId1"/>
          <a:stretch>
            <a:fillRect/>
          </a:stretch>
        </p:blipFill>
        <p:spPr>
          <a:xfrm>
            <a:off x="841094" y="1157468"/>
            <a:ext cx="10278318" cy="535164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4980" y="593432"/>
            <a:ext cx="10090220" cy="933917"/>
          </a:xfrm>
        </p:spPr>
        <p:txBody>
          <a:bodyPr>
            <a:normAutofit fontScale="90000"/>
          </a:bodyPr>
          <a:lstStyle/>
          <a:p>
            <a:r>
              <a:rPr lang="en-IN" sz="2200" b="1" dirty="0">
                <a:latin typeface="Times New Roman" panose="02020603050405020304" pitchFamily="18" charset="0"/>
                <a:cs typeface="Times New Roman" panose="02020603050405020304" pitchFamily="18" charset="0"/>
              </a:rPr>
              <a:t>Step 4:-</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In this pie graph we are finding percentage of different directions or route exists in the dataset AND in  second graph we are finding sum of traffic exists in each direction where x-axis represents traffic count and y-axis represents direction</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5" name="Picture 4"/>
          <p:cNvPicPr>
            <a:picLocks noChangeAspect="1"/>
          </p:cNvPicPr>
          <p:nvPr/>
        </p:nvPicPr>
        <p:blipFill>
          <a:blip r:embed="rId1"/>
          <a:stretch>
            <a:fillRect/>
          </a:stretch>
        </p:blipFill>
        <p:spPr>
          <a:xfrm>
            <a:off x="344129" y="1757381"/>
            <a:ext cx="5223294" cy="4507186"/>
          </a:xfrm>
          <a:prstGeom prst="rect">
            <a:avLst/>
          </a:prstGeom>
        </p:spPr>
      </p:pic>
      <p:pic>
        <p:nvPicPr>
          <p:cNvPr id="8" name="Picture 7"/>
          <p:cNvPicPr>
            <a:picLocks noChangeAspect="1"/>
          </p:cNvPicPr>
          <p:nvPr/>
        </p:nvPicPr>
        <p:blipFill>
          <a:blip r:embed="rId2"/>
          <a:stretch>
            <a:fillRect/>
          </a:stretch>
        </p:blipFill>
        <p:spPr>
          <a:xfrm>
            <a:off x="5833641" y="1757382"/>
            <a:ext cx="5587524" cy="450718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
          <a:srcRect r="55139"/>
          <a:stretch>
            <a:fillRect/>
          </a:stretch>
        </p:blipFill>
        <p:spPr>
          <a:xfrm>
            <a:off x="6848893" y="1014320"/>
            <a:ext cx="4342547" cy="4432065"/>
          </a:xfrm>
          <a:prstGeom prst="rect">
            <a:avLst/>
          </a:prstGeom>
        </p:spPr>
      </p:pic>
      <p:sp>
        <p:nvSpPr>
          <p:cNvPr id="2" name="Title 1"/>
          <p:cNvSpPr>
            <a:spLocks noGrp="1"/>
          </p:cNvSpPr>
          <p:nvPr>
            <p:ph type="title"/>
          </p:nvPr>
        </p:nvSpPr>
        <p:spPr>
          <a:xfrm>
            <a:off x="1136849" y="1348844"/>
            <a:ext cx="5712037" cy="3107410"/>
          </a:xfrm>
        </p:spPr>
        <p:txBody>
          <a:bodyPr vert="horz" lIns="91440" tIns="45720" rIns="91440" bIns="45720" rtlCol="0" anchor="ctr">
            <a:normAutofit/>
          </a:bodyPr>
          <a:lstStyle/>
          <a:p>
            <a:pPr algn="ctr">
              <a:lnSpc>
                <a:spcPct val="83000"/>
              </a:lnSpc>
            </a:pPr>
            <a:r>
              <a:rPr lang="en-US" sz="2400" b="1" cap="all" spc="-100" dirty="0">
                <a:latin typeface="Times New Roman" panose="02020603050405020304" pitchFamily="18" charset="0"/>
                <a:cs typeface="Times New Roman" panose="02020603050405020304" pitchFamily="18" charset="0"/>
              </a:rPr>
              <a:t>DATA PREPROCESSING </a:t>
            </a:r>
            <a:br>
              <a:rPr lang="en-US" sz="2400" b="1" cap="all" spc="-100" dirty="0">
                <a:latin typeface="Times New Roman" panose="02020603050405020304" pitchFamily="18" charset="0"/>
                <a:cs typeface="Times New Roman" panose="02020603050405020304" pitchFamily="18" charset="0"/>
              </a:rPr>
            </a:br>
            <a:r>
              <a:rPr lang="en-US" sz="2400" b="1" cap="all" spc="-100" dirty="0">
                <a:latin typeface="Times New Roman" panose="02020603050405020304" pitchFamily="18" charset="0"/>
                <a:cs typeface="Times New Roman" panose="02020603050405020304" pitchFamily="18" charset="0"/>
              </a:rPr>
              <a:t>step 1:- we are processing dataset to convert date into Day, Month and Year format so we can analyze traffic day or month wise and in above output we can see now dataset has day, year and month columns</a:t>
            </a:r>
            <a:br>
              <a:rPr lang="en-US" sz="2400" b="1" cap="all" spc="-100" dirty="0">
                <a:latin typeface="Times New Roman" panose="02020603050405020304" pitchFamily="18" charset="0"/>
                <a:cs typeface="Times New Roman" panose="02020603050405020304" pitchFamily="18" charset="0"/>
              </a:rPr>
            </a:br>
            <a:endParaRPr lang="en-US" sz="2400" b="1" cap="all" spc="-1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3"/>
            <a:ext cx="10058400" cy="543111"/>
          </a:xfrm>
        </p:spPr>
        <p:txBody>
          <a:bodyPr>
            <a:normAutofit fontScale="90000"/>
          </a:bodyPr>
          <a:lstStyle/>
          <a:p>
            <a:r>
              <a:rPr lang="en-US" sz="2200" b="1" dirty="0">
                <a:latin typeface="Times New Roman" panose="02020603050405020304" pitchFamily="18" charset="0"/>
                <a:cs typeface="Times New Roman" panose="02020603050405020304" pitchFamily="18" charset="0"/>
              </a:rPr>
              <a:t>Step 5:- </a:t>
            </a:r>
            <a:r>
              <a:rPr lang="en-US" sz="2200" dirty="0">
                <a:latin typeface="Times New Roman" panose="02020603050405020304" pitchFamily="18" charset="0"/>
                <a:cs typeface="Times New Roman" panose="02020603050405020304" pitchFamily="18" charset="0"/>
              </a:rPr>
              <a:t>for graph 1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above graph we are finding traffic day wise and each different color line represents different days traffic where x-axis is the direction and y-axis is the traffic congestion count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sz="1200" dirty="0"/>
          </a:p>
        </p:txBody>
      </p:sp>
      <p:pic>
        <p:nvPicPr>
          <p:cNvPr id="5" name="Content Placeholder 4"/>
          <p:cNvPicPr>
            <a:picLocks noGrp="1" noChangeAspect="1"/>
          </p:cNvPicPr>
          <p:nvPr>
            <p:ph idx="1"/>
          </p:nvPr>
        </p:nvPicPr>
        <p:blipFill>
          <a:blip r:embed="rId1"/>
          <a:stretch>
            <a:fillRect/>
          </a:stretch>
        </p:blipFill>
        <p:spPr>
          <a:xfrm>
            <a:off x="291402" y="1574357"/>
            <a:ext cx="4903595" cy="1143099"/>
          </a:xfrm>
        </p:spPr>
      </p:pic>
      <p:pic>
        <p:nvPicPr>
          <p:cNvPr id="7" name="Picture 6"/>
          <p:cNvPicPr>
            <a:picLocks noChangeAspect="1"/>
          </p:cNvPicPr>
          <p:nvPr/>
        </p:nvPicPr>
        <p:blipFill>
          <a:blip r:embed="rId2"/>
          <a:stretch>
            <a:fillRect/>
          </a:stretch>
        </p:blipFill>
        <p:spPr>
          <a:xfrm>
            <a:off x="291402" y="3183037"/>
            <a:ext cx="4903595" cy="3137599"/>
          </a:xfrm>
          <a:prstGeom prst="rect">
            <a:avLst/>
          </a:prstGeom>
        </p:spPr>
      </p:pic>
      <p:pic>
        <p:nvPicPr>
          <p:cNvPr id="9" name="Picture 8"/>
          <p:cNvPicPr>
            <a:picLocks noChangeAspect="1"/>
          </p:cNvPicPr>
          <p:nvPr/>
        </p:nvPicPr>
        <p:blipFill>
          <a:blip r:embed="rId3"/>
          <a:stretch>
            <a:fillRect/>
          </a:stretch>
        </p:blipFill>
        <p:spPr>
          <a:xfrm>
            <a:off x="5462829" y="1574358"/>
            <a:ext cx="6338246" cy="1143098"/>
          </a:xfrm>
          <a:prstGeom prst="rect">
            <a:avLst/>
          </a:prstGeom>
        </p:spPr>
      </p:pic>
      <p:pic>
        <p:nvPicPr>
          <p:cNvPr id="12" name="Picture 11"/>
          <p:cNvPicPr>
            <a:picLocks noChangeAspect="1"/>
          </p:cNvPicPr>
          <p:nvPr/>
        </p:nvPicPr>
        <p:blipFill>
          <a:blip r:embed="rId4"/>
          <a:stretch>
            <a:fillRect/>
          </a:stretch>
        </p:blipFill>
        <p:spPr>
          <a:xfrm>
            <a:off x="5381806" y="3183036"/>
            <a:ext cx="6338246" cy="313760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861" y="642594"/>
            <a:ext cx="11285315" cy="1371600"/>
          </a:xfrm>
        </p:spPr>
        <p:txBody>
          <a:bodyPr>
            <a:normAutofit/>
          </a:bodyPr>
          <a:lstStyle/>
          <a:p>
            <a:r>
              <a:rPr lang="en-US" sz="2000" b="1" dirty="0">
                <a:latin typeface="Times New Roman" panose="02020603050405020304" pitchFamily="18" charset="0"/>
                <a:cs typeface="Times New Roman" panose="02020603050405020304" pitchFamily="18" charset="0"/>
              </a:rPr>
              <a:t>Step6:- </a:t>
            </a:r>
            <a:r>
              <a:rPr lang="en-US" sz="2000" dirty="0">
                <a:latin typeface="Times New Roman" panose="02020603050405020304" pitchFamily="18" charset="0"/>
                <a:cs typeface="Times New Roman" panose="02020603050405020304" pitchFamily="18" charset="0"/>
              </a:rPr>
              <a:t>This step includes converting direction to the numeric values and data preprocessing and normalizing as we taken 15000 data and these are divided into test and train data where it is divided into 80% and 20 %.</a:t>
            </a:r>
            <a:endParaRPr lang="en-US" sz="2000"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1"/>
          <a:stretch>
            <a:fillRect/>
          </a:stretch>
        </p:blipFill>
        <p:spPr>
          <a:xfrm>
            <a:off x="281558" y="2480299"/>
            <a:ext cx="5548224" cy="3932237"/>
          </a:xfrm>
        </p:spPr>
      </p:pic>
      <p:pic>
        <p:nvPicPr>
          <p:cNvPr id="7" name="Picture 6"/>
          <p:cNvPicPr>
            <a:picLocks noChangeAspect="1"/>
          </p:cNvPicPr>
          <p:nvPr/>
        </p:nvPicPr>
        <p:blipFill>
          <a:blip r:embed="rId2"/>
          <a:stretch>
            <a:fillRect/>
          </a:stretch>
        </p:blipFill>
        <p:spPr>
          <a:xfrm>
            <a:off x="6095999" y="2480299"/>
            <a:ext cx="5710177" cy="393223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2754</Words>
  <Application>WPS Presentation</Application>
  <PresentationFormat>Widescreen</PresentationFormat>
  <Paragraphs>68</Paragraphs>
  <Slides>20</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20</vt:i4>
      </vt:variant>
    </vt:vector>
  </HeadingPairs>
  <TitlesOfParts>
    <vt:vector size="30" baseType="lpstr">
      <vt:lpstr>Arial</vt:lpstr>
      <vt:lpstr>SimSun</vt:lpstr>
      <vt:lpstr>Wingdings</vt:lpstr>
      <vt:lpstr>Times New Roman</vt:lpstr>
      <vt:lpstr>Garamond</vt:lpstr>
      <vt:lpstr>Calibri</vt:lpstr>
      <vt:lpstr>Microsoft YaHei</vt:lpstr>
      <vt:lpstr>Arial Unicode MS</vt:lpstr>
      <vt:lpstr>Calibri Light</vt:lpstr>
      <vt:lpstr>Office Theme</vt:lpstr>
      <vt:lpstr>                             Traffic Route Prediction  </vt:lpstr>
      <vt:lpstr>           Problem statement</vt:lpstr>
      <vt:lpstr>Data Cleaning and Exploration step 1:- importing all the packages </vt:lpstr>
      <vt:lpstr>Step 2 :- loading data  and cleAnsing the data </vt:lpstr>
      <vt:lpstr>Step 3 :-In this graph displaying traffic congestion on different dates where x-axis represents Date and y-axis represents traffic congestion </vt:lpstr>
      <vt:lpstr>Step 4:-In this pie graph we are finding percentage of different directions or route exists in the dataset AND in  second graph we are finding sum of traffic exists in each direction where x-axis represents traffic count and y-axis represents direction </vt:lpstr>
      <vt:lpstr>DATA PREPROCESSING  step 1:- we are processing dataset to convert date into Day, Month and Year format so we can analyze traffic day or month wise and in above output we can see now dataset has day, year and month columns </vt:lpstr>
      <vt:lpstr>Step 5:- for graph 1 above graph we are finding traffic day wise and each different color line represents different days traffic where x-axis is the direction and y-axis is the traffic congestion count </vt:lpstr>
      <vt:lpstr>Step6:- This step includes converting direction to the numeric values and data preprocessing and normalizing as we taken 15000 data and these are divided into test and train data where it is divided into 80% and 20 %.</vt:lpstr>
      <vt:lpstr>MODEL SELECTION,TRANNING AND EVALUATION </vt:lpstr>
      <vt:lpstr>METRIX CREATION </vt:lpstr>
      <vt:lpstr>TRANING AND EVALUATING SVM </vt:lpstr>
      <vt:lpstr>EVALUATING SVM BY ROC AUV CURVE</vt:lpstr>
      <vt:lpstr>TRANING AND EVALUATING DESSION TREE </vt:lpstr>
      <vt:lpstr>TRANING AND EVALUATING RANDOM FOREST </vt:lpstr>
      <vt:lpstr>PERFORMANCE COMPARISION GRAPH </vt:lpstr>
      <vt:lpstr>IMPLEMENTING IN TABULAR FORMAT </vt:lpstr>
      <vt:lpstr>IMPLEMNTING BY USING TEST DATA  STEP 1:- READING TEST DATA AND PERFORMING ANALYSIS </vt:lpstr>
      <vt:lpstr>In this  we are defining function to read TEST data and then perform route prediction on test and after execution above block will get below output</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ANALYSING TOURIST BEHAVIOUR USING BIG DATA TECHNOLOGY</dc:title>
  <dc:creator>education study</dc:creator>
  <cp:lastModifiedBy>19379</cp:lastModifiedBy>
  <cp:revision>11</cp:revision>
  <dcterms:created xsi:type="dcterms:W3CDTF">2023-12-01T14:08:00Z</dcterms:created>
  <dcterms:modified xsi:type="dcterms:W3CDTF">2023-12-08T23:18:05Z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479AB6E695B24BFCBE5EE2637C8FDD4D_12</vt:lpwstr>
  </property>
  <property fmtid="{D5CDD505-2E9C-101B-9397-08002B2CF9AE}" pid="3" name="KSOProductBuildVer">
    <vt:lpwstr>1033-12.2.0.13306</vt:lpwstr>
  </property>
</Properties>
</file>