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75" r:id="rId3"/>
    <p:sldId id="257" r:id="rId4"/>
    <p:sldId id="258" r:id="rId5"/>
    <p:sldId id="259" r:id="rId6"/>
    <p:sldId id="264" r:id="rId7"/>
    <p:sldId id="265" r:id="rId8"/>
    <p:sldId id="276" r:id="rId9"/>
    <p:sldId id="277" r:id="rId10"/>
    <p:sldId id="278" r:id="rId11"/>
    <p:sldId id="279" r:id="rId12"/>
    <p:sldId id="267" r:id="rId13"/>
    <p:sldId id="280"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8BC3B6-ECAC-4227-8207-709873A3D5B3}">
          <p14:sldIdLst>
            <p14:sldId id="256"/>
          </p14:sldIdLst>
        </p14:section>
        <p14:section name="Untitled Section" id="{CB25946A-D9FF-411B-94B9-F0674435F202}">
          <p14:sldIdLst>
            <p14:sldId id="275"/>
            <p14:sldId id="257"/>
            <p14:sldId id="258"/>
            <p14:sldId id="259"/>
            <p14:sldId id="264"/>
            <p14:sldId id="265"/>
            <p14:sldId id="276"/>
            <p14:sldId id="277"/>
            <p14:sldId id="278"/>
            <p14:sldId id="279"/>
            <p14:sldId id="267"/>
            <p14:sldId id="280"/>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2" autoAdjust="0"/>
  </p:normalViewPr>
  <p:slideViewPr>
    <p:cSldViewPr snapToGrid="0">
      <p:cViewPr>
        <p:scale>
          <a:sx n="66" d="100"/>
          <a:sy n="66" d="100"/>
        </p:scale>
        <p:origin x="1301"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389AC-D649-4A09-AAD5-6D520EB2E03D}"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D7751-3ACC-44E0-8E6B-0649623FBECC}" type="slidenum">
              <a:rPr lang="en-US" smtClean="0"/>
              <a:t>‹#›</a:t>
            </a:fld>
            <a:endParaRPr lang="en-US"/>
          </a:p>
        </p:txBody>
      </p:sp>
    </p:spTree>
    <p:extLst>
      <p:ext uri="{BB962C8B-B14F-4D97-AF65-F5344CB8AC3E}">
        <p14:creationId xmlns:p14="http://schemas.microsoft.com/office/powerpoint/2010/main" val="14339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ED7751-3ACC-44E0-8E6B-0649623FBECC}" type="slidenum">
              <a:rPr lang="en-US" smtClean="0"/>
              <a:t>6</a:t>
            </a:fld>
            <a:endParaRPr lang="en-US"/>
          </a:p>
        </p:txBody>
      </p:sp>
    </p:spTree>
    <p:extLst>
      <p:ext uri="{BB962C8B-B14F-4D97-AF65-F5344CB8AC3E}">
        <p14:creationId xmlns:p14="http://schemas.microsoft.com/office/powerpoint/2010/main" val="93472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74EE-F447-CCE2-34C8-071F43FE3E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5CECA-3416-4923-9348-6574D7DCB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CB2F7-A9B0-CF3F-B88D-DDB8428D6632}"/>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5" name="Footer Placeholder 4">
            <a:extLst>
              <a:ext uri="{FF2B5EF4-FFF2-40B4-BE49-F238E27FC236}">
                <a16:creationId xmlns:a16="http://schemas.microsoft.com/office/drawing/2014/main" id="{C056E2DA-0660-4330-9711-E133A02B7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8E012-739A-F776-A995-67A94A58DCF5}"/>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65105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ED5D-0579-014B-C95F-09D035927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17160-1851-4573-423F-B61F4CBE0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EF554-4A38-8FEC-7E33-A5A13E1EBE85}"/>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5" name="Footer Placeholder 4">
            <a:extLst>
              <a:ext uri="{FF2B5EF4-FFF2-40B4-BE49-F238E27FC236}">
                <a16:creationId xmlns:a16="http://schemas.microsoft.com/office/drawing/2014/main" id="{3765B807-A0CB-C5BA-E38A-1514DE7D8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C1EAE-47DA-1967-AFE4-D8071B25FAC4}"/>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413909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6F561-917E-28D3-5C8E-4589EFF72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A142F-3983-5121-AC33-81D3F4BEE1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68B02-6362-CE5D-2FE8-45040F5F6F79}"/>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5" name="Footer Placeholder 4">
            <a:extLst>
              <a:ext uri="{FF2B5EF4-FFF2-40B4-BE49-F238E27FC236}">
                <a16:creationId xmlns:a16="http://schemas.microsoft.com/office/drawing/2014/main" id="{E786B16F-6AFF-2DB9-03FD-8D68DA77D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9F2D8-10AC-A32F-729C-7110F5E8E7F9}"/>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13711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8B53-A9BB-E4E1-E4EB-A9AD8C3E8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3A5FF-DDD0-3C1A-15C6-32635FF6E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65D7-0713-F443-7CD6-E7152A78B315}"/>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5" name="Footer Placeholder 4">
            <a:extLst>
              <a:ext uri="{FF2B5EF4-FFF2-40B4-BE49-F238E27FC236}">
                <a16:creationId xmlns:a16="http://schemas.microsoft.com/office/drawing/2014/main" id="{DED6DCE7-0EF3-A614-BD7E-9BFE8270D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07F75-E7B9-3656-E181-F4921615870E}"/>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206061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040B-3AE4-E4AC-78DA-3AC4744FC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0BBEEA-4272-7745-F824-B65516C57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425AE2-2647-4743-46AC-40FCF2413CEC}"/>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5" name="Footer Placeholder 4">
            <a:extLst>
              <a:ext uri="{FF2B5EF4-FFF2-40B4-BE49-F238E27FC236}">
                <a16:creationId xmlns:a16="http://schemas.microsoft.com/office/drawing/2014/main" id="{1F106E5D-5A6F-9E81-BF36-445AF5098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AFE9A-1CBE-88FE-2FD0-E6C3F26F5B93}"/>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181557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3F15-1FFA-11C9-55F5-C6D24D105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274BB-D1AE-5B0B-9EFA-8134F5AEB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F6FFB-97B9-4A9D-A5E4-9F81AA848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2DD14-2C26-EB28-9CFB-49079B17C27D}"/>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6" name="Footer Placeholder 5">
            <a:extLst>
              <a:ext uri="{FF2B5EF4-FFF2-40B4-BE49-F238E27FC236}">
                <a16:creationId xmlns:a16="http://schemas.microsoft.com/office/drawing/2014/main" id="{35EBEFE5-3866-DFCB-A07D-4851F64A8B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18B40C-8AA9-01CA-F1F1-C824C3A5CF31}"/>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126906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BECB-2854-CF6C-9F08-32C7AAC74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E30D7E-815B-EBBA-77A2-02C5AAA8B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CB6C1-C935-6573-1252-839053BCBC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6194F-5D6D-EA1F-615F-A5FC0A5D0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EE642-C4AE-BC9F-2363-8385E028E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39DE5-AFCD-2F08-4B91-961174BC631C}"/>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8" name="Footer Placeholder 7">
            <a:extLst>
              <a:ext uri="{FF2B5EF4-FFF2-40B4-BE49-F238E27FC236}">
                <a16:creationId xmlns:a16="http://schemas.microsoft.com/office/drawing/2014/main" id="{2C97F2B7-8798-F091-CE91-81D6E49089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8C6B23-B3B0-1986-85B2-DCBBA048B4AE}"/>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49000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C817-22A7-9AA7-92C0-EDF9BE71DF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EDD738-15FA-6982-323F-35A4B57F7832}"/>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4" name="Footer Placeholder 3">
            <a:extLst>
              <a:ext uri="{FF2B5EF4-FFF2-40B4-BE49-F238E27FC236}">
                <a16:creationId xmlns:a16="http://schemas.microsoft.com/office/drawing/2014/main" id="{1A81B068-46F3-83EE-5405-95F6963088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B697C0-C9AF-CB54-63F7-E61137B165B4}"/>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252028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7CCAB-3066-1A5F-1172-382775562E3C}"/>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3" name="Footer Placeholder 2">
            <a:extLst>
              <a:ext uri="{FF2B5EF4-FFF2-40B4-BE49-F238E27FC236}">
                <a16:creationId xmlns:a16="http://schemas.microsoft.com/office/drawing/2014/main" id="{16D96468-06F3-2ACF-37B9-65B7983700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53D41E-CA65-77A0-3EE9-A9B9B9A737C8}"/>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234484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3C41-6077-720C-A853-568C7A52A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DDF2B6-895F-29E5-1B0C-4BA2CB962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DF1D8-959C-3368-EA51-6433613AB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2C218-C132-FA4F-1F43-8B008ED8F060}"/>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6" name="Footer Placeholder 5">
            <a:extLst>
              <a:ext uri="{FF2B5EF4-FFF2-40B4-BE49-F238E27FC236}">
                <a16:creationId xmlns:a16="http://schemas.microsoft.com/office/drawing/2014/main" id="{114FEF5C-28FF-DDB6-5F20-97DF3C3218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F4D7A-DD66-F503-C512-C7FED9E411F3}"/>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222500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C98-3E48-7D5A-673D-DF1B644BE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8F6EB-B8E8-40EA-3CEB-5A12E206E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AAD43-BC8B-9D66-9DC8-0CBCEC400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04835-F5E4-D6DE-149E-EA741ABE1919}"/>
              </a:ext>
            </a:extLst>
          </p:cNvPr>
          <p:cNvSpPr>
            <a:spLocks noGrp="1"/>
          </p:cNvSpPr>
          <p:nvPr>
            <p:ph type="dt" sz="half" idx="10"/>
          </p:nvPr>
        </p:nvSpPr>
        <p:spPr/>
        <p:txBody>
          <a:bodyPr/>
          <a:lstStyle/>
          <a:p>
            <a:fld id="{C02B7FF4-528A-4163-827E-8227FF4A4029}" type="datetimeFigureOut">
              <a:rPr lang="en-IN" smtClean="0"/>
              <a:t>05-12-2023</a:t>
            </a:fld>
            <a:endParaRPr lang="en-IN"/>
          </a:p>
        </p:txBody>
      </p:sp>
      <p:sp>
        <p:nvSpPr>
          <p:cNvPr id="6" name="Footer Placeholder 5">
            <a:extLst>
              <a:ext uri="{FF2B5EF4-FFF2-40B4-BE49-F238E27FC236}">
                <a16:creationId xmlns:a16="http://schemas.microsoft.com/office/drawing/2014/main" id="{7019BA3E-08DF-21FA-E32E-E1DEEC35C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0A405A-84C3-00A1-5FFA-5D9CEB4599D1}"/>
              </a:ext>
            </a:extLst>
          </p:cNvPr>
          <p:cNvSpPr>
            <a:spLocks noGrp="1"/>
          </p:cNvSpPr>
          <p:nvPr>
            <p:ph type="sldNum" sz="quarter" idx="12"/>
          </p:nvPr>
        </p:nvSpPr>
        <p:spPr/>
        <p:txBody>
          <a:bodyPr/>
          <a:lstStyle/>
          <a:p>
            <a:fld id="{E9B91C25-0568-4A06-8005-6EE9F5CC63D3}" type="slidenum">
              <a:rPr lang="en-IN" smtClean="0"/>
              <a:t>‹#›</a:t>
            </a:fld>
            <a:endParaRPr lang="en-IN"/>
          </a:p>
        </p:txBody>
      </p:sp>
    </p:spTree>
    <p:extLst>
      <p:ext uri="{BB962C8B-B14F-4D97-AF65-F5344CB8AC3E}">
        <p14:creationId xmlns:p14="http://schemas.microsoft.com/office/powerpoint/2010/main" val="300631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D1FA1-E0F5-70E2-8007-F8828A27C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C5D716-BC3E-2DCC-DCDD-635D0D2AC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11C9D-ADE4-683A-3DD1-D8D2DC08D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B7FF4-528A-4163-827E-8227FF4A4029}" type="datetimeFigureOut">
              <a:rPr lang="en-IN" smtClean="0"/>
              <a:t>05-12-2023</a:t>
            </a:fld>
            <a:endParaRPr lang="en-IN"/>
          </a:p>
        </p:txBody>
      </p:sp>
      <p:sp>
        <p:nvSpPr>
          <p:cNvPr id="5" name="Footer Placeholder 4">
            <a:extLst>
              <a:ext uri="{FF2B5EF4-FFF2-40B4-BE49-F238E27FC236}">
                <a16:creationId xmlns:a16="http://schemas.microsoft.com/office/drawing/2014/main" id="{20C2A768-F527-DB48-4444-D307F9391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8B6FF4-C9E6-0A0C-7D92-145E51395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91C25-0568-4A06-8005-6EE9F5CC63D3}" type="slidenum">
              <a:rPr lang="en-IN" smtClean="0"/>
              <a:t>‹#›</a:t>
            </a:fld>
            <a:endParaRPr lang="en-IN"/>
          </a:p>
        </p:txBody>
      </p:sp>
    </p:spTree>
    <p:extLst>
      <p:ext uri="{BB962C8B-B14F-4D97-AF65-F5344CB8AC3E}">
        <p14:creationId xmlns:p14="http://schemas.microsoft.com/office/powerpoint/2010/main" val="31932825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tabular-playground-series-mar-2022/data?select=train.cs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A72307-A6A1-70F5-320C-60B020175E7C}"/>
              </a:ext>
            </a:extLst>
          </p:cNvPr>
          <p:cNvPicPr>
            <a:picLocks noChangeAspect="1"/>
          </p:cNvPicPr>
          <p:nvPr/>
        </p:nvPicPr>
        <p:blipFill rotWithShape="1">
          <a:blip r:embed="rId2">
            <a:alphaModFix amt="35000"/>
          </a:blip>
          <a:srcRect t="1523" b="14208"/>
          <a:stretch/>
        </p:blipFill>
        <p:spPr>
          <a:xfrm>
            <a:off x="20" y="10"/>
            <a:ext cx="12191980" cy="6857990"/>
          </a:xfrm>
          <a:prstGeom prst="rect">
            <a:avLst/>
          </a:prstGeom>
        </p:spPr>
      </p:pic>
      <p:sp>
        <p:nvSpPr>
          <p:cNvPr id="2" name="Title 1">
            <a:extLst>
              <a:ext uri="{FF2B5EF4-FFF2-40B4-BE49-F238E27FC236}">
                <a16:creationId xmlns:a16="http://schemas.microsoft.com/office/drawing/2014/main" id="{5BE199D8-32F1-CDE1-A45C-03E9F4C950A0}"/>
              </a:ext>
            </a:extLst>
          </p:cNvPr>
          <p:cNvSpPr>
            <a:spLocks noGrp="1"/>
          </p:cNvSpPr>
          <p:nvPr>
            <p:ph type="ctrTitle"/>
          </p:nvPr>
        </p:nvSpPr>
        <p:spPr>
          <a:xfrm>
            <a:off x="1066800" y="642594"/>
            <a:ext cx="10058400" cy="1371600"/>
          </a:xfrm>
        </p:spPr>
        <p:txBody>
          <a:bodyPr vert="horz" lIns="91440" tIns="45720" rIns="91440" bIns="45720" rtlCol="0" anchor="ctr">
            <a:normAutofit fontScale="90000"/>
          </a:bodyPr>
          <a:lstStyle/>
          <a:p>
            <a:pPr algn="l">
              <a:lnSpc>
                <a:spcPct val="90000"/>
              </a:lnSpc>
            </a:pPr>
            <a:r>
              <a:rPr lang="en-US" sz="3000" cap="none" spc="0" dirty="0">
                <a:latin typeface="Times New Roman" panose="02020603050405020304" pitchFamily="18" charset="0"/>
                <a:cs typeface="Times New Roman" panose="02020603050405020304" pitchFamily="18" charset="0"/>
              </a:rPr>
              <a:t>                            </a:t>
            </a:r>
            <a:br>
              <a:rPr lang="en-US" sz="3000" cap="none" spc="0" dirty="0">
                <a:latin typeface="Times New Roman" panose="02020603050405020304" pitchFamily="18" charset="0"/>
                <a:cs typeface="Times New Roman" panose="02020603050405020304" pitchFamily="18" charset="0"/>
              </a:rPr>
            </a:br>
            <a:r>
              <a:rPr lang="en-US" sz="4000" b="1" cap="none" spc="0" dirty="0">
                <a:latin typeface="Times New Roman" panose="02020603050405020304" pitchFamily="18" charset="0"/>
                <a:cs typeface="Times New Roman" panose="02020603050405020304" pitchFamily="18" charset="0"/>
              </a:rPr>
              <a:t>Traffic Route Prediction</a:t>
            </a:r>
            <a:br>
              <a:rPr lang="en-US" sz="3000" cap="none" spc="0" dirty="0">
                <a:latin typeface="Times New Roman" panose="02020603050405020304" pitchFamily="18" charset="0"/>
                <a:cs typeface="Times New Roman" panose="02020603050405020304" pitchFamily="18" charset="0"/>
              </a:rPr>
            </a:br>
            <a:br>
              <a:rPr lang="en-US" sz="3000" cap="none" spc="0" dirty="0">
                <a:latin typeface="Times New Roman" panose="02020603050405020304" pitchFamily="18" charset="0"/>
                <a:cs typeface="Times New Roman" panose="02020603050405020304" pitchFamily="18" charset="0"/>
              </a:rPr>
            </a:br>
            <a:endParaRPr lang="en-US" sz="3000" cap="none" spc="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177EF8-39FB-0FF7-FD31-585DF1EE718E}"/>
              </a:ext>
            </a:extLst>
          </p:cNvPr>
          <p:cNvSpPr>
            <a:spLocks noGrp="1"/>
          </p:cNvSpPr>
          <p:nvPr>
            <p:ph type="subTitle" idx="1"/>
          </p:nvPr>
        </p:nvSpPr>
        <p:spPr>
          <a:xfrm>
            <a:off x="1066800" y="2103120"/>
            <a:ext cx="10058400" cy="3931920"/>
          </a:xfrm>
        </p:spPr>
        <p:txBody>
          <a:bodyPr vert="horz" lIns="91440" tIns="45720" rIns="91440" bIns="45720" rtlCol="0">
            <a:normAutofit/>
          </a:bodyPr>
          <a:lstStyle/>
          <a:p>
            <a:pPr indent="-182880" algn="l">
              <a:spcAft>
                <a:spcPts val="600"/>
              </a:spcAft>
              <a:buFont typeface="Garamond" pitchFamily="18" charset="0"/>
              <a:buChar char="◦"/>
            </a:pP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itchFamily="18" charset="0"/>
              <a:buChar char="◦"/>
            </a:pPr>
            <a:r>
              <a:rPr lang="en-US" sz="2800" dirty="0">
                <a:latin typeface="Times New Roman" panose="02020603050405020304" pitchFamily="18" charset="0"/>
                <a:cs typeface="Times New Roman" panose="02020603050405020304" pitchFamily="18" charset="0"/>
              </a:rPr>
              <a:t>Ujwala Dama</a:t>
            </a:r>
          </a:p>
          <a:p>
            <a:pPr indent="-182880" algn="l">
              <a:spcAft>
                <a:spcPts val="600"/>
              </a:spcAft>
              <a:buFont typeface="Garamond" pitchFamily="18" charset="0"/>
              <a:buChar char="◦"/>
            </a:pPr>
            <a:r>
              <a:rPr lang="en-US" sz="2800" dirty="0">
                <a:latin typeface="Times New Roman" panose="02020603050405020304" pitchFamily="18" charset="0"/>
                <a:cs typeface="Times New Roman" panose="02020603050405020304" pitchFamily="18" charset="0"/>
              </a:rPr>
              <a:t>Sri </a:t>
            </a:r>
            <a:r>
              <a:rPr lang="en-US" sz="2800" dirty="0" err="1">
                <a:latin typeface="Times New Roman" panose="02020603050405020304" pitchFamily="18" charset="0"/>
                <a:cs typeface="Times New Roman" panose="02020603050405020304" pitchFamily="18" charset="0"/>
              </a:rPr>
              <a:t>Manvitha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Malampati</a:t>
            </a: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itchFamily="18" charset="0"/>
              <a:buChar char="◦"/>
            </a:pPr>
            <a:r>
              <a:rPr lang="en-US" sz="2800" dirty="0">
                <a:latin typeface="Times New Roman" panose="02020603050405020304" pitchFamily="18" charset="0"/>
                <a:cs typeface="Times New Roman" panose="02020603050405020304" pitchFamily="18" charset="0"/>
              </a:rPr>
              <a:t>Shreelaasya Vejandla</a:t>
            </a:r>
          </a:p>
          <a:p>
            <a:pPr indent="-182880" algn="l">
              <a:spcAft>
                <a:spcPts val="600"/>
              </a:spcAft>
              <a:buFont typeface="Garamond" pitchFamily="18" charset="0"/>
              <a:buChar char="◦"/>
            </a:pPr>
            <a:r>
              <a:rPr lang="en-US" sz="2800" dirty="0" err="1">
                <a:latin typeface="Times New Roman" panose="02020603050405020304" pitchFamily="18" charset="0"/>
                <a:cs typeface="Times New Roman" panose="02020603050405020304" pitchFamily="18" charset="0"/>
              </a:rPr>
              <a:t>Navayasri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Yarramreddy</a:t>
            </a:r>
            <a:r>
              <a:rPr lang="en-US" sz="2800" dirty="0">
                <a:latin typeface="Times New Roman" panose="02020603050405020304" pitchFamily="18" charset="0"/>
                <a:cs typeface="Times New Roman" panose="02020603050405020304" pitchFamily="18" charset="0"/>
              </a:rPr>
              <a:t> </a:t>
            </a:r>
          </a:p>
          <a:p>
            <a:pPr indent="-182880" algn="l">
              <a:spcAft>
                <a:spcPts val="600"/>
              </a:spcAft>
              <a:buFont typeface="Garamond" pitchFamily="18" charset="0"/>
              <a:buChar char="◦"/>
            </a:pPr>
            <a:endParaRPr lang="en-US" dirty="0"/>
          </a:p>
        </p:txBody>
      </p:sp>
    </p:spTree>
    <p:extLst>
      <p:ext uri="{BB962C8B-B14F-4D97-AF65-F5344CB8AC3E}">
        <p14:creationId xmlns:p14="http://schemas.microsoft.com/office/powerpoint/2010/main" val="291305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25" name="Picture 24" descr="White puzzle with one red piece">
            <a:extLst>
              <a:ext uri="{FF2B5EF4-FFF2-40B4-BE49-F238E27FC236}">
                <a16:creationId xmlns:a16="http://schemas.microsoft.com/office/drawing/2014/main" id="{D6CDB94D-CC42-9C9C-8C6B-C112219C5189}"/>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EF3679-0BE3-D934-830D-745F4A4CF938}"/>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MODEL SELECTION,TRANNING AND EVALUATION </a:t>
            </a:r>
          </a:p>
        </p:txBody>
      </p:sp>
      <p:sp>
        <p:nvSpPr>
          <p:cNvPr id="3" name="Content Placeholder 2">
            <a:extLst>
              <a:ext uri="{FF2B5EF4-FFF2-40B4-BE49-F238E27FC236}">
                <a16:creationId xmlns:a16="http://schemas.microsoft.com/office/drawing/2014/main" id="{C8D18786-8AE8-1092-081C-27C72ADBC6E0}"/>
              </a:ext>
            </a:extLst>
          </p:cNvPr>
          <p:cNvSpPr>
            <a:spLocks noGrp="1"/>
          </p:cNvSpPr>
          <p:nvPr>
            <p:ph idx="1"/>
          </p:nvPr>
        </p:nvSpPr>
        <p:spPr/>
        <p:txBody>
          <a:bodyPr>
            <a:normAutofit/>
          </a:bodyPr>
          <a:lstStyle/>
          <a:p>
            <a:pPr marL="0" indent="0">
              <a:buNone/>
            </a:pPr>
            <a:r>
              <a:rPr lang="en-US" b="1" dirty="0"/>
              <a:t> </a:t>
            </a:r>
            <a:r>
              <a:rPr lang="en-US" sz="2000" b="1" dirty="0">
                <a:latin typeface="Times New Roman" panose="02020603050405020304" pitchFamily="18" charset="0"/>
                <a:cs typeface="Times New Roman" panose="02020603050405020304" pitchFamily="18" charset="0"/>
              </a:rPr>
              <a:t>WE IMPLEMENTED 3 DIFFERENT KIND OF MODELS </a:t>
            </a:r>
          </a:p>
          <a:p>
            <a:r>
              <a:rPr lang="en-US" sz="2000" b="1" i="0" dirty="0">
                <a:effectLst/>
                <a:latin typeface="Times New Roman" panose="02020603050405020304" pitchFamily="18" charset="0"/>
                <a:cs typeface="Times New Roman" panose="02020603050405020304" pitchFamily="18" charset="0"/>
              </a:rPr>
              <a:t>Support Vector Machines (SVM)</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decision tree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Random Forest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7086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405-05C7-E9D8-E695-D17FC841DEFA}"/>
              </a:ext>
            </a:extLst>
          </p:cNvPr>
          <p:cNvSpPr>
            <a:spLocks noGrp="1"/>
          </p:cNvSpPr>
          <p:nvPr>
            <p:ph type="title"/>
          </p:nvPr>
        </p:nvSpPr>
        <p:spPr>
          <a:xfrm>
            <a:off x="1066800" y="642594"/>
            <a:ext cx="10058400" cy="757943"/>
          </a:xfrm>
        </p:spPr>
        <p:txBody>
          <a:bodyPr>
            <a:normAutofit/>
          </a:bodyPr>
          <a:lstStyle/>
          <a:p>
            <a:r>
              <a:rPr lang="en-US" sz="2800" b="1" dirty="0">
                <a:latin typeface="Times New Roman" panose="02020603050405020304" pitchFamily="18" charset="0"/>
                <a:cs typeface="Times New Roman" panose="02020603050405020304" pitchFamily="18" charset="0"/>
              </a:rPr>
              <a:t>METRIX CREATION </a:t>
            </a:r>
          </a:p>
        </p:txBody>
      </p:sp>
      <p:pic>
        <p:nvPicPr>
          <p:cNvPr id="5" name="Content Placeholder 4">
            <a:extLst>
              <a:ext uri="{FF2B5EF4-FFF2-40B4-BE49-F238E27FC236}">
                <a16:creationId xmlns:a16="http://schemas.microsoft.com/office/drawing/2014/main" id="{99A3870E-3CE0-478D-608B-E27AAC17A1F5}"/>
              </a:ext>
            </a:extLst>
          </p:cNvPr>
          <p:cNvPicPr>
            <a:picLocks noGrp="1" noChangeAspect="1"/>
          </p:cNvPicPr>
          <p:nvPr>
            <p:ph idx="1"/>
          </p:nvPr>
        </p:nvPicPr>
        <p:blipFill>
          <a:blip r:embed="rId2"/>
          <a:stretch>
            <a:fillRect/>
          </a:stretch>
        </p:blipFill>
        <p:spPr>
          <a:xfrm>
            <a:off x="613458" y="1400537"/>
            <a:ext cx="10938076" cy="4942389"/>
          </a:xfrm>
        </p:spPr>
      </p:pic>
    </p:spTree>
    <p:extLst>
      <p:ext uri="{BB962C8B-B14F-4D97-AF65-F5344CB8AC3E}">
        <p14:creationId xmlns:p14="http://schemas.microsoft.com/office/powerpoint/2010/main" val="102425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601884" y="642594"/>
            <a:ext cx="10523316" cy="665345"/>
          </a:xfrm>
        </p:spPr>
        <p:txBody>
          <a:bodyPr>
            <a:normAutofit/>
          </a:bodyPr>
          <a:lstStyle/>
          <a:p>
            <a:r>
              <a:rPr lang="en-US" sz="2800" b="1" dirty="0">
                <a:latin typeface="Times New Roman" panose="02020603050405020304" pitchFamily="18" charset="0"/>
                <a:cs typeface="Times New Roman" panose="02020603050405020304" pitchFamily="18" charset="0"/>
              </a:rPr>
              <a:t>TRANING AND EVALUATING SVM </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B20742-4FDC-1CF4-692C-D9C9BE5845EC}"/>
              </a:ext>
            </a:extLst>
          </p:cNvPr>
          <p:cNvPicPr>
            <a:picLocks noChangeAspect="1"/>
          </p:cNvPicPr>
          <p:nvPr/>
        </p:nvPicPr>
        <p:blipFill>
          <a:blip r:embed="rId2"/>
          <a:stretch>
            <a:fillRect/>
          </a:stretch>
        </p:blipFill>
        <p:spPr>
          <a:xfrm>
            <a:off x="1759352" y="1620257"/>
            <a:ext cx="7789762" cy="4595149"/>
          </a:xfrm>
          <a:prstGeom prst="rect">
            <a:avLst/>
          </a:prstGeom>
        </p:spPr>
      </p:pic>
    </p:spTree>
    <p:extLst>
      <p:ext uri="{BB962C8B-B14F-4D97-AF65-F5344CB8AC3E}">
        <p14:creationId xmlns:p14="http://schemas.microsoft.com/office/powerpoint/2010/main" val="55401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B696-99CC-C582-1C35-7AE0B7EC5114}"/>
              </a:ext>
            </a:extLst>
          </p:cNvPr>
          <p:cNvSpPr>
            <a:spLocks noGrp="1"/>
          </p:cNvSpPr>
          <p:nvPr>
            <p:ph type="title"/>
          </p:nvPr>
        </p:nvSpPr>
        <p:spPr>
          <a:xfrm>
            <a:off x="1066800" y="642594"/>
            <a:ext cx="10058400" cy="815816"/>
          </a:xfrm>
        </p:spPr>
        <p:txBody>
          <a:bodyPr>
            <a:normAutofit/>
          </a:bodyPr>
          <a:lstStyle/>
          <a:p>
            <a:r>
              <a:rPr lang="en-US" sz="3200" b="1" dirty="0">
                <a:latin typeface="Times New Roman" panose="02020603050405020304" pitchFamily="18" charset="0"/>
                <a:cs typeface="Times New Roman" panose="02020603050405020304" pitchFamily="18" charset="0"/>
              </a:rPr>
              <a:t>EVALUATING SVM BY ROC AUV CURVE</a:t>
            </a:r>
          </a:p>
        </p:txBody>
      </p:sp>
      <p:pic>
        <p:nvPicPr>
          <p:cNvPr id="5" name="Content Placeholder 4">
            <a:extLst>
              <a:ext uri="{FF2B5EF4-FFF2-40B4-BE49-F238E27FC236}">
                <a16:creationId xmlns:a16="http://schemas.microsoft.com/office/drawing/2014/main" id="{DBD2E96C-D25B-A264-D460-F220AFEE8227}"/>
              </a:ext>
            </a:extLst>
          </p:cNvPr>
          <p:cNvPicPr>
            <a:picLocks noGrp="1" noChangeAspect="1"/>
          </p:cNvPicPr>
          <p:nvPr>
            <p:ph idx="1"/>
          </p:nvPr>
        </p:nvPicPr>
        <p:blipFill>
          <a:blip r:embed="rId2"/>
          <a:stretch>
            <a:fillRect/>
          </a:stretch>
        </p:blipFill>
        <p:spPr>
          <a:xfrm>
            <a:off x="1343745" y="1734347"/>
            <a:ext cx="5082980" cy="3863675"/>
          </a:xfrm>
        </p:spPr>
      </p:pic>
    </p:spTree>
    <p:extLst>
      <p:ext uri="{BB962C8B-B14F-4D97-AF65-F5344CB8AC3E}">
        <p14:creationId xmlns:p14="http://schemas.microsoft.com/office/powerpoint/2010/main" val="130092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439838" y="299884"/>
            <a:ext cx="10372846" cy="1285848"/>
          </a:xfrm>
        </p:spPr>
        <p:txBody>
          <a:bodyPr>
            <a:normAutofit/>
          </a:bodyPr>
          <a:lstStyle/>
          <a:p>
            <a:r>
              <a:rPr lang="en-IN" sz="2800" b="1" dirty="0">
                <a:latin typeface="Times New Roman" panose="02020603050405020304" pitchFamily="18" charset="0"/>
                <a:cs typeface="Times New Roman" panose="02020603050405020304" pitchFamily="18" charset="0"/>
              </a:rPr>
              <a:t>TRANING AND EVALUATING DESSION TREE </a:t>
            </a:r>
          </a:p>
        </p:txBody>
      </p:sp>
      <p:pic>
        <p:nvPicPr>
          <p:cNvPr id="7" name="Picture 6">
            <a:extLst>
              <a:ext uri="{FF2B5EF4-FFF2-40B4-BE49-F238E27FC236}">
                <a16:creationId xmlns:a16="http://schemas.microsoft.com/office/drawing/2014/main" id="{BC0DEB8A-35E8-ACD4-0AC5-7C1BF05F86C4}"/>
              </a:ext>
            </a:extLst>
          </p:cNvPr>
          <p:cNvPicPr>
            <a:picLocks noChangeAspect="1"/>
          </p:cNvPicPr>
          <p:nvPr/>
        </p:nvPicPr>
        <p:blipFill>
          <a:blip r:embed="rId2"/>
          <a:stretch>
            <a:fillRect/>
          </a:stretch>
        </p:blipFill>
        <p:spPr>
          <a:xfrm>
            <a:off x="4145111" y="1423687"/>
            <a:ext cx="3901778" cy="5173503"/>
          </a:xfrm>
          <a:prstGeom prst="rect">
            <a:avLst/>
          </a:prstGeom>
        </p:spPr>
      </p:pic>
      <p:pic>
        <p:nvPicPr>
          <p:cNvPr id="9" name="Picture 8">
            <a:extLst>
              <a:ext uri="{FF2B5EF4-FFF2-40B4-BE49-F238E27FC236}">
                <a16:creationId xmlns:a16="http://schemas.microsoft.com/office/drawing/2014/main" id="{070908D4-7B11-66A5-9B5A-E83F67E7F0B1}"/>
              </a:ext>
            </a:extLst>
          </p:cNvPr>
          <p:cNvPicPr>
            <a:picLocks noChangeAspect="1"/>
          </p:cNvPicPr>
          <p:nvPr/>
        </p:nvPicPr>
        <p:blipFill>
          <a:blip r:embed="rId3"/>
          <a:stretch>
            <a:fillRect/>
          </a:stretch>
        </p:blipFill>
        <p:spPr>
          <a:xfrm>
            <a:off x="281032" y="1423687"/>
            <a:ext cx="3719691" cy="5134430"/>
          </a:xfrm>
          <a:prstGeom prst="rect">
            <a:avLst/>
          </a:prstGeom>
        </p:spPr>
      </p:pic>
      <p:pic>
        <p:nvPicPr>
          <p:cNvPr id="11" name="Picture 10">
            <a:extLst>
              <a:ext uri="{FF2B5EF4-FFF2-40B4-BE49-F238E27FC236}">
                <a16:creationId xmlns:a16="http://schemas.microsoft.com/office/drawing/2014/main" id="{4DE8DE31-38FE-DB60-813C-72793138FDCE}"/>
              </a:ext>
            </a:extLst>
          </p:cNvPr>
          <p:cNvPicPr>
            <a:picLocks noChangeAspect="1"/>
          </p:cNvPicPr>
          <p:nvPr/>
        </p:nvPicPr>
        <p:blipFill>
          <a:blip r:embed="rId4"/>
          <a:stretch>
            <a:fillRect/>
          </a:stretch>
        </p:blipFill>
        <p:spPr>
          <a:xfrm>
            <a:off x="8191277" y="1423687"/>
            <a:ext cx="3719691" cy="5173503"/>
          </a:xfrm>
          <a:prstGeom prst="rect">
            <a:avLst/>
          </a:prstGeom>
        </p:spPr>
      </p:pic>
    </p:spTree>
    <p:extLst>
      <p:ext uri="{BB962C8B-B14F-4D97-AF65-F5344CB8AC3E}">
        <p14:creationId xmlns:p14="http://schemas.microsoft.com/office/powerpoint/2010/main" val="57322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439838" y="642594"/>
            <a:ext cx="10685362" cy="1371600"/>
          </a:xfrm>
        </p:spPr>
        <p:txBody>
          <a:bodyPr>
            <a:normAutofit/>
          </a:bodyPr>
          <a:lstStyle/>
          <a:p>
            <a:r>
              <a:rPr lang="en-IN" sz="2700" b="1" dirty="0">
                <a:latin typeface="Times New Roman" panose="02020603050405020304" pitchFamily="18" charset="0"/>
                <a:cs typeface="Times New Roman" panose="02020603050405020304" pitchFamily="18" charset="0"/>
              </a:rPr>
              <a:t>TRANING AND EVALUATING RANDOM FOREST </a:t>
            </a:r>
          </a:p>
        </p:txBody>
      </p:sp>
      <p:pic>
        <p:nvPicPr>
          <p:cNvPr id="5" name="Picture 4">
            <a:extLst>
              <a:ext uri="{FF2B5EF4-FFF2-40B4-BE49-F238E27FC236}">
                <a16:creationId xmlns:a16="http://schemas.microsoft.com/office/drawing/2014/main" id="{D1DF9199-A36B-A84C-1816-B232203BA888}"/>
              </a:ext>
            </a:extLst>
          </p:cNvPr>
          <p:cNvPicPr>
            <a:picLocks noChangeAspect="1"/>
          </p:cNvPicPr>
          <p:nvPr/>
        </p:nvPicPr>
        <p:blipFill>
          <a:blip r:embed="rId2"/>
          <a:stretch>
            <a:fillRect/>
          </a:stretch>
        </p:blipFill>
        <p:spPr>
          <a:xfrm>
            <a:off x="222147" y="1893596"/>
            <a:ext cx="3130653" cy="4664520"/>
          </a:xfrm>
          <a:prstGeom prst="rect">
            <a:avLst/>
          </a:prstGeom>
        </p:spPr>
      </p:pic>
      <p:pic>
        <p:nvPicPr>
          <p:cNvPr id="7" name="Picture 6">
            <a:extLst>
              <a:ext uri="{FF2B5EF4-FFF2-40B4-BE49-F238E27FC236}">
                <a16:creationId xmlns:a16="http://schemas.microsoft.com/office/drawing/2014/main" id="{49CADC68-764B-333C-3AE2-2976B196A0D3}"/>
              </a:ext>
            </a:extLst>
          </p:cNvPr>
          <p:cNvPicPr>
            <a:picLocks noChangeAspect="1"/>
          </p:cNvPicPr>
          <p:nvPr/>
        </p:nvPicPr>
        <p:blipFill>
          <a:blip r:embed="rId3"/>
          <a:stretch>
            <a:fillRect/>
          </a:stretch>
        </p:blipFill>
        <p:spPr>
          <a:xfrm>
            <a:off x="3352800" y="1837729"/>
            <a:ext cx="3939881" cy="4664520"/>
          </a:xfrm>
          <a:prstGeom prst="rect">
            <a:avLst/>
          </a:prstGeom>
        </p:spPr>
      </p:pic>
      <p:pic>
        <p:nvPicPr>
          <p:cNvPr id="9" name="Picture 8">
            <a:extLst>
              <a:ext uri="{FF2B5EF4-FFF2-40B4-BE49-F238E27FC236}">
                <a16:creationId xmlns:a16="http://schemas.microsoft.com/office/drawing/2014/main" id="{B687F94E-837B-AA7F-7FDF-3B8B943CF3A0}"/>
              </a:ext>
            </a:extLst>
          </p:cNvPr>
          <p:cNvPicPr>
            <a:picLocks noChangeAspect="1"/>
          </p:cNvPicPr>
          <p:nvPr/>
        </p:nvPicPr>
        <p:blipFill>
          <a:blip r:embed="rId4"/>
          <a:stretch>
            <a:fillRect/>
          </a:stretch>
        </p:blipFill>
        <p:spPr>
          <a:xfrm>
            <a:off x="7292681" y="1891138"/>
            <a:ext cx="4130398" cy="4664520"/>
          </a:xfrm>
          <a:prstGeom prst="rect">
            <a:avLst/>
          </a:prstGeom>
        </p:spPr>
      </p:pic>
    </p:spTree>
    <p:extLst>
      <p:ext uri="{BB962C8B-B14F-4D97-AF65-F5344CB8AC3E}">
        <p14:creationId xmlns:p14="http://schemas.microsoft.com/office/powerpoint/2010/main" val="155400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1136849" y="1348844"/>
            <a:ext cx="5716338" cy="3042706"/>
          </a:xfrm>
        </p:spPr>
        <p:txBody>
          <a:bodyPr vert="horz" lIns="91440" tIns="45720" rIns="91440" bIns="45720" rtlCol="0" anchor="ctr">
            <a:normAutofit/>
          </a:bodyPr>
          <a:lstStyle/>
          <a:p>
            <a:pPr algn="ctr">
              <a:lnSpc>
                <a:spcPct val="83000"/>
              </a:lnSpc>
            </a:pPr>
            <a:r>
              <a:rPr lang="en-US" sz="5600" cap="all" spc="-100" dirty="0"/>
              <a:t>PERFORMANCE COMPARISION GRAPH</a:t>
            </a:r>
            <a:br>
              <a:rPr lang="en-US" sz="5600" cap="all" spc="-100" dirty="0"/>
            </a:br>
            <a:endParaRPr lang="en-US" sz="5600" cap="all" spc="-100" dirty="0"/>
          </a:p>
        </p:txBody>
      </p:sp>
      <p:pic>
        <p:nvPicPr>
          <p:cNvPr id="23" name="Picture 22">
            <a:extLst>
              <a:ext uri="{FF2B5EF4-FFF2-40B4-BE49-F238E27FC236}">
                <a16:creationId xmlns:a16="http://schemas.microsoft.com/office/drawing/2014/main" id="{EE62BF46-6663-6F4F-BE16-3E6CA6B67441}"/>
              </a:ext>
            </a:extLst>
          </p:cNvPr>
          <p:cNvPicPr>
            <a:picLocks noChangeAspect="1"/>
          </p:cNvPicPr>
          <p:nvPr/>
        </p:nvPicPr>
        <p:blipFill rotWithShape="1">
          <a:blip r:embed="rId2"/>
          <a:srcRect r="15327" b="3"/>
          <a:stretch/>
        </p:blipFill>
        <p:spPr>
          <a:xfrm>
            <a:off x="7232904" y="621792"/>
            <a:ext cx="4343400" cy="3769758"/>
          </a:xfrm>
          <a:prstGeom prst="rect">
            <a:avLst/>
          </a:prstGeom>
        </p:spPr>
      </p:pic>
      <p:pic>
        <p:nvPicPr>
          <p:cNvPr id="27" name="Picture 26">
            <a:extLst>
              <a:ext uri="{FF2B5EF4-FFF2-40B4-BE49-F238E27FC236}">
                <a16:creationId xmlns:a16="http://schemas.microsoft.com/office/drawing/2014/main" id="{992E5BC9-2B86-74C7-3EB7-1C966D2BFF0C}"/>
              </a:ext>
            </a:extLst>
          </p:cNvPr>
          <p:cNvPicPr>
            <a:picLocks noChangeAspect="1"/>
          </p:cNvPicPr>
          <p:nvPr/>
        </p:nvPicPr>
        <p:blipFill>
          <a:blip r:embed="rId3"/>
          <a:stretch>
            <a:fillRect/>
          </a:stretch>
        </p:blipFill>
        <p:spPr>
          <a:xfrm>
            <a:off x="815939" y="4667833"/>
            <a:ext cx="10556110" cy="1363124"/>
          </a:xfrm>
          <a:prstGeom prst="rect">
            <a:avLst/>
          </a:prstGeom>
        </p:spPr>
      </p:pic>
    </p:spTree>
    <p:extLst>
      <p:ext uri="{BB962C8B-B14F-4D97-AF65-F5344CB8AC3E}">
        <p14:creationId xmlns:p14="http://schemas.microsoft.com/office/powerpoint/2010/main" val="91305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IMPLEMENTING IN TABULAR FORMAT </a:t>
            </a:r>
          </a:p>
        </p:txBody>
      </p:sp>
      <p:pic>
        <p:nvPicPr>
          <p:cNvPr id="5" name="Picture 4">
            <a:extLst>
              <a:ext uri="{FF2B5EF4-FFF2-40B4-BE49-F238E27FC236}">
                <a16:creationId xmlns:a16="http://schemas.microsoft.com/office/drawing/2014/main" id="{3C9E5DA8-EC74-21E5-04E6-DC7C02331E99}"/>
              </a:ext>
            </a:extLst>
          </p:cNvPr>
          <p:cNvPicPr>
            <a:picLocks noChangeAspect="1"/>
          </p:cNvPicPr>
          <p:nvPr/>
        </p:nvPicPr>
        <p:blipFill>
          <a:blip r:embed="rId2"/>
          <a:stretch>
            <a:fillRect/>
          </a:stretch>
        </p:blipFill>
        <p:spPr>
          <a:xfrm>
            <a:off x="1341346" y="1738525"/>
            <a:ext cx="8939035" cy="4712855"/>
          </a:xfrm>
          <a:prstGeom prst="rect">
            <a:avLst/>
          </a:prstGeom>
        </p:spPr>
      </p:pic>
    </p:spTree>
    <p:extLst>
      <p:ext uri="{BB962C8B-B14F-4D97-AF65-F5344CB8AC3E}">
        <p14:creationId xmlns:p14="http://schemas.microsoft.com/office/powerpoint/2010/main" val="307068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1136849" y="1348844"/>
            <a:ext cx="3311912" cy="3042706"/>
          </a:xfrm>
        </p:spPr>
        <p:txBody>
          <a:bodyPr vert="horz" lIns="91440" tIns="45720" rIns="91440" bIns="45720" rtlCol="0" anchor="ctr">
            <a:normAutofit/>
          </a:bodyPr>
          <a:lstStyle/>
          <a:p>
            <a:pPr algn="ctr">
              <a:lnSpc>
                <a:spcPct val="83000"/>
              </a:lnSpc>
            </a:pPr>
            <a:r>
              <a:rPr lang="en-US" sz="2400" b="1" cap="all" spc="-100" dirty="0">
                <a:latin typeface="Times New Roman" panose="02020603050405020304" pitchFamily="18" charset="0"/>
                <a:cs typeface="Times New Roman" panose="02020603050405020304" pitchFamily="18" charset="0"/>
              </a:rPr>
              <a:t>IMPLEMNTING BY USING TEST DATA </a:t>
            </a:r>
            <a:br>
              <a:rPr lang="en-US" sz="2400" b="1" cap="all" spc="-100" dirty="0">
                <a:latin typeface="Times New Roman" panose="02020603050405020304" pitchFamily="18" charset="0"/>
                <a:cs typeface="Times New Roman" panose="02020603050405020304" pitchFamily="18" charset="0"/>
              </a:rPr>
            </a:br>
            <a:r>
              <a:rPr lang="en-US" sz="2400" b="1" cap="all" spc="-100" dirty="0">
                <a:latin typeface="Times New Roman" panose="02020603050405020304" pitchFamily="18" charset="0"/>
                <a:cs typeface="Times New Roman" panose="02020603050405020304" pitchFamily="18" charset="0"/>
              </a:rPr>
              <a:t>STEP 1:- READING TEST DATA AND PERFORMING ANALYSIS </a:t>
            </a:r>
          </a:p>
        </p:txBody>
      </p:sp>
      <p:pic>
        <p:nvPicPr>
          <p:cNvPr id="7" name="Picture 6">
            <a:extLst>
              <a:ext uri="{FF2B5EF4-FFF2-40B4-BE49-F238E27FC236}">
                <a16:creationId xmlns:a16="http://schemas.microsoft.com/office/drawing/2014/main" id="{99DB5A2D-36AC-A553-FF17-64C85CEBB0BE}"/>
              </a:ext>
            </a:extLst>
          </p:cNvPr>
          <p:cNvPicPr>
            <a:picLocks noChangeAspect="1"/>
          </p:cNvPicPr>
          <p:nvPr/>
        </p:nvPicPr>
        <p:blipFill>
          <a:blip r:embed="rId2"/>
          <a:stretch>
            <a:fillRect/>
          </a:stretch>
        </p:blipFill>
        <p:spPr>
          <a:xfrm>
            <a:off x="5612037" y="973320"/>
            <a:ext cx="5429855" cy="5010791"/>
          </a:xfrm>
          <a:prstGeom prst="rect">
            <a:avLst/>
          </a:prstGeom>
        </p:spPr>
      </p:pic>
    </p:spTree>
    <p:extLst>
      <p:ext uri="{BB962C8B-B14F-4D97-AF65-F5344CB8AC3E}">
        <p14:creationId xmlns:p14="http://schemas.microsoft.com/office/powerpoint/2010/main" val="11576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p:txBody>
          <a:bodyPr>
            <a:normAutofit/>
          </a:bodyPr>
          <a:lstStyle/>
          <a:p>
            <a:r>
              <a:rPr lang="en-US" sz="2400" dirty="0">
                <a:latin typeface="Times New Roman" panose="02020603050405020304" pitchFamily="18" charset="0"/>
                <a:ea typeface="Calibri" panose="020F0502020204030204" pitchFamily="34" charset="0"/>
              </a:rPr>
              <a:t>In this </a:t>
            </a:r>
            <a:r>
              <a:rPr lang="en-US" sz="2400" dirty="0">
                <a:effectLst/>
                <a:latin typeface="Times New Roman" panose="02020603050405020304" pitchFamily="18" charset="0"/>
                <a:ea typeface="Calibri" panose="020F0502020204030204" pitchFamily="34" charset="0"/>
              </a:rPr>
              <a:t> we are defining function to read TEST data and then perform route prediction on test and after execution above block will get below output</a:t>
            </a:r>
            <a:endParaRPr lang="en-IN" sz="2400" dirty="0"/>
          </a:p>
        </p:txBody>
      </p:sp>
      <p:pic>
        <p:nvPicPr>
          <p:cNvPr id="5" name="Picture 4">
            <a:extLst>
              <a:ext uri="{FF2B5EF4-FFF2-40B4-BE49-F238E27FC236}">
                <a16:creationId xmlns:a16="http://schemas.microsoft.com/office/drawing/2014/main" id="{C4BE6239-3474-34B9-71B4-7E16E7BD0307}"/>
              </a:ext>
            </a:extLst>
          </p:cNvPr>
          <p:cNvPicPr>
            <a:picLocks noChangeAspect="1"/>
          </p:cNvPicPr>
          <p:nvPr/>
        </p:nvPicPr>
        <p:blipFill>
          <a:blip r:embed="rId2"/>
          <a:stretch>
            <a:fillRect/>
          </a:stretch>
        </p:blipFill>
        <p:spPr>
          <a:xfrm>
            <a:off x="1654087" y="2037542"/>
            <a:ext cx="7033870" cy="4101135"/>
          </a:xfrm>
          <a:prstGeom prst="rect">
            <a:avLst/>
          </a:prstGeom>
        </p:spPr>
      </p:pic>
    </p:spTree>
    <p:extLst>
      <p:ext uri="{BB962C8B-B14F-4D97-AF65-F5344CB8AC3E}">
        <p14:creationId xmlns:p14="http://schemas.microsoft.com/office/powerpoint/2010/main" val="422844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573409" y="559477"/>
            <a:ext cx="3304110" cy="5709931"/>
          </a:xfrm>
        </p:spPr>
        <p:txBody>
          <a:bodyPr vert="horz" lIns="91440" tIns="45720" rIns="91440" bIns="45720" rtlCol="0" anchor="ctr">
            <a:normAutofit/>
          </a:bodyPr>
          <a:lstStyle/>
          <a:p>
            <a:pPr algn="ctr"/>
            <a:r>
              <a:rPr lang="en-US" sz="4400" dirty="0"/>
              <a:t>           Problem statement</a:t>
            </a:r>
          </a:p>
        </p:txBody>
      </p:sp>
      <p:sp>
        <p:nvSpPr>
          <p:cNvPr id="6" name="TextBox 5">
            <a:extLst>
              <a:ext uri="{FF2B5EF4-FFF2-40B4-BE49-F238E27FC236}">
                <a16:creationId xmlns:a16="http://schemas.microsoft.com/office/drawing/2014/main" id="{A797014C-E81B-8725-AE84-AEAB090DE846}"/>
              </a:ext>
            </a:extLst>
          </p:cNvPr>
          <p:cNvSpPr txBox="1"/>
          <p:nvPr/>
        </p:nvSpPr>
        <p:spPr>
          <a:xfrm>
            <a:off x="4757195" y="237744"/>
            <a:ext cx="7200109" cy="6278803"/>
          </a:xfrm>
          <a:prstGeom prst="rect">
            <a:avLst/>
          </a:prstGeom>
        </p:spPr>
        <p:txBody>
          <a:bodyPr vert="horz" lIns="91440" tIns="45720" rIns="91440" bIns="45720" rtlCol="0" anchor="ctr">
            <a:normAutofit/>
          </a:bodyPr>
          <a:lstStyle/>
          <a:p>
            <a:pPr marL="38862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big cities experience traffic problems, particularly during some of the busier times of the day. It may be possible to take action to ease traffic on some roads if popular and alternative routes are continuously checked for traffic. There are many uses and benefits for real-time traffic simulation and prediction.</a:t>
            </a:r>
          </a:p>
          <a:p>
            <a:pPr marL="38862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are working on the traffic congestion</a:t>
            </a:r>
          </a:p>
          <a:p>
            <a:pPr marL="388620" indent="-285750" defTabSz="914400">
              <a:lnSpc>
                <a:spcPct val="90000"/>
              </a:lnSpc>
              <a:buClr>
                <a:schemeClr val="tx1">
                  <a:lumMod val="85000"/>
                  <a:lumOff val="15000"/>
                </a:schemeClr>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defTabSz="914400">
              <a:lnSpc>
                <a:spcPct val="90000"/>
              </a:lnSpc>
              <a:buClr>
                <a:schemeClr val="tx1">
                  <a:lumMod val="85000"/>
                  <a:lumOff val="15000"/>
                </a:schemeClr>
              </a:buCl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COLLECTION</a:t>
            </a:r>
          </a:p>
          <a:p>
            <a:pPr defTabSz="914400">
              <a:lnSpc>
                <a:spcPct val="90000"/>
              </a:lnSpc>
              <a:buClr>
                <a:schemeClr val="tx1">
                  <a:lumMod val="85000"/>
                  <a:lumOff val="15000"/>
                </a:schemeClr>
              </a:buClr>
            </a:pPr>
            <a:endParaRPr lang="en-US" sz="2000" dirty="0">
              <a:effectLst/>
              <a:latin typeface="Times New Roman" panose="02020603050405020304" pitchFamily="18" charset="0"/>
              <a:cs typeface="Times New Roman" panose="02020603050405020304" pitchFamily="18" charset="0"/>
            </a:endParaRPr>
          </a:p>
          <a:p>
            <a:pPr defTabSz="914400">
              <a:lnSpc>
                <a:spcPct val="90000"/>
              </a:lnSpc>
              <a:buClr>
                <a:schemeClr val="tx1">
                  <a:lumMod val="85000"/>
                  <a:lumOff val="15000"/>
                </a:schemeClr>
              </a:buClr>
            </a:pPr>
            <a:r>
              <a:rPr lang="en-US" sz="2000" dirty="0">
                <a:effectLst/>
                <a:latin typeface="Times New Roman" panose="02020603050405020304" pitchFamily="18" charset="0"/>
                <a:cs typeface="Times New Roman" panose="02020603050405020304" pitchFamily="18" charset="0"/>
              </a:rPr>
              <a:t>we have utilized traffic congestion dataset which can be downloaded from below KAGGLE URL</a:t>
            </a:r>
            <a:r>
              <a:rPr lang="en-US" sz="2000" dirty="0">
                <a:solidFill>
                  <a:schemeClr val="accent2"/>
                </a:solidFill>
                <a:effectLst/>
                <a:latin typeface="Times New Roman" panose="02020603050405020304" pitchFamily="18" charset="0"/>
                <a:cs typeface="Times New Roman" panose="02020603050405020304" pitchFamily="18" charset="0"/>
              </a:rPr>
              <a:t> </a:t>
            </a:r>
            <a:r>
              <a:rPr lang="en-US" sz="200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https://www.kaggle.com/competitions/tabular-playground-series-mar-2022/data?select=train.csv</a:t>
            </a:r>
            <a:endParaRPr lang="en-US" sz="2000" u="sng" dirty="0">
              <a:solidFill>
                <a:schemeClr val="accent2"/>
              </a:solidFill>
              <a:effectLst/>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columns we used from this data set </a:t>
            </a: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err="1">
                <a:effectLst/>
                <a:latin typeface="Times New Roman" panose="02020603050405020304" pitchFamily="18" charset="0"/>
                <a:cs typeface="Times New Roman" panose="02020603050405020304" pitchFamily="18" charset="0"/>
              </a:rPr>
              <a:t>row_id</a:t>
            </a:r>
            <a:r>
              <a:rPr lang="en-US" sz="2000" dirty="0">
                <a:latin typeface="Times New Roman" panose="02020603050405020304" pitchFamily="18" charset="0"/>
                <a:cs typeface="Times New Roman" panose="02020603050405020304" pitchFamily="18" charset="0"/>
              </a:rPr>
              <a:t> </a:t>
            </a: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time</a:t>
            </a:r>
            <a:r>
              <a:rPr lang="en-US" sz="2000" dirty="0">
                <a:latin typeface="Times New Roman" panose="02020603050405020304" pitchFamily="18" charset="0"/>
                <a:cs typeface="Times New Roman" panose="02020603050405020304" pitchFamily="18" charset="0"/>
              </a:rPr>
              <a:t> </a:t>
            </a: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direction</a:t>
            </a:r>
            <a:r>
              <a:rPr lang="en-US" sz="2000" dirty="0">
                <a:latin typeface="Times New Roman" panose="02020603050405020304" pitchFamily="18" charset="0"/>
                <a:cs typeface="Times New Roman" panose="02020603050405020304" pitchFamily="18" charset="0"/>
              </a:rPr>
              <a:t> </a:t>
            </a: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congestion</a:t>
            </a:r>
            <a:r>
              <a:rPr lang="en-US" sz="2000" dirty="0">
                <a:latin typeface="Times New Roman" panose="02020603050405020304" pitchFamily="18" charset="0"/>
                <a:cs typeface="Times New Roman" panose="02020603050405020304" pitchFamily="18" charset="0"/>
              </a:rPr>
              <a:t> </a:t>
            </a:r>
          </a:p>
          <a:p>
            <a:pPr marL="28575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X,Y Values- latitude and longitude</a:t>
            </a:r>
          </a:p>
          <a:p>
            <a:pPr indent="-182880" defTabSz="914400">
              <a:lnSpc>
                <a:spcPct val="90000"/>
              </a:lnSpc>
              <a:buClr>
                <a:schemeClr val="tx1">
                  <a:lumMod val="85000"/>
                  <a:lumOff val="15000"/>
                </a:schemeClr>
              </a:buClr>
              <a:buFont typeface="Garamond" pitchFamily="18" charset="0"/>
              <a:buChar char="◦"/>
            </a:pPr>
            <a:endParaRPr lang="en-US" sz="1700" b="1" dirty="0"/>
          </a:p>
        </p:txBody>
      </p:sp>
    </p:spTree>
    <p:extLst>
      <p:ext uri="{BB962C8B-B14F-4D97-AF65-F5344CB8AC3E}">
        <p14:creationId xmlns:p14="http://schemas.microsoft.com/office/powerpoint/2010/main" val="1085166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A797014C-E81B-8725-AE84-AEAB090DE846}"/>
              </a:ext>
            </a:extLst>
          </p:cNvPr>
          <p:cNvSpPr txBox="1"/>
          <p:nvPr/>
        </p:nvSpPr>
        <p:spPr>
          <a:xfrm>
            <a:off x="614516" y="2505670"/>
            <a:ext cx="10962967" cy="923330"/>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above predictions in square bracket we can see the TEST data where last value is traffic congestion and based on that congestion we can see suggested Route as WB or NB or SE </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24969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1136849" y="1348843"/>
            <a:ext cx="3438982" cy="3778741"/>
          </a:xfrm>
        </p:spPr>
        <p:txBody>
          <a:bodyPr vert="horz" lIns="91440" tIns="45720" rIns="91440" bIns="45720" rtlCol="0" anchor="ctr">
            <a:normAutofit/>
          </a:bodyPr>
          <a:lstStyle/>
          <a:p>
            <a:pPr algn="ctr">
              <a:lnSpc>
                <a:spcPct val="83000"/>
              </a:lnSpc>
            </a:pPr>
            <a:r>
              <a:rPr lang="en-US" sz="2800" b="1" i="0" cap="all" spc="-100" dirty="0">
                <a:latin typeface="Times New Roman" panose="02020603050405020304" pitchFamily="18" charset="0"/>
                <a:cs typeface="Times New Roman" panose="02020603050405020304" pitchFamily="18" charset="0"/>
              </a:rPr>
              <a:t>Data Cleaning and Exploration</a:t>
            </a:r>
            <a:br>
              <a:rPr lang="en-US" sz="2800" b="1" i="0" cap="all" spc="-100" dirty="0">
                <a:latin typeface="Times New Roman" panose="02020603050405020304" pitchFamily="18" charset="0"/>
                <a:cs typeface="Times New Roman" panose="02020603050405020304" pitchFamily="18" charset="0"/>
              </a:rPr>
            </a:br>
            <a:r>
              <a:rPr lang="en-US" sz="2800" b="1" i="0" cap="all" spc="-100" dirty="0">
                <a:latin typeface="Times New Roman" panose="02020603050405020304" pitchFamily="18" charset="0"/>
                <a:cs typeface="Times New Roman" panose="02020603050405020304" pitchFamily="18" charset="0"/>
              </a:rPr>
              <a:t>step 1:- importing all the packages </a:t>
            </a:r>
            <a:endParaRPr lang="en-US" sz="2800" b="1" cap="all" spc="-1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84942B7-8A3A-A45A-4C56-84D126F4E6BC}"/>
              </a:ext>
            </a:extLst>
          </p:cNvPr>
          <p:cNvPicPr>
            <a:picLocks noChangeAspect="1"/>
          </p:cNvPicPr>
          <p:nvPr/>
        </p:nvPicPr>
        <p:blipFill>
          <a:blip r:embed="rId2"/>
          <a:stretch>
            <a:fillRect/>
          </a:stretch>
        </p:blipFill>
        <p:spPr>
          <a:xfrm>
            <a:off x="5080913" y="763929"/>
            <a:ext cx="6490335" cy="5359079"/>
          </a:xfrm>
          <a:prstGeom prst="rect">
            <a:avLst/>
          </a:prstGeom>
        </p:spPr>
      </p:pic>
    </p:spTree>
    <p:extLst>
      <p:ext uri="{BB962C8B-B14F-4D97-AF65-F5344CB8AC3E}">
        <p14:creationId xmlns:p14="http://schemas.microsoft.com/office/powerpoint/2010/main" val="174894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1136849" y="1348844"/>
            <a:ext cx="3031104" cy="3042706"/>
          </a:xfrm>
        </p:spPr>
        <p:txBody>
          <a:bodyPr vert="horz" lIns="91440" tIns="45720" rIns="91440" bIns="45720" rtlCol="0" anchor="ctr">
            <a:normAutofit/>
          </a:bodyPr>
          <a:lstStyle/>
          <a:p>
            <a:pPr algn="ctr">
              <a:lnSpc>
                <a:spcPct val="83000"/>
              </a:lnSpc>
            </a:pPr>
            <a:r>
              <a:rPr lang="en-US" sz="2800" b="1" cap="all" spc="-100" dirty="0">
                <a:latin typeface="Times New Roman" panose="02020603050405020304" pitchFamily="18" charset="0"/>
                <a:cs typeface="Times New Roman" panose="02020603050405020304" pitchFamily="18" charset="0"/>
              </a:rPr>
              <a:t>Step 2 :- loading data  and </a:t>
            </a:r>
            <a:r>
              <a:rPr lang="en-US" sz="2800" b="1" cap="all" spc="-100" dirty="0" err="1">
                <a:latin typeface="Times New Roman" panose="02020603050405020304" pitchFamily="18" charset="0"/>
                <a:cs typeface="Times New Roman" panose="02020603050405020304" pitchFamily="18" charset="0"/>
              </a:rPr>
              <a:t>cleAnsing</a:t>
            </a:r>
            <a:r>
              <a:rPr lang="en-US" sz="2800" b="1" cap="all" spc="-100" dirty="0">
                <a:latin typeface="Times New Roman" panose="02020603050405020304" pitchFamily="18" charset="0"/>
                <a:cs typeface="Times New Roman" panose="02020603050405020304" pitchFamily="18" charset="0"/>
              </a:rPr>
              <a:t> the data </a:t>
            </a:r>
          </a:p>
        </p:txBody>
      </p:sp>
      <p:pic>
        <p:nvPicPr>
          <p:cNvPr id="9" name="Picture 8">
            <a:extLst>
              <a:ext uri="{FF2B5EF4-FFF2-40B4-BE49-F238E27FC236}">
                <a16:creationId xmlns:a16="http://schemas.microsoft.com/office/drawing/2014/main" id="{ECFEDE54-DCED-452F-6D68-FDD0DEDD032F}"/>
              </a:ext>
            </a:extLst>
          </p:cNvPr>
          <p:cNvPicPr>
            <a:picLocks noChangeAspect="1"/>
          </p:cNvPicPr>
          <p:nvPr/>
        </p:nvPicPr>
        <p:blipFill>
          <a:blip r:embed="rId2"/>
          <a:stretch>
            <a:fillRect/>
          </a:stretch>
        </p:blipFill>
        <p:spPr>
          <a:xfrm>
            <a:off x="5069437" y="954418"/>
            <a:ext cx="5563081" cy="1836579"/>
          </a:xfrm>
          <a:prstGeom prst="rect">
            <a:avLst/>
          </a:prstGeom>
        </p:spPr>
      </p:pic>
      <p:pic>
        <p:nvPicPr>
          <p:cNvPr id="11" name="Picture 10">
            <a:extLst>
              <a:ext uri="{FF2B5EF4-FFF2-40B4-BE49-F238E27FC236}">
                <a16:creationId xmlns:a16="http://schemas.microsoft.com/office/drawing/2014/main" id="{E224746C-A8D7-98B1-2386-74ED10A95028}"/>
              </a:ext>
            </a:extLst>
          </p:cNvPr>
          <p:cNvPicPr>
            <a:picLocks noChangeAspect="1"/>
          </p:cNvPicPr>
          <p:nvPr/>
        </p:nvPicPr>
        <p:blipFill>
          <a:blip r:embed="rId3"/>
          <a:stretch>
            <a:fillRect/>
          </a:stretch>
        </p:blipFill>
        <p:spPr>
          <a:xfrm>
            <a:off x="5135880" y="2981147"/>
            <a:ext cx="5563082" cy="2907475"/>
          </a:xfrm>
          <a:prstGeom prst="rect">
            <a:avLst/>
          </a:prstGeom>
        </p:spPr>
      </p:pic>
    </p:spTree>
    <p:extLst>
      <p:ext uri="{BB962C8B-B14F-4D97-AF65-F5344CB8AC3E}">
        <p14:creationId xmlns:p14="http://schemas.microsoft.com/office/powerpoint/2010/main" val="330103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951053" y="694480"/>
            <a:ext cx="10058400" cy="625033"/>
          </a:xfrm>
        </p:spPr>
        <p:txBody>
          <a:bodyPr>
            <a:normAutofit fontScale="90000"/>
          </a:bodyPr>
          <a:lstStyle/>
          <a:p>
            <a:r>
              <a:rPr lang="en-IN" sz="2700" b="1" dirty="0">
                <a:latin typeface="Times New Roman" panose="02020603050405020304" pitchFamily="18" charset="0"/>
                <a:cs typeface="Times New Roman" panose="02020603050405020304" pitchFamily="18" charset="0"/>
              </a:rPr>
              <a:t>Step 3 :-</a:t>
            </a:r>
            <a:r>
              <a:rPr lang="en-US" sz="27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2700" dirty="0">
                <a:latin typeface="Times New Roman" panose="02020603050405020304" pitchFamily="18" charset="0"/>
                <a:ea typeface="Calibri" panose="020F0502020204030204" pitchFamily="34" charset="0"/>
                <a:cs typeface="Times New Roman" panose="02020603050405020304" pitchFamily="18" charset="0"/>
              </a:rPr>
              <a:t>this </a:t>
            </a:r>
            <a:r>
              <a:rPr lang="en-US" sz="2700" dirty="0">
                <a:effectLst/>
                <a:latin typeface="Times New Roman" panose="02020603050405020304" pitchFamily="18" charset="0"/>
                <a:ea typeface="Calibri" panose="020F0502020204030204" pitchFamily="34" charset="0"/>
                <a:cs typeface="Times New Roman" panose="02020603050405020304" pitchFamily="18" charset="0"/>
              </a:rPr>
              <a:t>graph displaying traffic congestion on different dates where x-axis represents Date and y-axis represents traffic congestion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9A84DB99-07E4-2A6C-6CF4-387F95454F0E}"/>
              </a:ext>
            </a:extLst>
          </p:cNvPr>
          <p:cNvPicPr>
            <a:picLocks noChangeAspect="1"/>
          </p:cNvPicPr>
          <p:nvPr/>
        </p:nvPicPr>
        <p:blipFill>
          <a:blip r:embed="rId2"/>
          <a:stretch>
            <a:fillRect/>
          </a:stretch>
        </p:blipFill>
        <p:spPr>
          <a:xfrm>
            <a:off x="841094" y="1157468"/>
            <a:ext cx="10278318" cy="5351645"/>
          </a:xfrm>
          <a:prstGeom prst="rect">
            <a:avLst/>
          </a:prstGeom>
        </p:spPr>
      </p:pic>
    </p:spTree>
    <p:extLst>
      <p:ext uri="{BB962C8B-B14F-4D97-AF65-F5344CB8AC3E}">
        <p14:creationId xmlns:p14="http://schemas.microsoft.com/office/powerpoint/2010/main" val="11115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1034980" y="593432"/>
            <a:ext cx="10090220" cy="933917"/>
          </a:xfrm>
        </p:spPr>
        <p:txBody>
          <a:bodyPr>
            <a:normAutofit fontScale="90000"/>
          </a:bodyPr>
          <a:lstStyle/>
          <a:p>
            <a:r>
              <a:rPr lang="en-IN" sz="2200" b="1" dirty="0">
                <a:latin typeface="Times New Roman" panose="02020603050405020304" pitchFamily="18" charset="0"/>
                <a:cs typeface="Times New Roman" panose="02020603050405020304" pitchFamily="18" charset="0"/>
              </a:rPr>
              <a:t>Step 4:-</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this pie graph we are finding percentage of different directions or route exists in the dataset AND in  second graph we are finding sum of traffic exists in each direction where x-axis represents traffic count and y-axis represents direction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A8CB6764-6870-B8F3-64A1-BA3969F0685E}"/>
              </a:ext>
            </a:extLst>
          </p:cNvPr>
          <p:cNvPicPr>
            <a:picLocks noChangeAspect="1"/>
          </p:cNvPicPr>
          <p:nvPr/>
        </p:nvPicPr>
        <p:blipFill>
          <a:blip r:embed="rId3"/>
          <a:stretch>
            <a:fillRect/>
          </a:stretch>
        </p:blipFill>
        <p:spPr>
          <a:xfrm>
            <a:off x="344129" y="1757381"/>
            <a:ext cx="5223294" cy="4507186"/>
          </a:xfrm>
          <a:prstGeom prst="rect">
            <a:avLst/>
          </a:prstGeom>
        </p:spPr>
      </p:pic>
      <p:pic>
        <p:nvPicPr>
          <p:cNvPr id="8" name="Picture 7">
            <a:extLst>
              <a:ext uri="{FF2B5EF4-FFF2-40B4-BE49-F238E27FC236}">
                <a16:creationId xmlns:a16="http://schemas.microsoft.com/office/drawing/2014/main" id="{72144E0C-56A0-3D1A-EC1D-E3E079996235}"/>
              </a:ext>
            </a:extLst>
          </p:cNvPr>
          <p:cNvPicPr>
            <a:picLocks noChangeAspect="1"/>
          </p:cNvPicPr>
          <p:nvPr/>
        </p:nvPicPr>
        <p:blipFill>
          <a:blip r:embed="rId4"/>
          <a:stretch>
            <a:fillRect/>
          </a:stretch>
        </p:blipFill>
        <p:spPr>
          <a:xfrm>
            <a:off x="5833641" y="1757382"/>
            <a:ext cx="5587524" cy="4507186"/>
          </a:xfrm>
          <a:prstGeom prst="rect">
            <a:avLst/>
          </a:prstGeom>
        </p:spPr>
      </p:pic>
    </p:spTree>
    <p:extLst>
      <p:ext uri="{BB962C8B-B14F-4D97-AF65-F5344CB8AC3E}">
        <p14:creationId xmlns:p14="http://schemas.microsoft.com/office/powerpoint/2010/main" val="190523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D9D662-8A23-604E-D34F-09C44643564D}"/>
              </a:ext>
            </a:extLst>
          </p:cNvPr>
          <p:cNvPicPr>
            <a:picLocks noChangeAspect="1"/>
          </p:cNvPicPr>
          <p:nvPr/>
        </p:nvPicPr>
        <p:blipFill rotWithShape="1">
          <a:blip r:embed="rId2"/>
          <a:srcRect r="55139"/>
          <a:stretch/>
        </p:blipFill>
        <p:spPr>
          <a:xfrm>
            <a:off x="6848893" y="1014320"/>
            <a:ext cx="4342547" cy="4432065"/>
          </a:xfrm>
          <a:prstGeom prst="rect">
            <a:avLst/>
          </a:prstGeom>
        </p:spPr>
      </p:pic>
      <p:sp>
        <p:nvSpPr>
          <p:cNvPr id="2" name="Title 1">
            <a:extLst>
              <a:ext uri="{FF2B5EF4-FFF2-40B4-BE49-F238E27FC236}">
                <a16:creationId xmlns:a16="http://schemas.microsoft.com/office/drawing/2014/main" id="{542ED4C2-9DBC-F979-210A-06D4CF399DEE}"/>
              </a:ext>
            </a:extLst>
          </p:cNvPr>
          <p:cNvSpPr>
            <a:spLocks noGrp="1"/>
          </p:cNvSpPr>
          <p:nvPr>
            <p:ph type="title"/>
          </p:nvPr>
        </p:nvSpPr>
        <p:spPr>
          <a:xfrm>
            <a:off x="1136849" y="1348844"/>
            <a:ext cx="5712037" cy="3107410"/>
          </a:xfrm>
        </p:spPr>
        <p:txBody>
          <a:bodyPr vert="horz" lIns="91440" tIns="45720" rIns="91440" bIns="45720" rtlCol="0" anchor="ctr">
            <a:normAutofit/>
          </a:bodyPr>
          <a:lstStyle/>
          <a:p>
            <a:pPr algn="ctr">
              <a:lnSpc>
                <a:spcPct val="83000"/>
              </a:lnSpc>
            </a:pPr>
            <a:r>
              <a:rPr lang="en-US" sz="2400" b="1" cap="all" spc="-100" dirty="0">
                <a:latin typeface="Times New Roman" panose="02020603050405020304" pitchFamily="18" charset="0"/>
                <a:cs typeface="Times New Roman" panose="02020603050405020304" pitchFamily="18" charset="0"/>
              </a:rPr>
              <a:t>DATA PREPROCESSING </a:t>
            </a:r>
            <a:br>
              <a:rPr lang="en-US" sz="2400" b="1" cap="all" spc="-100" dirty="0">
                <a:latin typeface="Times New Roman" panose="02020603050405020304" pitchFamily="18" charset="0"/>
                <a:cs typeface="Times New Roman" panose="02020603050405020304" pitchFamily="18" charset="0"/>
              </a:rPr>
            </a:br>
            <a:r>
              <a:rPr lang="en-US" sz="2400" b="1" cap="all" spc="-100" dirty="0">
                <a:latin typeface="Times New Roman" panose="02020603050405020304" pitchFamily="18" charset="0"/>
                <a:cs typeface="Times New Roman" panose="02020603050405020304" pitchFamily="18" charset="0"/>
              </a:rPr>
              <a:t>step 1:- we are processing dataset to convert date into Day, Month and Year format so we can analyze traffic day or month wise and in above output we can see now dataset has day, year and month columns</a:t>
            </a:r>
            <a:br>
              <a:rPr lang="en-US" sz="2400" b="1" cap="all" spc="-100" dirty="0">
                <a:latin typeface="Times New Roman" panose="02020603050405020304" pitchFamily="18" charset="0"/>
                <a:cs typeface="Times New Roman" panose="02020603050405020304" pitchFamily="18" charset="0"/>
              </a:rPr>
            </a:br>
            <a:endParaRPr lang="en-US" sz="2400" b="1" cap="all" spc="-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15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343B-D7C0-4A55-7D9B-C52E95F12751}"/>
              </a:ext>
            </a:extLst>
          </p:cNvPr>
          <p:cNvSpPr>
            <a:spLocks noGrp="1"/>
          </p:cNvSpPr>
          <p:nvPr>
            <p:ph type="title"/>
          </p:nvPr>
        </p:nvSpPr>
        <p:spPr>
          <a:xfrm>
            <a:off x="1066800" y="642593"/>
            <a:ext cx="10058400" cy="543111"/>
          </a:xfrm>
        </p:spPr>
        <p:txBody>
          <a:bodyPr>
            <a:normAutofit fontScale="90000"/>
          </a:bodyPr>
          <a:lstStyle/>
          <a:p>
            <a:r>
              <a:rPr lang="en-US" sz="2200" b="1" dirty="0">
                <a:latin typeface="Times New Roman" panose="02020603050405020304" pitchFamily="18" charset="0"/>
                <a:cs typeface="Times New Roman" panose="02020603050405020304" pitchFamily="18" charset="0"/>
              </a:rPr>
              <a:t>Step 5:- </a:t>
            </a:r>
            <a:r>
              <a:rPr lang="en-US" sz="2200" dirty="0">
                <a:latin typeface="Times New Roman" panose="02020603050405020304" pitchFamily="18" charset="0"/>
                <a:cs typeface="Times New Roman" panose="02020603050405020304" pitchFamily="18" charset="0"/>
              </a:rPr>
              <a:t>for graph 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above graph we are finding traffic day wise and each different color line represents different days traffic where x-axis is the direction and y-axis is the traffic congestion count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p>
        </p:txBody>
      </p:sp>
      <p:pic>
        <p:nvPicPr>
          <p:cNvPr id="5" name="Content Placeholder 4">
            <a:extLst>
              <a:ext uri="{FF2B5EF4-FFF2-40B4-BE49-F238E27FC236}">
                <a16:creationId xmlns:a16="http://schemas.microsoft.com/office/drawing/2014/main" id="{4F23E2B9-9B87-BA34-AA84-DD4C5603272B}"/>
              </a:ext>
            </a:extLst>
          </p:cNvPr>
          <p:cNvPicPr>
            <a:picLocks noGrp="1" noChangeAspect="1"/>
          </p:cNvPicPr>
          <p:nvPr>
            <p:ph idx="1"/>
          </p:nvPr>
        </p:nvPicPr>
        <p:blipFill>
          <a:blip r:embed="rId2"/>
          <a:stretch>
            <a:fillRect/>
          </a:stretch>
        </p:blipFill>
        <p:spPr>
          <a:xfrm>
            <a:off x="291402" y="1574357"/>
            <a:ext cx="4903595" cy="1143099"/>
          </a:xfrm>
        </p:spPr>
      </p:pic>
      <p:pic>
        <p:nvPicPr>
          <p:cNvPr id="7" name="Picture 6">
            <a:extLst>
              <a:ext uri="{FF2B5EF4-FFF2-40B4-BE49-F238E27FC236}">
                <a16:creationId xmlns:a16="http://schemas.microsoft.com/office/drawing/2014/main" id="{F40CA0FA-3F4A-A579-9523-1ECBFB3536F9}"/>
              </a:ext>
            </a:extLst>
          </p:cNvPr>
          <p:cNvPicPr>
            <a:picLocks noChangeAspect="1"/>
          </p:cNvPicPr>
          <p:nvPr/>
        </p:nvPicPr>
        <p:blipFill>
          <a:blip r:embed="rId3"/>
          <a:stretch>
            <a:fillRect/>
          </a:stretch>
        </p:blipFill>
        <p:spPr>
          <a:xfrm>
            <a:off x="291402" y="3183037"/>
            <a:ext cx="4903595" cy="3137599"/>
          </a:xfrm>
          <a:prstGeom prst="rect">
            <a:avLst/>
          </a:prstGeom>
        </p:spPr>
      </p:pic>
      <p:pic>
        <p:nvPicPr>
          <p:cNvPr id="9" name="Picture 8">
            <a:extLst>
              <a:ext uri="{FF2B5EF4-FFF2-40B4-BE49-F238E27FC236}">
                <a16:creationId xmlns:a16="http://schemas.microsoft.com/office/drawing/2014/main" id="{2D8A1BA0-2E57-AEB1-D8D2-5341157425A6}"/>
              </a:ext>
            </a:extLst>
          </p:cNvPr>
          <p:cNvPicPr>
            <a:picLocks noChangeAspect="1"/>
          </p:cNvPicPr>
          <p:nvPr/>
        </p:nvPicPr>
        <p:blipFill>
          <a:blip r:embed="rId4"/>
          <a:stretch>
            <a:fillRect/>
          </a:stretch>
        </p:blipFill>
        <p:spPr>
          <a:xfrm>
            <a:off x="5462829" y="1574358"/>
            <a:ext cx="6338246" cy="1143098"/>
          </a:xfrm>
          <a:prstGeom prst="rect">
            <a:avLst/>
          </a:prstGeom>
        </p:spPr>
      </p:pic>
      <p:pic>
        <p:nvPicPr>
          <p:cNvPr id="12" name="Picture 11">
            <a:extLst>
              <a:ext uri="{FF2B5EF4-FFF2-40B4-BE49-F238E27FC236}">
                <a16:creationId xmlns:a16="http://schemas.microsoft.com/office/drawing/2014/main" id="{A447A48A-3F7A-BB27-332B-29BEF225CD6E}"/>
              </a:ext>
            </a:extLst>
          </p:cNvPr>
          <p:cNvPicPr>
            <a:picLocks noChangeAspect="1"/>
          </p:cNvPicPr>
          <p:nvPr/>
        </p:nvPicPr>
        <p:blipFill>
          <a:blip r:embed="rId5"/>
          <a:stretch>
            <a:fillRect/>
          </a:stretch>
        </p:blipFill>
        <p:spPr>
          <a:xfrm>
            <a:off x="5381806" y="3183036"/>
            <a:ext cx="6338246" cy="3137601"/>
          </a:xfrm>
          <a:prstGeom prst="rect">
            <a:avLst/>
          </a:prstGeom>
        </p:spPr>
      </p:pic>
    </p:spTree>
    <p:extLst>
      <p:ext uri="{BB962C8B-B14F-4D97-AF65-F5344CB8AC3E}">
        <p14:creationId xmlns:p14="http://schemas.microsoft.com/office/powerpoint/2010/main" val="276610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F49E-65A5-7BB0-7B26-F6C9181B49C5}"/>
              </a:ext>
            </a:extLst>
          </p:cNvPr>
          <p:cNvSpPr>
            <a:spLocks noGrp="1"/>
          </p:cNvSpPr>
          <p:nvPr>
            <p:ph type="title"/>
          </p:nvPr>
        </p:nvSpPr>
        <p:spPr>
          <a:xfrm>
            <a:off x="520861" y="642594"/>
            <a:ext cx="11285315" cy="1371600"/>
          </a:xfrm>
        </p:spPr>
        <p:txBody>
          <a:bodyPr>
            <a:normAutofit/>
          </a:bodyPr>
          <a:lstStyle/>
          <a:p>
            <a:r>
              <a:rPr lang="en-US" sz="2000" b="1" dirty="0">
                <a:latin typeface="Times New Roman" panose="02020603050405020304" pitchFamily="18" charset="0"/>
                <a:cs typeface="Times New Roman" panose="02020603050405020304" pitchFamily="18" charset="0"/>
              </a:rPr>
              <a:t>Step6:- </a:t>
            </a:r>
            <a:r>
              <a:rPr lang="en-US" sz="2000" dirty="0">
                <a:latin typeface="Times New Roman" panose="02020603050405020304" pitchFamily="18" charset="0"/>
                <a:cs typeface="Times New Roman" panose="02020603050405020304" pitchFamily="18" charset="0"/>
              </a:rPr>
              <a:t>This step includes converting direction to the numeric values and data preprocessing and normalizing as we taken 15000 data and these are divided into test and train data where it is divided into 80% and 20 %.</a:t>
            </a:r>
          </a:p>
        </p:txBody>
      </p:sp>
      <p:pic>
        <p:nvPicPr>
          <p:cNvPr id="5" name="Content Placeholder 4">
            <a:extLst>
              <a:ext uri="{FF2B5EF4-FFF2-40B4-BE49-F238E27FC236}">
                <a16:creationId xmlns:a16="http://schemas.microsoft.com/office/drawing/2014/main" id="{3B6DAF70-7031-BFD7-63CE-83515ED1FBD1}"/>
              </a:ext>
            </a:extLst>
          </p:cNvPr>
          <p:cNvPicPr>
            <a:picLocks noGrp="1" noChangeAspect="1"/>
          </p:cNvPicPr>
          <p:nvPr>
            <p:ph idx="1"/>
          </p:nvPr>
        </p:nvPicPr>
        <p:blipFill>
          <a:blip r:embed="rId2"/>
          <a:stretch>
            <a:fillRect/>
          </a:stretch>
        </p:blipFill>
        <p:spPr>
          <a:xfrm>
            <a:off x="281558" y="2480299"/>
            <a:ext cx="5548224" cy="3932237"/>
          </a:xfrm>
        </p:spPr>
      </p:pic>
      <p:pic>
        <p:nvPicPr>
          <p:cNvPr id="7" name="Picture 6">
            <a:extLst>
              <a:ext uri="{FF2B5EF4-FFF2-40B4-BE49-F238E27FC236}">
                <a16:creationId xmlns:a16="http://schemas.microsoft.com/office/drawing/2014/main" id="{DDFC7DFB-E713-5416-0BBA-E04C3827230E}"/>
              </a:ext>
            </a:extLst>
          </p:cNvPr>
          <p:cNvPicPr>
            <a:picLocks noChangeAspect="1"/>
          </p:cNvPicPr>
          <p:nvPr/>
        </p:nvPicPr>
        <p:blipFill>
          <a:blip r:embed="rId3"/>
          <a:stretch>
            <a:fillRect/>
          </a:stretch>
        </p:blipFill>
        <p:spPr>
          <a:xfrm>
            <a:off x="6095999" y="2480299"/>
            <a:ext cx="5710177" cy="3932237"/>
          </a:xfrm>
          <a:prstGeom prst="rect">
            <a:avLst/>
          </a:prstGeom>
        </p:spPr>
      </p:pic>
    </p:spTree>
    <p:extLst>
      <p:ext uri="{BB962C8B-B14F-4D97-AF65-F5344CB8AC3E}">
        <p14:creationId xmlns:p14="http://schemas.microsoft.com/office/powerpoint/2010/main" val="185891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4759</TotalTime>
  <Words>481</Words>
  <Application>Microsoft Office PowerPoint</Application>
  <PresentationFormat>Widescreen</PresentationFormat>
  <Paragraphs>43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Garamond</vt:lpstr>
      <vt:lpstr>Times New Roman</vt:lpstr>
      <vt:lpstr>Office Theme</vt:lpstr>
      <vt:lpstr>                             Traffic Route Prediction  </vt:lpstr>
      <vt:lpstr>           Problem statement</vt:lpstr>
      <vt:lpstr>Data Cleaning and Exploration step 1:- importing all the packages </vt:lpstr>
      <vt:lpstr>Step 2 :- loading data  and cleAnsing the data </vt:lpstr>
      <vt:lpstr>Step 3 :-In this graph displaying traffic congestion on different dates where x-axis represents Date and y-axis represents traffic congestion </vt:lpstr>
      <vt:lpstr>Step 4:-In this pie graph we are finding percentage of different directions or route exists in the dataset AND in  second graph we are finding sum of traffic exists in each direction where x-axis represents traffic count and y-axis represents direction </vt:lpstr>
      <vt:lpstr>DATA PREPROCESSING  step 1:- we are processing dataset to convert date into Day, Month and Year format so we can analyze traffic day or month wise and in above output we can see now dataset has day, year and month columns </vt:lpstr>
      <vt:lpstr>Step 5:- for graph 1 above graph we are finding traffic day wise and each different color line represents different days traffic where x-axis is the direction and y-axis is the traffic congestion count </vt:lpstr>
      <vt:lpstr>Step6:- This step includes converting direction to the numeric values and data preprocessing and normalizing as we taken 15000 data and these are divided into test and train data where it is divided into 80% and 20 %.</vt:lpstr>
      <vt:lpstr>MODEL SELECTION,TRANNING AND EVALUATION </vt:lpstr>
      <vt:lpstr>METRIX CREATION </vt:lpstr>
      <vt:lpstr>TRANING AND EVALUATING SVM </vt:lpstr>
      <vt:lpstr>EVALUATING SVM BY ROC AUV CURVE</vt:lpstr>
      <vt:lpstr>TRANING AND EVALUATING DESSION TREE </vt:lpstr>
      <vt:lpstr>TRANING AND EVALUATING RANDOM FOREST </vt:lpstr>
      <vt:lpstr>PERFORMANCE COMPARISION GRAPH </vt:lpstr>
      <vt:lpstr>IMPLEMENTING IN TABULAR FORMAT </vt:lpstr>
      <vt:lpstr>IMPLEMNTING BY USING TEST DATA  STEP 1:- READING TEST DATA AND PERFORMING ANALYSIS </vt:lpstr>
      <vt:lpstr>In this  we are defining function to read TEST data and then perform route prediction on test and after execution above block will get below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TOURIST BEHAVIOUR USING BIG DATA TECHNOLOGY</dc:title>
  <dc:creator>education study</dc:creator>
  <cp:lastModifiedBy>Laasya Vejandla</cp:lastModifiedBy>
  <cp:revision>10</cp:revision>
  <dcterms:created xsi:type="dcterms:W3CDTF">2023-12-01T14:08:21Z</dcterms:created>
  <dcterms:modified xsi:type="dcterms:W3CDTF">2023-12-08T22:27:18Z</dcterms:modified>
</cp:coreProperties>
</file>