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267" y="6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2507457" y="737434"/>
            <a:ext cx="11258550" cy="1247777"/>
          </a:xfrm>
          <a:prstGeom prst="rect">
            <a:avLst/>
          </a:prstGeom>
        </p:spPr>
        <p:txBody>
          <a:bodyPr vert="horz" wrap="square" lIns="0" tIns="16510" rIns="0" bIns="0" rtlCol="0">
            <a:spAutoFit/>
          </a:bodyPr>
          <a:lstStyle/>
          <a:p>
            <a:pPr marL="3213735">
              <a:spcBef>
                <a:spcPts val="130"/>
              </a:spcBef>
            </a:pPr>
            <a:r>
              <a:rPr lang="en-US" sz="4000" b="1" dirty="0">
                <a:solidFill>
                  <a:schemeClr val="tx2"/>
                </a:solidFill>
                <a:latin typeface="Times New Roman" panose="02020603050405020304" pitchFamily="18" charset="0"/>
                <a:cs typeface="Times New Roman" panose="02020603050405020304" pitchFamily="18" charset="0"/>
              </a:rPr>
              <a:t>Employee Data Analysis using Excel</a:t>
            </a:r>
            <a:r>
              <a:rPr lang="en-US" sz="4000" b="1" i="0" dirty="0">
                <a:solidFill>
                  <a:schemeClr val="tx2"/>
                </a:solidFill>
                <a:effectLst/>
                <a:latin typeface="Times New Roman" panose="02020603050405020304" pitchFamily="18" charset="0"/>
                <a:cs typeface="Times New Roman" panose="02020603050405020304" pitchFamily="18" charset="0"/>
              </a:rPr>
              <a:t> </a:t>
            </a:r>
            <a:br>
              <a:rPr lang="en-US" sz="4000" b="1" i="0" dirty="0">
                <a:solidFill>
                  <a:schemeClr val="tx2"/>
                </a:solidFill>
                <a:effectLst/>
                <a:latin typeface="Roboto" panose="020F0502020204030204" pitchFamily="2" charset="0"/>
              </a:rPr>
            </a:br>
            <a:endParaRPr sz="4000" spc="15" dirty="0">
              <a:solidFill>
                <a:schemeClr val="tx2"/>
              </a:solidFill>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777995" y="1951542"/>
            <a:ext cx="10536094" cy="2308324"/>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STUDENT NAME:S.SRIMATHI</a:t>
            </a:r>
          </a:p>
          <a:p>
            <a:pPr algn="just"/>
            <a:r>
              <a:rPr lang="en-US" sz="2400" dirty="0">
                <a:latin typeface="Times New Roman" panose="02020603050405020304" pitchFamily="18" charset="0"/>
                <a:cs typeface="Times New Roman" panose="02020603050405020304" pitchFamily="18" charset="0"/>
              </a:rPr>
              <a:t>REGISTER NO: 312204634,6168C782677AA1F948F40E51303BFADBS</a:t>
            </a:r>
          </a:p>
          <a:p>
            <a:pPr algn="just"/>
            <a:r>
              <a:rPr lang="en-US" sz="2400" dirty="0">
                <a:latin typeface="Times New Roman" panose="02020603050405020304" pitchFamily="18" charset="0"/>
                <a:cs typeface="Times New Roman" panose="02020603050405020304" pitchFamily="18" charset="0"/>
              </a:rPr>
              <a:t>DEPARTMENT: COMMERCE </a:t>
            </a:r>
          </a:p>
          <a:p>
            <a:pPr algn="just"/>
            <a:r>
              <a:rPr lang="en-US" sz="2400" dirty="0">
                <a:latin typeface="Times New Roman" panose="02020603050405020304" pitchFamily="18" charset="0"/>
                <a:cs typeface="Times New Roman" panose="02020603050405020304" pitchFamily="18" charset="0"/>
              </a:rPr>
              <a:t>COLLEGE:K.C.S KASI NADAR COLLEGE OF ARTS &amp; SCIENCE</a:t>
            </a:r>
          </a:p>
          <a:p>
            <a:pPr algn="just"/>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237410" y="468728"/>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chemeClr val="tx2"/>
                </a:solidFill>
                <a:latin typeface="Times New Roman" panose="02020603050405020304" pitchFamily="18" charset="0"/>
                <a:cs typeface="Times New Roman" panose="02020603050405020304" pitchFamily="18" charset="0"/>
              </a:rPr>
              <a:t>R</a:t>
            </a:r>
            <a:r>
              <a:rPr sz="4000" spc="-40" dirty="0">
                <a:solidFill>
                  <a:schemeClr val="tx2"/>
                </a:solidFill>
                <a:latin typeface="Times New Roman" panose="02020603050405020304" pitchFamily="18" charset="0"/>
                <a:cs typeface="Times New Roman" panose="02020603050405020304" pitchFamily="18" charset="0"/>
              </a:rPr>
              <a:t>E</a:t>
            </a:r>
            <a:r>
              <a:rPr sz="4000" spc="15" dirty="0">
                <a:solidFill>
                  <a:schemeClr val="tx2"/>
                </a:solidFill>
                <a:latin typeface="Times New Roman" panose="02020603050405020304" pitchFamily="18" charset="0"/>
                <a:cs typeface="Times New Roman" panose="02020603050405020304" pitchFamily="18" charset="0"/>
              </a:rPr>
              <a:t>S</a:t>
            </a:r>
            <a:r>
              <a:rPr sz="4000" spc="-30" dirty="0">
                <a:solidFill>
                  <a:schemeClr val="tx2"/>
                </a:solidFill>
                <a:latin typeface="Times New Roman" panose="02020603050405020304" pitchFamily="18" charset="0"/>
                <a:cs typeface="Times New Roman" panose="02020603050405020304" pitchFamily="18" charset="0"/>
              </a:rPr>
              <a:t>U</a:t>
            </a:r>
            <a:r>
              <a:rPr sz="4000" spc="-405" dirty="0">
                <a:solidFill>
                  <a:schemeClr val="tx2"/>
                </a:solidFill>
                <a:latin typeface="Times New Roman" panose="02020603050405020304" pitchFamily="18" charset="0"/>
                <a:cs typeface="Times New Roman" panose="02020603050405020304" pitchFamily="18" charset="0"/>
              </a:rPr>
              <a:t>L</a:t>
            </a:r>
            <a:r>
              <a:rPr sz="4000" dirty="0">
                <a:solidFill>
                  <a:schemeClr val="tx2"/>
                </a:solidFill>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graphicFrame>
        <p:nvGraphicFramePr>
          <p:cNvPr id="8" name="Object 7"/>
          <p:cNvGraphicFramePr>
            <a:graphicFrameLocks noChangeAspect="1"/>
          </p:cNvGraphicFramePr>
          <p:nvPr/>
        </p:nvGraphicFramePr>
        <p:xfrm>
          <a:off x="2809852" y="500042"/>
          <a:ext cx="641255" cy="1357322"/>
        </p:xfrm>
        <a:graphic>
          <a:graphicData uri="http://schemas.openxmlformats.org/presentationml/2006/ole">
            <mc:AlternateContent xmlns:mc="http://schemas.openxmlformats.org/markup-compatibility/2006">
              <mc:Choice xmlns:v="urn:schemas-microsoft-com:vml" Requires="v">
                <p:oleObj name="Worksheet" showAsIcon="1" r:id="rId3" imgW="380880" imgH="806400" progId="Excel.Sheet.12">
                  <p:embed/>
                </p:oleObj>
              </mc:Choice>
              <mc:Fallback>
                <p:oleObj name="Worksheet" showAsIcon="1" r:id="rId3" imgW="380880" imgH="806400" progId="Excel.Sheet.12">
                  <p:embed/>
                  <p:pic>
                    <p:nvPicPr>
                      <p:cNvPr id="8"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9852" y="500042"/>
                        <a:ext cx="641255" cy="13573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4">
            <a:extLst>
              <a:ext uri="{FF2B5EF4-FFF2-40B4-BE49-F238E27FC236}">
                <a16:creationId xmlns:a16="http://schemas.microsoft.com/office/drawing/2014/main" id="{8580990D-5F4F-2647-A08C-AC4553969E18}"/>
              </a:ext>
            </a:extLst>
          </p:cNvPr>
          <p:cNvPicPr>
            <a:picLocks noChangeAspect="1"/>
          </p:cNvPicPr>
          <p:nvPr/>
        </p:nvPicPr>
        <p:blipFill>
          <a:blip r:embed="rId5"/>
          <a:stretch>
            <a:fillRect/>
          </a:stretch>
        </p:blipFill>
        <p:spPr>
          <a:xfrm>
            <a:off x="662423" y="1178703"/>
            <a:ext cx="9389825" cy="51772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773317" y="564038"/>
            <a:ext cx="10681335" cy="650400"/>
          </a:xfrm>
        </p:spPr>
        <p:txBody>
          <a:bodyPr/>
          <a:lstStyle/>
          <a:p>
            <a:r>
              <a:rPr lang="en-US" sz="4000" dirty="0">
                <a:solidFill>
                  <a:schemeClr val="tx2"/>
                </a:solidFill>
                <a:latin typeface="Times New Roman" panose="02020603050405020304" pitchFamily="18" charset="0"/>
                <a:cs typeface="Times New Roman" panose="02020603050405020304" pitchFamily="18" charset="0"/>
              </a:rPr>
              <a:t>conclusion</a:t>
            </a:r>
            <a:endParaRPr lang="en-IN" sz="4000" dirty="0">
              <a:solidFill>
                <a:schemeClr val="tx2"/>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7053104-9C5A-F040-92CA-4909AD81D4AE}"/>
              </a:ext>
            </a:extLst>
          </p:cNvPr>
          <p:cNvSpPr txBox="1"/>
          <p:nvPr/>
        </p:nvSpPr>
        <p:spPr>
          <a:xfrm>
            <a:off x="1428749" y="1375806"/>
            <a:ext cx="9131747" cy="3539430"/>
          </a:xfrm>
          <a:prstGeom prst="rect">
            <a:avLst/>
          </a:prstGeom>
          <a:noFill/>
        </p:spPr>
        <p:txBody>
          <a:bodyPr wrap="square">
            <a:spAutoFit/>
          </a:bodyPr>
          <a:lstStyle/>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 conclusion, analyzing employees by department reveals variations in performance, turnover, and workforce composition. </a:t>
            </a: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These insights can guide targeted interventions to address specific departmental needs, optimize resource allocation, and improve overall organizational effectiveness. Tailored strategies can enhance employee satisfaction and operational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8"/>
            <a:ext cx="6118225" cy="632224"/>
          </a:xfrm>
          <a:prstGeom prst="rect">
            <a:avLst/>
          </a:prstGeom>
        </p:spPr>
        <p:txBody>
          <a:bodyPr vert="horz" wrap="square" lIns="0" tIns="16510" rIns="0" bIns="0" rtlCol="0">
            <a:spAutoFit/>
          </a:bodyPr>
          <a:lstStyle/>
          <a:p>
            <a:pPr marL="12700">
              <a:lnSpc>
                <a:spcPct val="100000"/>
              </a:lnSpc>
              <a:spcBef>
                <a:spcPts val="130"/>
              </a:spcBef>
            </a:pPr>
            <a:r>
              <a:rPr sz="4000" spc="5" dirty="0">
                <a:solidFill>
                  <a:schemeClr val="tx2"/>
                </a:solidFill>
                <a:latin typeface="Times New Roman" panose="02020603050405020304" pitchFamily="18" charset="0"/>
                <a:cs typeface="Times New Roman" panose="02020603050405020304" pitchFamily="18" charset="0"/>
              </a:rPr>
              <a:t>PROJECT</a:t>
            </a:r>
            <a:r>
              <a:rPr sz="4000" spc="-85" dirty="0">
                <a:solidFill>
                  <a:schemeClr val="tx2"/>
                </a:solidFill>
                <a:latin typeface="Times New Roman" panose="02020603050405020304" pitchFamily="18" charset="0"/>
                <a:cs typeface="Times New Roman" panose="02020603050405020304" pitchFamily="18" charset="0"/>
              </a:rPr>
              <a:t> </a:t>
            </a:r>
            <a:r>
              <a:rPr sz="4000" spc="25" dirty="0">
                <a:solidFill>
                  <a:schemeClr val="tx2"/>
                </a:solidFill>
                <a:latin typeface="Times New Roman" panose="02020603050405020304" pitchFamily="18" charset="0"/>
                <a:cs typeface="Times New Roman" panose="02020603050405020304" pitchFamily="18" charset="0"/>
              </a:rPr>
              <a:t>TITLE</a:t>
            </a:r>
            <a:endParaRPr sz="4000">
              <a:solidFill>
                <a:schemeClr val="tx2"/>
              </a:solidFill>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analysis according to </a:t>
            </a:r>
          </a:p>
          <a:p>
            <a:r>
              <a:rPr lang="en-US" sz="4400" b="1" dirty="0">
                <a:solidFill>
                  <a:srgbClr val="0F0F0F"/>
                </a:solidFill>
                <a:latin typeface="Times New Roman" panose="02020603050405020304" pitchFamily="18" charset="0"/>
                <a:cs typeface="Times New Roman" panose="02020603050405020304" pitchFamily="18" charset="0"/>
              </a:rPr>
              <a:t>Department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19" name="object 19"/>
          <p:cNvPicPr/>
          <p:nvPr/>
        </p:nvPicPr>
        <p:blipFill>
          <a:blip r:embed="rId3" cstate="print"/>
          <a:stretch>
            <a:fillRect/>
          </a:stretch>
        </p:blipFill>
        <p:spPr>
          <a:xfrm>
            <a:off x="466725" y="6410325"/>
            <a:ext cx="3705225" cy="295275"/>
          </a:xfrm>
          <a:prstGeom prst="rect">
            <a:avLst/>
          </a:prstGeom>
        </p:spPr>
      </p:pic>
      <p:sp>
        <p:nvSpPr>
          <p:cNvPr id="21" name="object 21"/>
          <p:cNvSpPr txBox="1">
            <a:spLocks noGrp="1"/>
          </p:cNvSpPr>
          <p:nvPr>
            <p:ph type="title"/>
          </p:nvPr>
        </p:nvSpPr>
        <p:spPr>
          <a:xfrm>
            <a:off x="1180943" y="712735"/>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a:solidFill>
                  <a:schemeClr val="tx2"/>
                </a:solidFill>
                <a:latin typeface="Times New Roman" panose="02020603050405020304" pitchFamily="18" charset="0"/>
                <a:cs typeface="Times New Roman" panose="02020603050405020304" pitchFamily="18" charset="0"/>
              </a:rPr>
              <a:t>A</a:t>
            </a:r>
            <a:r>
              <a:rPr sz="4000" spc="-5" dirty="0">
                <a:solidFill>
                  <a:schemeClr val="tx2"/>
                </a:solidFill>
                <a:latin typeface="Times New Roman" panose="02020603050405020304" pitchFamily="18" charset="0"/>
                <a:cs typeface="Times New Roman" panose="02020603050405020304" pitchFamily="18" charset="0"/>
              </a:rPr>
              <a:t>G</a:t>
            </a:r>
            <a:r>
              <a:rPr sz="4000" spc="-35" dirty="0">
                <a:solidFill>
                  <a:schemeClr val="tx2"/>
                </a:solidFill>
                <a:latin typeface="Times New Roman" panose="02020603050405020304" pitchFamily="18" charset="0"/>
                <a:cs typeface="Times New Roman" panose="02020603050405020304" pitchFamily="18" charset="0"/>
              </a:rPr>
              <a:t>E</a:t>
            </a:r>
            <a:r>
              <a:rPr sz="4000" spc="15" dirty="0">
                <a:solidFill>
                  <a:schemeClr val="tx2"/>
                </a:solidFill>
                <a:latin typeface="Times New Roman" panose="02020603050405020304" pitchFamily="18" charset="0"/>
                <a:cs typeface="Times New Roman" panose="02020603050405020304" pitchFamily="18" charset="0"/>
              </a:rPr>
              <a:t>N</a:t>
            </a:r>
            <a:r>
              <a:rPr sz="4000" dirty="0">
                <a:solidFill>
                  <a:schemeClr val="tx2"/>
                </a:solidFill>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255414"/>
            <a:ext cx="7134136"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solidFill>
                  <a:srgbClr val="002060"/>
                </a:solidFill>
                <a:latin typeface="Times New Roman" panose="02020603050405020304" pitchFamily="18" charset="0"/>
                <a:cs typeface="Times New Roman" panose="02020603050405020304" pitchFamily="18" charset="0"/>
              </a:rPr>
              <a:t>P</a:t>
            </a:r>
            <a:r>
              <a:rPr sz="4000" spc="15" dirty="0">
                <a:solidFill>
                  <a:srgbClr val="002060"/>
                </a:solidFill>
                <a:latin typeface="Times New Roman" panose="02020603050405020304" pitchFamily="18" charset="0"/>
                <a:cs typeface="Times New Roman" panose="02020603050405020304" pitchFamily="18" charset="0"/>
              </a:rPr>
              <a:t>ROB</a:t>
            </a:r>
            <a:r>
              <a:rPr sz="4000" spc="55" dirty="0">
                <a:solidFill>
                  <a:srgbClr val="002060"/>
                </a:solidFill>
                <a:latin typeface="Times New Roman" panose="02020603050405020304" pitchFamily="18" charset="0"/>
                <a:cs typeface="Times New Roman" panose="02020603050405020304" pitchFamily="18" charset="0"/>
              </a:rPr>
              <a:t>L</a:t>
            </a:r>
            <a:r>
              <a:rPr sz="4000" spc="-20" dirty="0">
                <a:solidFill>
                  <a:srgbClr val="002060"/>
                </a:solidFill>
                <a:latin typeface="Times New Roman" panose="02020603050405020304" pitchFamily="18" charset="0"/>
                <a:cs typeface="Times New Roman" panose="02020603050405020304" pitchFamily="18" charset="0"/>
              </a:rPr>
              <a:t>E</a:t>
            </a:r>
            <a:r>
              <a:rPr sz="4000" spc="20" dirty="0">
                <a:solidFill>
                  <a:srgbClr val="002060"/>
                </a:solidFill>
                <a:latin typeface="Times New Roman" panose="02020603050405020304" pitchFamily="18" charset="0"/>
                <a:cs typeface="Times New Roman" panose="02020603050405020304" pitchFamily="18" charset="0"/>
              </a:rPr>
              <a:t>M</a:t>
            </a:r>
            <a:r>
              <a:rPr lang="en-IN" sz="4000" spc="20" dirty="0">
                <a:solidFill>
                  <a:srgbClr val="002060"/>
                </a:solidFill>
                <a:latin typeface="Times New Roman" panose="02020603050405020304" pitchFamily="18" charset="0"/>
                <a:cs typeface="Times New Roman" panose="02020603050405020304" pitchFamily="18" charset="0"/>
              </a:rPr>
              <a:t> </a:t>
            </a:r>
            <a:r>
              <a:rPr sz="4000" spc="10" dirty="0">
                <a:solidFill>
                  <a:srgbClr val="002060"/>
                </a:solidFill>
                <a:latin typeface="Times New Roman" panose="02020603050405020304" pitchFamily="18" charset="0"/>
                <a:cs typeface="Times New Roman" panose="02020603050405020304" pitchFamily="18" charset="0"/>
              </a:rPr>
              <a:t>S</a:t>
            </a:r>
            <a:r>
              <a:rPr sz="4000" spc="-370" dirty="0">
                <a:solidFill>
                  <a:srgbClr val="002060"/>
                </a:solidFill>
                <a:latin typeface="Times New Roman" panose="02020603050405020304" pitchFamily="18" charset="0"/>
                <a:cs typeface="Times New Roman" panose="02020603050405020304" pitchFamily="18" charset="0"/>
              </a:rPr>
              <a:t>T</a:t>
            </a:r>
            <a:r>
              <a:rPr sz="4000" spc="-375" dirty="0">
                <a:solidFill>
                  <a:srgbClr val="002060"/>
                </a:solidFill>
                <a:latin typeface="Times New Roman" panose="02020603050405020304" pitchFamily="18" charset="0"/>
                <a:cs typeface="Times New Roman" panose="02020603050405020304" pitchFamily="18" charset="0"/>
              </a:rPr>
              <a:t>A</a:t>
            </a:r>
            <a:r>
              <a:rPr sz="4000" spc="15" dirty="0">
                <a:solidFill>
                  <a:srgbClr val="002060"/>
                </a:solidFill>
                <a:latin typeface="Times New Roman" panose="02020603050405020304" pitchFamily="18" charset="0"/>
                <a:cs typeface="Times New Roman" panose="02020603050405020304" pitchFamily="18" charset="0"/>
              </a:rPr>
              <a:t>T</a:t>
            </a:r>
            <a:r>
              <a:rPr sz="4000" spc="-10" dirty="0">
                <a:solidFill>
                  <a:srgbClr val="002060"/>
                </a:solidFill>
                <a:latin typeface="Times New Roman" panose="02020603050405020304" pitchFamily="18" charset="0"/>
                <a:cs typeface="Times New Roman" panose="02020603050405020304" pitchFamily="18" charset="0"/>
              </a:rPr>
              <a:t>E</a:t>
            </a:r>
            <a:r>
              <a:rPr sz="4000" spc="-20" dirty="0">
                <a:solidFill>
                  <a:srgbClr val="002060"/>
                </a:solidFill>
                <a:latin typeface="Times New Roman" panose="02020603050405020304" pitchFamily="18" charset="0"/>
                <a:cs typeface="Times New Roman" panose="02020603050405020304" pitchFamily="18" charset="0"/>
              </a:rPr>
              <a:t>ME</a:t>
            </a:r>
            <a:r>
              <a:rPr sz="4000" spc="10" dirty="0">
                <a:solidFill>
                  <a:srgbClr val="002060"/>
                </a:solidFill>
                <a:latin typeface="Times New Roman" panose="02020603050405020304" pitchFamily="18" charset="0"/>
                <a:cs typeface="Times New Roman" panose="02020603050405020304" pitchFamily="18" charset="0"/>
              </a:rPr>
              <a:t>NT</a:t>
            </a:r>
            <a:endParaRPr sz="4000" dirty="0">
              <a:solidFill>
                <a:srgbClr val="002060"/>
              </a:solidFill>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a:extLst>
              <a:ext uri="{FF2B5EF4-FFF2-40B4-BE49-F238E27FC236}">
                <a16:creationId xmlns:a16="http://schemas.microsoft.com/office/drawing/2014/main" id="{7B2EA59C-08E9-352C-C56A-38A33B60A4AA}"/>
              </a:ext>
            </a:extLst>
          </p:cNvPr>
          <p:cNvSpPr txBox="1"/>
          <p:nvPr/>
        </p:nvSpPr>
        <p:spPr>
          <a:xfrm>
            <a:off x="1250156" y="908720"/>
            <a:ext cx="8950300" cy="5693866"/>
          </a:xfrm>
          <a:prstGeom prst="rect">
            <a:avLst/>
          </a:prstGeom>
          <a:noFill/>
        </p:spPr>
        <p:txBody>
          <a:bodyPr wrap="square">
            <a:spAutoFit/>
          </a:bodyPr>
          <a:lstStyle/>
          <a:p>
            <a:pPr marL="514350" indent="-514350" algn="just">
              <a:buFont typeface="+mj-lt"/>
              <a:buAutoNum type="arabicPeriod"/>
            </a:pPr>
            <a:r>
              <a:rPr lang="en-IN" sz="2800" dirty="0">
                <a:latin typeface="Times New Roman" panose="02020603050405020304" pitchFamily="18" charset="0"/>
                <a:cs typeface="Times New Roman" panose="02020603050405020304" pitchFamily="18" charset="0"/>
              </a:rPr>
              <a:t>T</a:t>
            </a:r>
            <a:r>
              <a:rPr lang="en-US" sz="2800" dirty="0">
                <a:latin typeface="Times New Roman" panose="02020603050405020304" pitchFamily="18" charset="0"/>
                <a:cs typeface="Times New Roman" panose="02020603050405020304" pitchFamily="18" charset="0"/>
              </a:rPr>
              <a:t>o evaluate and compare employee performance and engagement across different departments within the organization.                                                                                       The goal is to identify trends, strengths, and areas for improvement to enhance overall productivity and employee satisfaction.</a:t>
            </a: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Total of per day rate of employee</a:t>
            </a: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Average total of hourly rate </a:t>
            </a:r>
            <a:endParaRPr lang="en-IN"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endParaRPr lang="en-IN" sz="28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endParaRPr lang="en-IN" sz="28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829627"/>
            <a:ext cx="5263515" cy="632224"/>
          </a:xfrm>
          <a:prstGeom prst="rect">
            <a:avLst/>
          </a:prstGeom>
        </p:spPr>
        <p:txBody>
          <a:bodyPr vert="horz" wrap="square" lIns="0" tIns="16510" rIns="0" bIns="0" rtlCol="0">
            <a:spAutoFit/>
          </a:bodyPr>
          <a:lstStyle/>
          <a:p>
            <a:pPr marL="12700" algn="just">
              <a:lnSpc>
                <a:spcPct val="100000"/>
              </a:lnSpc>
              <a:spcBef>
                <a:spcPts val="130"/>
              </a:spcBef>
              <a:tabLst>
                <a:tab pos="2642870" algn="l"/>
              </a:tabLst>
            </a:pPr>
            <a:r>
              <a:rPr sz="4000" spc="5" dirty="0">
                <a:solidFill>
                  <a:schemeClr val="tx2"/>
                </a:solidFill>
              </a:rPr>
              <a:t>PROJECT</a:t>
            </a:r>
            <a:r>
              <a:rPr lang="en-IN" sz="4000" spc="5" dirty="0">
                <a:solidFill>
                  <a:schemeClr val="tx2"/>
                </a:solidFill>
              </a:rPr>
              <a:t> </a:t>
            </a:r>
            <a:r>
              <a:rPr sz="4000" spc="-20" dirty="0">
                <a:solidFill>
                  <a:schemeClr val="tx2"/>
                </a:solidFill>
              </a:rPr>
              <a:t>OVERVIEW</a:t>
            </a:r>
            <a:endParaRPr sz="4000" dirty="0">
              <a:solidFill>
                <a:schemeClr val="tx2"/>
              </a:solidFill>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1244" y="1667351"/>
            <a:ext cx="7924800" cy="3539430"/>
          </a:xfrm>
          <a:prstGeom prst="rect">
            <a:avLst/>
          </a:prstGeom>
          <a:noFill/>
        </p:spPr>
        <p:txBody>
          <a:bodyPr wrap="square" rtlCol="0">
            <a:spAutoFit/>
          </a:bodyPr>
          <a:lstStyle/>
          <a:p>
            <a:pPr algn="just"/>
            <a:r>
              <a:rPr lang="en-US" sz="2800" b="0" i="0" dirty="0">
                <a:solidFill>
                  <a:srgbClr val="0D0D0D"/>
                </a:solidFill>
                <a:effectLst/>
                <a:latin typeface="Times New Roman" panose="02020603050405020304" pitchFamily="18" charset="0"/>
                <a:cs typeface="Times New Roman" panose="02020603050405020304" pitchFamily="18" charset="0"/>
              </a:rPr>
              <a:t>This structured approach helps in effectively evaluating employee performance and contributions within the context of a department project.</a:t>
            </a: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Tables</a:t>
            </a: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Conditional formatting </a:t>
            </a: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Pivot chart-line chart, pie chart </a:t>
            </a: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Sum formulas</a:t>
            </a: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Slicers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7873048" cy="632224"/>
          </a:xfrm>
          <a:prstGeom prst="rect">
            <a:avLst/>
          </a:prstGeom>
        </p:spPr>
        <p:txBody>
          <a:bodyPr vert="horz" wrap="square" lIns="0" tIns="16510" rIns="0" bIns="0" rtlCol="0">
            <a:spAutoFit/>
          </a:bodyPr>
          <a:lstStyle/>
          <a:p>
            <a:pPr marL="12700">
              <a:lnSpc>
                <a:spcPct val="100000"/>
              </a:lnSpc>
              <a:spcBef>
                <a:spcPts val="130"/>
              </a:spcBef>
            </a:pPr>
            <a:r>
              <a:rPr sz="4000" spc="25" dirty="0">
                <a:solidFill>
                  <a:schemeClr val="tx2"/>
                </a:solidFill>
                <a:latin typeface="Times New Roman" panose="02020603050405020304" pitchFamily="18" charset="0"/>
                <a:cs typeface="Times New Roman" panose="02020603050405020304" pitchFamily="18" charset="0"/>
              </a:rPr>
              <a:t>W</a:t>
            </a:r>
            <a:r>
              <a:rPr sz="4000" spc="-20" dirty="0">
                <a:solidFill>
                  <a:schemeClr val="tx2"/>
                </a:solidFill>
                <a:latin typeface="Times New Roman" panose="02020603050405020304" pitchFamily="18" charset="0"/>
                <a:cs typeface="Times New Roman" panose="02020603050405020304" pitchFamily="18" charset="0"/>
              </a:rPr>
              <a:t>H</a:t>
            </a:r>
            <a:r>
              <a:rPr sz="4000" spc="20" dirty="0">
                <a:solidFill>
                  <a:schemeClr val="tx2"/>
                </a:solidFill>
                <a:latin typeface="Times New Roman" panose="02020603050405020304" pitchFamily="18" charset="0"/>
                <a:cs typeface="Times New Roman" panose="02020603050405020304" pitchFamily="18" charset="0"/>
              </a:rPr>
              <a:t>O</a:t>
            </a:r>
            <a:r>
              <a:rPr sz="4000" spc="-235" dirty="0">
                <a:solidFill>
                  <a:schemeClr val="tx2"/>
                </a:solidFill>
                <a:latin typeface="Times New Roman" panose="02020603050405020304" pitchFamily="18" charset="0"/>
                <a:cs typeface="Times New Roman" panose="02020603050405020304" pitchFamily="18" charset="0"/>
              </a:rPr>
              <a:t> </a:t>
            </a:r>
            <a:r>
              <a:rPr sz="4000" spc="-10" dirty="0">
                <a:solidFill>
                  <a:schemeClr val="tx2"/>
                </a:solidFill>
                <a:latin typeface="Times New Roman" panose="02020603050405020304" pitchFamily="18" charset="0"/>
                <a:cs typeface="Times New Roman" panose="02020603050405020304" pitchFamily="18" charset="0"/>
              </a:rPr>
              <a:t>AR</a:t>
            </a:r>
            <a:r>
              <a:rPr sz="4000" spc="15" dirty="0">
                <a:solidFill>
                  <a:schemeClr val="tx2"/>
                </a:solidFill>
                <a:latin typeface="Times New Roman" panose="02020603050405020304" pitchFamily="18" charset="0"/>
                <a:cs typeface="Times New Roman" panose="02020603050405020304" pitchFamily="18" charset="0"/>
              </a:rPr>
              <a:t>E</a:t>
            </a:r>
            <a:r>
              <a:rPr sz="4000" spc="-35" dirty="0">
                <a:solidFill>
                  <a:schemeClr val="tx2"/>
                </a:solidFill>
                <a:latin typeface="Times New Roman" panose="02020603050405020304" pitchFamily="18" charset="0"/>
                <a:cs typeface="Times New Roman" panose="02020603050405020304" pitchFamily="18" charset="0"/>
              </a:rPr>
              <a:t> </a:t>
            </a:r>
            <a:r>
              <a:rPr sz="4000" spc="-10" dirty="0">
                <a:solidFill>
                  <a:schemeClr val="tx2"/>
                </a:solidFill>
                <a:latin typeface="Times New Roman" panose="02020603050405020304" pitchFamily="18" charset="0"/>
                <a:cs typeface="Times New Roman" panose="02020603050405020304" pitchFamily="18" charset="0"/>
              </a:rPr>
              <a:t>T</a:t>
            </a:r>
            <a:r>
              <a:rPr sz="4000" spc="-15" dirty="0">
                <a:solidFill>
                  <a:schemeClr val="tx2"/>
                </a:solidFill>
                <a:latin typeface="Times New Roman" panose="02020603050405020304" pitchFamily="18" charset="0"/>
                <a:cs typeface="Times New Roman" panose="02020603050405020304" pitchFamily="18" charset="0"/>
              </a:rPr>
              <a:t>H</a:t>
            </a:r>
            <a:r>
              <a:rPr sz="4000" spc="15" dirty="0">
                <a:solidFill>
                  <a:schemeClr val="tx2"/>
                </a:solidFill>
                <a:latin typeface="Times New Roman" panose="02020603050405020304" pitchFamily="18" charset="0"/>
                <a:cs typeface="Times New Roman" panose="02020603050405020304" pitchFamily="18" charset="0"/>
              </a:rPr>
              <a:t>E</a:t>
            </a:r>
            <a:r>
              <a:rPr sz="4000" spc="-35" dirty="0">
                <a:solidFill>
                  <a:schemeClr val="tx2"/>
                </a:solidFill>
                <a:latin typeface="Times New Roman" panose="02020603050405020304" pitchFamily="18" charset="0"/>
                <a:cs typeface="Times New Roman" panose="02020603050405020304" pitchFamily="18" charset="0"/>
              </a:rPr>
              <a:t> </a:t>
            </a:r>
            <a:r>
              <a:rPr sz="4000" spc="-20" dirty="0">
                <a:solidFill>
                  <a:schemeClr val="tx2"/>
                </a:solidFill>
                <a:latin typeface="Times New Roman" panose="02020603050405020304" pitchFamily="18" charset="0"/>
                <a:cs typeface="Times New Roman" panose="02020603050405020304" pitchFamily="18" charset="0"/>
              </a:rPr>
              <a:t>E</a:t>
            </a:r>
            <a:r>
              <a:rPr sz="4000" spc="30" dirty="0">
                <a:solidFill>
                  <a:schemeClr val="tx2"/>
                </a:solidFill>
                <a:latin typeface="Times New Roman" panose="02020603050405020304" pitchFamily="18" charset="0"/>
                <a:cs typeface="Times New Roman" panose="02020603050405020304" pitchFamily="18" charset="0"/>
              </a:rPr>
              <a:t>N</a:t>
            </a:r>
            <a:r>
              <a:rPr sz="4000" spc="15" dirty="0">
                <a:solidFill>
                  <a:schemeClr val="tx2"/>
                </a:solidFill>
                <a:latin typeface="Times New Roman" panose="02020603050405020304" pitchFamily="18" charset="0"/>
                <a:cs typeface="Times New Roman" panose="02020603050405020304" pitchFamily="18" charset="0"/>
              </a:rPr>
              <a:t>D</a:t>
            </a:r>
            <a:r>
              <a:rPr sz="4000" spc="-45" dirty="0">
                <a:solidFill>
                  <a:schemeClr val="tx2"/>
                </a:solidFill>
                <a:latin typeface="Times New Roman" panose="02020603050405020304" pitchFamily="18" charset="0"/>
                <a:cs typeface="Times New Roman" panose="02020603050405020304" pitchFamily="18" charset="0"/>
              </a:rPr>
              <a:t> </a:t>
            </a:r>
            <a:r>
              <a:rPr sz="4000" dirty="0">
                <a:solidFill>
                  <a:schemeClr val="tx2"/>
                </a:solidFill>
                <a:latin typeface="Times New Roman" panose="02020603050405020304" pitchFamily="18" charset="0"/>
                <a:cs typeface="Times New Roman" panose="02020603050405020304" pitchFamily="18" charset="0"/>
              </a:rPr>
              <a:t>U</a:t>
            </a:r>
            <a:r>
              <a:rPr sz="4000" spc="10" dirty="0">
                <a:solidFill>
                  <a:schemeClr val="tx2"/>
                </a:solidFill>
                <a:latin typeface="Times New Roman" panose="02020603050405020304" pitchFamily="18" charset="0"/>
                <a:cs typeface="Times New Roman" panose="02020603050405020304" pitchFamily="18" charset="0"/>
              </a:rPr>
              <a:t>S</a:t>
            </a:r>
            <a:r>
              <a:rPr sz="4000" spc="-25" dirty="0">
                <a:solidFill>
                  <a:schemeClr val="tx2"/>
                </a:solidFill>
                <a:latin typeface="Times New Roman" panose="02020603050405020304" pitchFamily="18" charset="0"/>
                <a:cs typeface="Times New Roman" panose="02020603050405020304" pitchFamily="18" charset="0"/>
              </a:rPr>
              <a:t>E</a:t>
            </a:r>
            <a:r>
              <a:rPr sz="4000" spc="-10" dirty="0">
                <a:solidFill>
                  <a:schemeClr val="tx2"/>
                </a:solidFill>
                <a:latin typeface="Times New Roman" panose="02020603050405020304" pitchFamily="18" charset="0"/>
                <a:cs typeface="Times New Roman" panose="02020603050405020304" pitchFamily="18" charset="0"/>
              </a:rPr>
              <a:t>R</a:t>
            </a:r>
            <a:r>
              <a:rPr sz="4000" spc="5" dirty="0">
                <a:solidFill>
                  <a:schemeClr val="tx2"/>
                </a:solidFill>
                <a:latin typeface="Times New Roman" panose="02020603050405020304" pitchFamily="18" charset="0"/>
                <a:cs typeface="Times New Roman" panose="02020603050405020304" pitchFamily="18" charset="0"/>
              </a:rPr>
              <a:t>S?</a:t>
            </a:r>
            <a:endParaRPr sz="4000">
              <a:solidFill>
                <a:schemeClr val="tx2"/>
              </a:solidFill>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a:extLst>
              <a:ext uri="{FF2B5EF4-FFF2-40B4-BE49-F238E27FC236}">
                <a16:creationId xmlns:a16="http://schemas.microsoft.com/office/drawing/2014/main" id="{7DFBB0B4-DF1A-D305-5FAD-C403ABC79D8A}"/>
              </a:ext>
            </a:extLst>
          </p:cNvPr>
          <p:cNvSpPr txBox="1"/>
          <p:nvPr/>
        </p:nvSpPr>
        <p:spPr>
          <a:xfrm>
            <a:off x="1375171" y="1613118"/>
            <a:ext cx="8105205" cy="1569660"/>
          </a:xfrm>
          <a:prstGeom prst="rect">
            <a:avLst/>
          </a:prstGeom>
          <a:noFill/>
        </p:spPr>
        <p:txBody>
          <a:bodyPr wrap="square">
            <a:spAutoFit/>
          </a:bodyPr>
          <a:lstStyle/>
          <a:p>
            <a:pPr marL="285750" indent="-28575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Sales Department </a:t>
            </a:r>
          </a:p>
          <a:p>
            <a:pPr marL="285750" indent="-28575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Research and Development Department </a:t>
            </a:r>
          </a:p>
          <a:p>
            <a:pPr marL="285750" indent="-28575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Human resources Department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256578" y="412903"/>
            <a:ext cx="10015885" cy="1244571"/>
          </a:xfrm>
          <a:prstGeom prst="rect">
            <a:avLst/>
          </a:prstGeom>
        </p:spPr>
        <p:txBody>
          <a:bodyPr vert="horz" wrap="square" lIns="0" tIns="13335" rIns="0" bIns="0" rtlCol="0">
            <a:spAutoFit/>
          </a:bodyPr>
          <a:lstStyle/>
          <a:p>
            <a:pPr marL="12700">
              <a:lnSpc>
                <a:spcPct val="100000"/>
              </a:lnSpc>
              <a:spcBef>
                <a:spcPts val="105"/>
              </a:spcBef>
            </a:pPr>
            <a:r>
              <a:rPr sz="4000" spc="10" dirty="0">
                <a:solidFill>
                  <a:schemeClr val="tx2"/>
                </a:solidFill>
                <a:latin typeface="Times New Roman" panose="02020603050405020304" pitchFamily="18" charset="0"/>
                <a:cs typeface="Times New Roman" panose="02020603050405020304" pitchFamily="18" charset="0"/>
              </a:rPr>
              <a:t>O</a:t>
            </a:r>
            <a:r>
              <a:rPr sz="4000" spc="25" dirty="0">
                <a:solidFill>
                  <a:schemeClr val="tx2"/>
                </a:solidFill>
                <a:latin typeface="Times New Roman" panose="02020603050405020304" pitchFamily="18" charset="0"/>
                <a:cs typeface="Times New Roman" panose="02020603050405020304" pitchFamily="18" charset="0"/>
              </a:rPr>
              <a:t>U</a:t>
            </a:r>
            <a:r>
              <a:rPr sz="4000" dirty="0">
                <a:solidFill>
                  <a:schemeClr val="tx2"/>
                </a:solidFill>
                <a:latin typeface="Times New Roman" panose="02020603050405020304" pitchFamily="18" charset="0"/>
                <a:cs typeface="Times New Roman" panose="02020603050405020304" pitchFamily="18" charset="0"/>
              </a:rPr>
              <a:t>R</a:t>
            </a:r>
            <a:r>
              <a:rPr sz="4000" spc="5" dirty="0">
                <a:solidFill>
                  <a:schemeClr val="tx2"/>
                </a:solidFill>
                <a:latin typeface="Times New Roman" panose="02020603050405020304" pitchFamily="18" charset="0"/>
                <a:cs typeface="Times New Roman" panose="02020603050405020304" pitchFamily="18" charset="0"/>
              </a:rPr>
              <a:t> </a:t>
            </a:r>
            <a:r>
              <a:rPr sz="4000" spc="25" dirty="0">
                <a:solidFill>
                  <a:schemeClr val="tx2"/>
                </a:solidFill>
                <a:latin typeface="Times New Roman" panose="02020603050405020304" pitchFamily="18" charset="0"/>
                <a:cs typeface="Times New Roman" panose="02020603050405020304" pitchFamily="18" charset="0"/>
              </a:rPr>
              <a:t>S</a:t>
            </a:r>
            <a:r>
              <a:rPr sz="4000" spc="10" dirty="0">
                <a:solidFill>
                  <a:schemeClr val="tx2"/>
                </a:solidFill>
                <a:latin typeface="Times New Roman" panose="02020603050405020304" pitchFamily="18" charset="0"/>
                <a:cs typeface="Times New Roman" panose="02020603050405020304" pitchFamily="18" charset="0"/>
              </a:rPr>
              <a:t>O</a:t>
            </a:r>
            <a:r>
              <a:rPr sz="4000" spc="25" dirty="0">
                <a:solidFill>
                  <a:schemeClr val="tx2"/>
                </a:solidFill>
                <a:latin typeface="Times New Roman" panose="02020603050405020304" pitchFamily="18" charset="0"/>
                <a:cs typeface="Times New Roman" panose="02020603050405020304" pitchFamily="18" charset="0"/>
              </a:rPr>
              <a:t>LU</a:t>
            </a:r>
            <a:r>
              <a:rPr sz="4000" spc="-35" dirty="0">
                <a:solidFill>
                  <a:schemeClr val="tx2"/>
                </a:solidFill>
                <a:latin typeface="Times New Roman" panose="02020603050405020304" pitchFamily="18" charset="0"/>
                <a:cs typeface="Times New Roman" panose="02020603050405020304" pitchFamily="18" charset="0"/>
              </a:rPr>
              <a:t>T</a:t>
            </a:r>
            <a:r>
              <a:rPr sz="4000" spc="-30" dirty="0">
                <a:solidFill>
                  <a:schemeClr val="tx2"/>
                </a:solidFill>
                <a:latin typeface="Times New Roman" panose="02020603050405020304" pitchFamily="18" charset="0"/>
                <a:cs typeface="Times New Roman" panose="02020603050405020304" pitchFamily="18" charset="0"/>
              </a:rPr>
              <a:t>I</a:t>
            </a:r>
            <a:r>
              <a:rPr sz="4000" spc="10" dirty="0">
                <a:solidFill>
                  <a:schemeClr val="tx2"/>
                </a:solidFill>
                <a:latin typeface="Times New Roman" panose="02020603050405020304" pitchFamily="18" charset="0"/>
                <a:cs typeface="Times New Roman" panose="02020603050405020304" pitchFamily="18" charset="0"/>
              </a:rPr>
              <a:t>O</a:t>
            </a:r>
            <a:r>
              <a:rPr sz="4000" dirty="0">
                <a:solidFill>
                  <a:schemeClr val="tx2"/>
                </a:solidFill>
                <a:latin typeface="Times New Roman" panose="02020603050405020304" pitchFamily="18" charset="0"/>
                <a:cs typeface="Times New Roman" panose="02020603050405020304" pitchFamily="18" charset="0"/>
              </a:rPr>
              <a:t>N</a:t>
            </a:r>
            <a:r>
              <a:rPr sz="4000" spc="-345" dirty="0">
                <a:solidFill>
                  <a:schemeClr val="tx2"/>
                </a:solidFill>
                <a:latin typeface="Times New Roman" panose="02020603050405020304" pitchFamily="18" charset="0"/>
                <a:cs typeface="Times New Roman" panose="02020603050405020304" pitchFamily="18" charset="0"/>
              </a:rPr>
              <a:t> </a:t>
            </a:r>
            <a:r>
              <a:rPr sz="4000" spc="-35" dirty="0">
                <a:solidFill>
                  <a:schemeClr val="tx2"/>
                </a:solidFill>
                <a:latin typeface="Times New Roman" panose="02020603050405020304" pitchFamily="18" charset="0"/>
                <a:cs typeface="Times New Roman" panose="02020603050405020304" pitchFamily="18" charset="0"/>
              </a:rPr>
              <a:t>A</a:t>
            </a:r>
            <a:r>
              <a:rPr sz="4000" spc="-5" dirty="0">
                <a:solidFill>
                  <a:schemeClr val="tx2"/>
                </a:solidFill>
                <a:latin typeface="Times New Roman" panose="02020603050405020304" pitchFamily="18" charset="0"/>
                <a:cs typeface="Times New Roman" panose="02020603050405020304" pitchFamily="18" charset="0"/>
              </a:rPr>
              <a:t>N</a:t>
            </a:r>
            <a:r>
              <a:rPr sz="4000" dirty="0">
                <a:solidFill>
                  <a:schemeClr val="tx2"/>
                </a:solidFill>
                <a:latin typeface="Times New Roman" panose="02020603050405020304" pitchFamily="18" charset="0"/>
                <a:cs typeface="Times New Roman" panose="02020603050405020304" pitchFamily="18" charset="0"/>
              </a:rPr>
              <a:t>D</a:t>
            </a:r>
            <a:r>
              <a:rPr sz="4000" spc="35" dirty="0">
                <a:solidFill>
                  <a:schemeClr val="tx2"/>
                </a:solidFill>
                <a:latin typeface="Times New Roman" panose="02020603050405020304" pitchFamily="18" charset="0"/>
                <a:cs typeface="Times New Roman" panose="02020603050405020304" pitchFamily="18" charset="0"/>
              </a:rPr>
              <a:t> </a:t>
            </a:r>
            <a:r>
              <a:rPr sz="4000" spc="-30" dirty="0">
                <a:solidFill>
                  <a:schemeClr val="tx2"/>
                </a:solidFill>
                <a:latin typeface="Times New Roman" panose="02020603050405020304" pitchFamily="18" charset="0"/>
                <a:cs typeface="Times New Roman" panose="02020603050405020304" pitchFamily="18" charset="0"/>
              </a:rPr>
              <a:t>I</a:t>
            </a:r>
            <a:r>
              <a:rPr sz="4000" spc="-35" dirty="0">
                <a:solidFill>
                  <a:schemeClr val="tx2"/>
                </a:solidFill>
                <a:latin typeface="Times New Roman" panose="02020603050405020304" pitchFamily="18" charset="0"/>
                <a:cs typeface="Times New Roman" panose="02020603050405020304" pitchFamily="18" charset="0"/>
              </a:rPr>
              <a:t>T</a:t>
            </a:r>
            <a:r>
              <a:rPr sz="4000" dirty="0">
                <a:solidFill>
                  <a:schemeClr val="tx2"/>
                </a:solidFill>
                <a:latin typeface="Times New Roman" panose="02020603050405020304" pitchFamily="18" charset="0"/>
                <a:cs typeface="Times New Roman" panose="02020603050405020304" pitchFamily="18" charset="0"/>
              </a:rPr>
              <a:t>S</a:t>
            </a:r>
            <a:r>
              <a:rPr sz="4000" spc="60" dirty="0">
                <a:solidFill>
                  <a:schemeClr val="tx2"/>
                </a:solidFill>
                <a:latin typeface="Times New Roman" panose="02020603050405020304" pitchFamily="18" charset="0"/>
                <a:cs typeface="Times New Roman" panose="02020603050405020304" pitchFamily="18" charset="0"/>
              </a:rPr>
              <a:t> </a:t>
            </a:r>
            <a:r>
              <a:rPr sz="4000" spc="-295" dirty="0">
                <a:solidFill>
                  <a:schemeClr val="tx2"/>
                </a:solidFill>
                <a:latin typeface="Times New Roman" panose="02020603050405020304" pitchFamily="18" charset="0"/>
                <a:cs typeface="Times New Roman" panose="02020603050405020304" pitchFamily="18" charset="0"/>
              </a:rPr>
              <a:t>V</a:t>
            </a:r>
            <a:r>
              <a:rPr sz="4000" spc="-35" dirty="0">
                <a:solidFill>
                  <a:schemeClr val="tx2"/>
                </a:solidFill>
                <a:latin typeface="Times New Roman" panose="02020603050405020304" pitchFamily="18" charset="0"/>
                <a:cs typeface="Times New Roman" panose="02020603050405020304" pitchFamily="18" charset="0"/>
              </a:rPr>
              <a:t>A</a:t>
            </a:r>
            <a:r>
              <a:rPr sz="4000" spc="25" dirty="0">
                <a:solidFill>
                  <a:schemeClr val="tx2"/>
                </a:solidFill>
                <a:latin typeface="Times New Roman" panose="02020603050405020304" pitchFamily="18" charset="0"/>
                <a:cs typeface="Times New Roman" panose="02020603050405020304" pitchFamily="18" charset="0"/>
              </a:rPr>
              <a:t>LU</a:t>
            </a:r>
            <a:r>
              <a:rPr sz="4000" dirty="0">
                <a:solidFill>
                  <a:schemeClr val="tx2"/>
                </a:solidFill>
                <a:latin typeface="Times New Roman" panose="02020603050405020304" pitchFamily="18" charset="0"/>
                <a:cs typeface="Times New Roman" panose="02020603050405020304" pitchFamily="18" charset="0"/>
              </a:rPr>
              <a:t>E</a:t>
            </a:r>
            <a:r>
              <a:rPr sz="4000" spc="-65" dirty="0">
                <a:solidFill>
                  <a:schemeClr val="tx2"/>
                </a:solidFill>
                <a:latin typeface="Times New Roman" panose="02020603050405020304" pitchFamily="18" charset="0"/>
                <a:cs typeface="Times New Roman" panose="02020603050405020304" pitchFamily="18" charset="0"/>
              </a:rPr>
              <a:t> </a:t>
            </a:r>
            <a:r>
              <a:rPr sz="4000" spc="-15" dirty="0">
                <a:solidFill>
                  <a:schemeClr val="tx2"/>
                </a:solidFill>
                <a:latin typeface="Times New Roman" panose="02020603050405020304" pitchFamily="18" charset="0"/>
                <a:cs typeface="Times New Roman" panose="02020603050405020304" pitchFamily="18" charset="0"/>
              </a:rPr>
              <a:t>P</a:t>
            </a:r>
            <a:r>
              <a:rPr sz="4000" spc="-30" dirty="0">
                <a:solidFill>
                  <a:schemeClr val="tx2"/>
                </a:solidFill>
                <a:latin typeface="Times New Roman" panose="02020603050405020304" pitchFamily="18" charset="0"/>
                <a:cs typeface="Times New Roman" panose="02020603050405020304" pitchFamily="18" charset="0"/>
              </a:rPr>
              <a:t>R</a:t>
            </a:r>
            <a:r>
              <a:rPr sz="4000" spc="10" dirty="0">
                <a:solidFill>
                  <a:schemeClr val="tx2"/>
                </a:solidFill>
                <a:latin typeface="Times New Roman" panose="02020603050405020304" pitchFamily="18" charset="0"/>
                <a:cs typeface="Times New Roman" panose="02020603050405020304" pitchFamily="18" charset="0"/>
              </a:rPr>
              <a:t>O</a:t>
            </a:r>
            <a:r>
              <a:rPr sz="4000" spc="-15" dirty="0">
                <a:solidFill>
                  <a:schemeClr val="tx2"/>
                </a:solidFill>
                <a:latin typeface="Times New Roman" panose="02020603050405020304" pitchFamily="18" charset="0"/>
                <a:cs typeface="Times New Roman" panose="02020603050405020304" pitchFamily="18" charset="0"/>
              </a:rPr>
              <a:t>P</a:t>
            </a:r>
            <a:r>
              <a:rPr sz="4000" spc="10" dirty="0">
                <a:solidFill>
                  <a:schemeClr val="tx2"/>
                </a:solidFill>
                <a:latin typeface="Times New Roman" panose="02020603050405020304" pitchFamily="18" charset="0"/>
                <a:cs typeface="Times New Roman" panose="02020603050405020304" pitchFamily="18" charset="0"/>
              </a:rPr>
              <a:t>O</a:t>
            </a:r>
            <a:r>
              <a:rPr sz="4000" spc="25" dirty="0">
                <a:solidFill>
                  <a:schemeClr val="tx2"/>
                </a:solidFill>
                <a:latin typeface="Times New Roman" panose="02020603050405020304" pitchFamily="18" charset="0"/>
                <a:cs typeface="Times New Roman" panose="02020603050405020304" pitchFamily="18" charset="0"/>
              </a:rPr>
              <a:t>S</a:t>
            </a:r>
            <a:r>
              <a:rPr sz="4000" spc="-30" dirty="0">
                <a:solidFill>
                  <a:schemeClr val="tx2"/>
                </a:solidFill>
                <a:latin typeface="Times New Roman" panose="02020603050405020304" pitchFamily="18" charset="0"/>
                <a:cs typeface="Times New Roman" panose="02020603050405020304" pitchFamily="18" charset="0"/>
              </a:rPr>
              <a:t>I</a:t>
            </a:r>
            <a:r>
              <a:rPr sz="4000" spc="-35" dirty="0">
                <a:solidFill>
                  <a:schemeClr val="tx2"/>
                </a:solidFill>
                <a:latin typeface="Times New Roman" panose="02020603050405020304" pitchFamily="18" charset="0"/>
                <a:cs typeface="Times New Roman" panose="02020603050405020304" pitchFamily="18" charset="0"/>
              </a:rPr>
              <a:t>T</a:t>
            </a:r>
            <a:r>
              <a:rPr sz="4000" spc="-30" dirty="0">
                <a:solidFill>
                  <a:schemeClr val="tx2"/>
                </a:solidFill>
                <a:latin typeface="Times New Roman" panose="02020603050405020304" pitchFamily="18" charset="0"/>
                <a:cs typeface="Times New Roman" panose="02020603050405020304" pitchFamily="18" charset="0"/>
              </a:rPr>
              <a:t>I</a:t>
            </a:r>
            <a:r>
              <a:rPr sz="4000" spc="10" dirty="0">
                <a:solidFill>
                  <a:schemeClr val="tx2"/>
                </a:solidFill>
                <a:latin typeface="Times New Roman" panose="02020603050405020304" pitchFamily="18" charset="0"/>
                <a:cs typeface="Times New Roman" panose="02020603050405020304" pitchFamily="18" charset="0"/>
              </a:rPr>
              <a:t>O</a:t>
            </a:r>
            <a:r>
              <a:rPr sz="4000" dirty="0">
                <a:solidFill>
                  <a:schemeClr val="tx2"/>
                </a:solidFill>
                <a:latin typeface="Times New Roman" panose="02020603050405020304" pitchFamily="18" charset="0"/>
                <a:cs typeface="Times New Roman" panose="02020603050405020304" pitchFamily="18" charset="0"/>
              </a:rPr>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a:extLst>
              <a:ext uri="{FF2B5EF4-FFF2-40B4-BE49-F238E27FC236}">
                <a16:creationId xmlns:a16="http://schemas.microsoft.com/office/drawing/2014/main" id="{1AAD06B5-4C06-87FD-D64A-1F754BCCBE85}"/>
              </a:ext>
            </a:extLst>
          </p:cNvPr>
          <p:cNvSpPr txBox="1"/>
          <p:nvPr/>
        </p:nvSpPr>
        <p:spPr>
          <a:xfrm>
            <a:off x="1158476" y="1657474"/>
            <a:ext cx="6360319" cy="6740307"/>
          </a:xfrm>
          <a:prstGeom prst="rect">
            <a:avLst/>
          </a:prstGeom>
          <a:noFill/>
        </p:spPr>
        <p:txBody>
          <a:bodyPr wrap="square" rtlCol="0">
            <a:spAutoFit/>
          </a:bodyPr>
          <a:lstStyle/>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Scenario Analysis :</a:t>
            </a:r>
          </a:p>
          <a:p>
            <a:pPr algn="just"/>
            <a:r>
              <a:rPr lang="en-IN" sz="2400" dirty="0">
                <a:latin typeface="Times New Roman" panose="02020603050405020304" pitchFamily="18" charset="0"/>
                <a:cs typeface="Times New Roman" panose="02020603050405020304" pitchFamily="18" charset="0"/>
              </a:rPr>
              <a:t>               * Used to analyse different situation</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Visual representation</a:t>
            </a:r>
          </a:p>
          <a:p>
            <a:pPr algn="just"/>
            <a:r>
              <a:rPr lang="en-IN" sz="2400" dirty="0">
                <a:latin typeface="Times New Roman" panose="02020603050405020304" pitchFamily="18" charset="0"/>
                <a:cs typeface="Times New Roman" panose="02020603050405020304" pitchFamily="18" charset="0"/>
              </a:rPr>
              <a:t>               * Chars and graphs</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Advanced Analytics tools</a:t>
            </a:r>
          </a:p>
          <a:p>
            <a:pPr algn="just"/>
            <a:r>
              <a:rPr lang="en-IN" sz="2400" dirty="0">
                <a:latin typeface="Times New Roman" panose="02020603050405020304" pitchFamily="18" charset="0"/>
                <a:cs typeface="Times New Roman" panose="02020603050405020304" pitchFamily="18" charset="0"/>
              </a:rPr>
              <a:t>                *Formulas and functions</a:t>
            </a:r>
          </a:p>
          <a:p>
            <a:pPr algn="just"/>
            <a:r>
              <a:rPr lang="en-IN" sz="2400" dirty="0">
                <a:latin typeface="Times New Roman" panose="02020603050405020304" pitchFamily="18" charset="0"/>
                <a:cs typeface="Times New Roman" panose="02020603050405020304" pitchFamily="18" charset="0"/>
              </a:rPr>
              <a:t>                * Pivot tables</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Comprehensive Data management </a:t>
            </a:r>
          </a:p>
          <a:p>
            <a:pPr algn="just"/>
            <a:r>
              <a:rPr lang="en-IN" sz="2400" dirty="0">
                <a:latin typeface="Times New Roman" panose="02020603050405020304" pitchFamily="18" charset="0"/>
                <a:cs typeface="Times New Roman" panose="02020603050405020304" pitchFamily="18" charset="0"/>
              </a:rPr>
              <a:t>               * Data organization</a:t>
            </a:r>
          </a:p>
          <a:p>
            <a:pPr algn="just"/>
            <a:r>
              <a:rPr lang="en-IN" sz="2400" dirty="0">
                <a:latin typeface="Times New Roman" panose="02020603050405020304" pitchFamily="18" charset="0"/>
                <a:cs typeface="Times New Roman" panose="02020603050405020304" pitchFamily="18" charset="0"/>
              </a:rPr>
              <a:t>                *Data integration </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User-Friendly Interface</a:t>
            </a:r>
          </a:p>
          <a:p>
            <a:pPr algn="just"/>
            <a:r>
              <a:rPr lang="en-IN" sz="2400" dirty="0">
                <a:latin typeface="Times New Roman" panose="02020603050405020304" pitchFamily="18" charset="0"/>
                <a:cs typeface="Times New Roman" panose="02020603050405020304" pitchFamily="18" charset="0"/>
              </a:rPr>
              <a:t>                *Accessibility</a:t>
            </a:r>
          </a:p>
          <a:p>
            <a:pPr algn="just"/>
            <a:r>
              <a:rPr lang="en-IN" sz="2400" dirty="0">
                <a:latin typeface="Times New Roman" panose="02020603050405020304" pitchFamily="18" charset="0"/>
                <a:cs typeface="Times New Roman" panose="02020603050405020304" pitchFamily="18" charset="0"/>
              </a:rPr>
              <a:t>                 *Ease of use</a:t>
            </a:r>
          </a:p>
          <a:p>
            <a:pPr algn="just"/>
            <a:r>
              <a:rPr lang="en-IN" sz="2400" dirty="0">
                <a:latin typeface="Times New Roman" panose="02020603050405020304" pitchFamily="18" charset="0"/>
                <a:cs typeface="Times New Roman" panose="02020603050405020304" pitchFamily="18" charset="0"/>
              </a:rPr>
              <a:t>                 </a:t>
            </a:r>
          </a:p>
          <a:p>
            <a:pPr algn="just"/>
            <a:r>
              <a:rPr lang="en-IN" sz="2400" dirty="0">
                <a:latin typeface="Times New Roman" panose="02020603050405020304" pitchFamily="18" charset="0"/>
                <a:cs typeface="Times New Roman" panose="02020603050405020304" pitchFamily="18" charset="0"/>
              </a:rPr>
              <a:t>          </a:t>
            </a:r>
          </a:p>
          <a:p>
            <a:pPr algn="just"/>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15553"/>
          </a:xfrm>
        </p:spPr>
        <p:txBody>
          <a:bodyPr/>
          <a:lstStyle/>
          <a:p>
            <a:r>
              <a:rPr lang="en-IN" sz="4000" dirty="0">
                <a:solidFill>
                  <a:schemeClr val="tx2"/>
                </a:solidFill>
                <a:latin typeface="Times New Roman" panose="02020603050405020304" pitchFamily="18" charset="0"/>
                <a:cs typeface="Times New Roman" panose="02020603050405020304" pitchFamily="18" charset="0"/>
              </a:rPr>
              <a:t>Dataset Description</a:t>
            </a:r>
          </a:p>
        </p:txBody>
      </p:sp>
      <p:sp>
        <p:nvSpPr>
          <p:cNvPr id="4" name="TextBox 3">
            <a:extLst>
              <a:ext uri="{FF2B5EF4-FFF2-40B4-BE49-F238E27FC236}">
                <a16:creationId xmlns:a16="http://schemas.microsoft.com/office/drawing/2014/main" id="{085D4927-865C-0C44-BD4D-17FCC7A11940}"/>
              </a:ext>
            </a:extLst>
          </p:cNvPr>
          <p:cNvSpPr txBox="1"/>
          <p:nvPr/>
        </p:nvSpPr>
        <p:spPr>
          <a:xfrm>
            <a:off x="1214436" y="1074509"/>
            <a:ext cx="9058028" cy="5262979"/>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Data overview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analyze employee data by department, first aggregate key metrics like headcount, performance, and turnover rates for each department.</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Then, compare these metrics across departments to identify trends and disparities</a:t>
            </a:r>
          </a:p>
          <a:p>
            <a:pPr algn="just"/>
            <a:r>
              <a:rPr lang="en-US" sz="2400" b="1" dirty="0">
                <a:latin typeface="Times New Roman" panose="02020603050405020304" pitchFamily="18" charset="0"/>
                <a:cs typeface="Times New Roman" panose="02020603050405020304" pitchFamily="18" charset="0"/>
              </a:rPr>
              <a:t>Data field:</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a:t>
            </a:r>
            <a:r>
              <a:rPr lang="en-US" sz="2400" dirty="0" err="1">
                <a:latin typeface="Times New Roman" panose="02020603050405020304" pitchFamily="18" charset="0"/>
                <a:cs typeface="Times New Roman" panose="02020603050405020304" pitchFamily="18" charset="0"/>
              </a:rPr>
              <a:t>lD</a:t>
            </a: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Age</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Department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Education field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Gender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Hourly rate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Marital status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Per day rate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1125221" y="583544"/>
            <a:ext cx="3303904" cy="629018"/>
          </a:xfrm>
          <a:prstGeom prst="rect">
            <a:avLst/>
          </a:prstGeom>
        </p:spPr>
        <p:txBody>
          <a:bodyPr vert="horz" wrap="square" lIns="0" tIns="13335" rIns="0" bIns="0" rtlCol="0">
            <a:spAutoFit/>
          </a:bodyPr>
          <a:lstStyle/>
          <a:p>
            <a:pPr marL="12700">
              <a:lnSpc>
                <a:spcPct val="100000"/>
              </a:lnSpc>
              <a:spcBef>
                <a:spcPts val="105"/>
              </a:spcBef>
            </a:pPr>
            <a:r>
              <a:rPr sz="4000" b="1" spc="15" dirty="0">
                <a:solidFill>
                  <a:schemeClr val="tx2"/>
                </a:solidFill>
                <a:latin typeface="Times New Roman" panose="02020603050405020304" pitchFamily="18" charset="0"/>
                <a:cs typeface="Times New Roman" panose="02020603050405020304" pitchFamily="18" charset="0"/>
              </a:rPr>
              <a:t>M</a:t>
            </a:r>
            <a:r>
              <a:rPr sz="4000" b="1" dirty="0">
                <a:solidFill>
                  <a:schemeClr val="tx2"/>
                </a:solidFill>
                <a:latin typeface="Times New Roman" panose="02020603050405020304" pitchFamily="18" charset="0"/>
                <a:cs typeface="Times New Roman" panose="02020603050405020304" pitchFamily="18" charset="0"/>
              </a:rPr>
              <a:t>O</a:t>
            </a:r>
            <a:r>
              <a:rPr sz="4000" b="1" spc="-15" dirty="0">
                <a:solidFill>
                  <a:schemeClr val="tx2"/>
                </a:solidFill>
                <a:latin typeface="Times New Roman" panose="02020603050405020304" pitchFamily="18" charset="0"/>
                <a:cs typeface="Times New Roman" panose="02020603050405020304" pitchFamily="18" charset="0"/>
              </a:rPr>
              <a:t>D</a:t>
            </a:r>
            <a:r>
              <a:rPr sz="4000" b="1" spc="-35" dirty="0">
                <a:solidFill>
                  <a:schemeClr val="tx2"/>
                </a:solidFill>
                <a:latin typeface="Times New Roman" panose="02020603050405020304" pitchFamily="18" charset="0"/>
                <a:cs typeface="Times New Roman" panose="02020603050405020304" pitchFamily="18" charset="0"/>
              </a:rPr>
              <a:t>E</a:t>
            </a:r>
            <a:r>
              <a:rPr sz="4000" b="1" spc="-30" dirty="0">
                <a:solidFill>
                  <a:schemeClr val="tx2"/>
                </a:solidFill>
                <a:latin typeface="Times New Roman" panose="02020603050405020304" pitchFamily="18" charset="0"/>
                <a:cs typeface="Times New Roman" panose="02020603050405020304" pitchFamily="18" charset="0"/>
              </a:rPr>
              <a:t>LL</a:t>
            </a:r>
            <a:r>
              <a:rPr sz="4000" b="1" spc="-5" dirty="0">
                <a:solidFill>
                  <a:schemeClr val="tx2"/>
                </a:solidFill>
                <a:latin typeface="Times New Roman" panose="02020603050405020304" pitchFamily="18" charset="0"/>
                <a:cs typeface="Times New Roman" panose="02020603050405020304" pitchFamily="18" charset="0"/>
              </a:rPr>
              <a:t>I</a:t>
            </a:r>
            <a:r>
              <a:rPr sz="4000" b="1" spc="30" dirty="0">
                <a:solidFill>
                  <a:schemeClr val="tx2"/>
                </a:solidFill>
                <a:latin typeface="Times New Roman" panose="02020603050405020304" pitchFamily="18" charset="0"/>
                <a:cs typeface="Times New Roman" panose="02020603050405020304" pitchFamily="18" charset="0"/>
              </a:rPr>
              <a:t>N</a:t>
            </a:r>
            <a:r>
              <a:rPr sz="4000" b="1" spc="5" dirty="0">
                <a:solidFill>
                  <a:schemeClr val="tx2"/>
                </a:solidFill>
                <a:latin typeface="Times New Roman" panose="02020603050405020304" pitchFamily="18" charset="0"/>
                <a:cs typeface="Times New Roman" panose="02020603050405020304" pitchFamily="18" charset="0"/>
              </a:rPr>
              <a:t>G</a:t>
            </a:r>
            <a:endParaRPr sz="4000" dirty="0">
              <a:solidFill>
                <a:schemeClr val="tx2"/>
              </a:solidFill>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2BFF9DFD-4635-225F-057D-741C137104D2}"/>
              </a:ext>
            </a:extLst>
          </p:cNvPr>
          <p:cNvSpPr txBox="1"/>
          <p:nvPr/>
        </p:nvSpPr>
        <p:spPr>
          <a:xfrm>
            <a:off x="1375172" y="1443841"/>
            <a:ext cx="6107906" cy="3970318"/>
          </a:xfrm>
          <a:prstGeom prst="rect">
            <a:avLst/>
          </a:prstGeom>
          <a:noFill/>
        </p:spPr>
        <p:txBody>
          <a:bodyPr wrap="square">
            <a:spAutoFit/>
          </a:bodyPr>
          <a:lstStyle/>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Data cleaning.
Creating table.
Creating pivot chart.
Creating dashboard.
Inserting pivot chart in dashboard.
Inserting formulas in dash board to make interaction.
Creating interactive dashboard by putting all together elements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190</TotalTime>
  <Words>383</Words>
  <Application>Microsoft Office PowerPoint</Application>
  <PresentationFormat>Widescreen</PresentationFormat>
  <Paragraphs>85</Paragraphs>
  <Slides>11</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8" baseType="lpstr">
      <vt:lpstr>Arial</vt:lpstr>
      <vt:lpstr>Calibri</vt:lpstr>
      <vt:lpstr>Roboto</vt:lpstr>
      <vt:lpstr>Times New Roman</vt:lpstr>
      <vt:lpstr>Trebuchet MS</vt:lpstr>
      <vt:lpstr>Office Theme</vt:lpstr>
      <vt:lpstr>Worksheet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Poojasree K</cp:lastModifiedBy>
  <cp:revision>32</cp:revision>
  <dcterms:created xsi:type="dcterms:W3CDTF">2024-03-29T15:07:22Z</dcterms:created>
  <dcterms:modified xsi:type="dcterms:W3CDTF">2024-08-27T06:25:37Z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