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8"/>
  </p:notesMasterIdLst>
  <p:sldIdLst>
    <p:sldId id="256" r:id="rId2"/>
    <p:sldId id="257" r:id="rId3"/>
    <p:sldId id="258" r:id="rId4"/>
    <p:sldId id="259" r:id="rId5"/>
    <p:sldId id="260" r:id="rId6"/>
    <p:sldId id="261" r:id="rId7"/>
    <p:sldId id="27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6405" autoAdjust="0"/>
  </p:normalViewPr>
  <p:slideViewPr>
    <p:cSldViewPr snapToGrid="0">
      <p:cViewPr varScale="1">
        <p:scale>
          <a:sx n="71" d="100"/>
          <a:sy n="71" d="100"/>
        </p:scale>
        <p:origin x="984"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79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045226" y="1219200"/>
            <a:ext cx="10366485" cy="258775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3200"/>
              <a:buFont typeface="Arial"/>
              <a:buNone/>
            </a:pPr>
            <a:r>
              <a:rPr lang="en-US" sz="3200" dirty="0">
                <a:latin typeface="Times New Roman" panose="02020603050405020304" pitchFamily="18" charset="0"/>
                <a:ea typeface="Arial"/>
                <a:cs typeface="Times New Roman" panose="02020603050405020304" pitchFamily="18" charset="0"/>
                <a:sym typeface="Arial"/>
              </a:rPr>
              <a:t>Internet of Things essentials presentation</a:t>
            </a:r>
            <a:br>
              <a:rPr lang="en-US" sz="4000" dirty="0">
                <a:latin typeface="Times New Roman" panose="02020603050405020304" pitchFamily="18" charset="0"/>
                <a:cs typeface="Times New Roman" panose="02020603050405020304" pitchFamily="18" charset="0"/>
              </a:rPr>
            </a:br>
            <a:r>
              <a:rPr lang="en-US" sz="4000" b="1" u="sng" dirty="0">
                <a:solidFill>
                  <a:srgbClr val="171717"/>
                </a:solidFill>
                <a:latin typeface="Times New Roman" panose="02020603050405020304" pitchFamily="18" charset="0"/>
                <a:cs typeface="Times New Roman" panose="02020603050405020304" pitchFamily="18" charset="0"/>
                <a:sym typeface="Times New Roman"/>
              </a:rPr>
              <a:t>GAS AND SMOKE DETECTION SENSOR USING MQ-5 AND MQ-2 SENSOR</a:t>
            </a:r>
            <a:r>
              <a:rPr lang="en-US" sz="4000" b="1" u="sng" dirty="0">
                <a:solidFill>
                  <a:srgbClr val="171717"/>
                </a:solidFill>
                <a:latin typeface="Times New Roman" panose="02020603050405020304" pitchFamily="18" charset="0"/>
                <a:ea typeface="Times New Roman"/>
                <a:cs typeface="Times New Roman" panose="02020603050405020304" pitchFamily="18" charset="0"/>
                <a:sym typeface="Times New Roman"/>
              </a:rPr>
              <a:t>                            </a:t>
            </a:r>
            <a:endParaRPr dirty="0">
              <a:latin typeface="Times New Roman" panose="02020603050405020304" pitchFamily="18" charset="0"/>
              <a:cs typeface="Times New Roman" panose="02020603050405020304" pitchFamily="18" charset="0"/>
            </a:endParaRPr>
          </a:p>
        </p:txBody>
      </p:sp>
      <p:sp>
        <p:nvSpPr>
          <p:cNvPr id="148" name="Google Shape;148;p19"/>
          <p:cNvSpPr txBox="1">
            <a:spLocks noGrp="1"/>
          </p:cNvSpPr>
          <p:nvPr>
            <p:ph type="subTitle" idx="1"/>
          </p:nvPr>
        </p:nvSpPr>
        <p:spPr>
          <a:xfrm>
            <a:off x="1154954"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dirty="0">
                <a:latin typeface="Times New Roman" panose="02020603050405020304" pitchFamily="18" charset="0"/>
                <a:cs typeface="Times New Roman" panose="02020603050405020304" pitchFamily="18" charset="0"/>
              </a:rPr>
              <a:t>SRIMATHI G (210701259)</a:t>
            </a:r>
            <a:endParaRPr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dirty="0">
                <a:latin typeface="Times New Roman" panose="02020603050405020304" pitchFamily="18" charset="0"/>
                <a:cs typeface="Times New Roman" panose="02020603050405020304" pitchFamily="18" charset="0"/>
              </a:rPr>
              <a:t>SRIMATHY R (210701260)</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EXISTING SYSTEM</a:t>
            </a:r>
            <a:endParaRPr dirty="0">
              <a:latin typeface="Times New Roman" panose="02020603050405020304" pitchFamily="18" charset="0"/>
              <a:cs typeface="Times New Roman" panose="02020603050405020304" pitchFamily="18" charset="0"/>
            </a:endParaRPr>
          </a:p>
        </p:txBody>
      </p:sp>
      <p:sp>
        <p:nvSpPr>
          <p:cNvPr id="202" name="Google Shape;202;p28"/>
          <p:cNvSpPr txBox="1">
            <a:spLocks noGrp="1"/>
          </p:cNvSpPr>
          <p:nvPr>
            <p:ph type="body" idx="1"/>
          </p:nvPr>
        </p:nvSpPr>
        <p:spPr>
          <a:xfrm>
            <a:off x="974975" y="1152983"/>
            <a:ext cx="9885530" cy="4677051"/>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1600"/>
              <a:buNone/>
            </a:pPr>
            <a:r>
              <a:rPr lang="en-US" sz="2200" dirty="0">
                <a:latin typeface="Times New Roman" panose="02020603050405020304" pitchFamily="18" charset="0"/>
                <a:cs typeface="Times New Roman" panose="02020603050405020304" pitchFamily="18" charset="0"/>
              </a:rPr>
              <a:t>Traditional gas detection systems often suffer from limited coverage, high installation and maintenance costs, complex installation processes, and limited connectivity. These systems may struggle to detect gases effectively in larger areas or complex environments, and their high costs make them less accessible for smaller-scale applications or DIY projects. Moreover, the complex installation process and lack of user-friendly interfaces require specialized knowledge and professional assistance. Additionally, traditional systems may lack connectivity features, making it challenging to integrate them with other devices or systems for remote monitoring and data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
        <p:nvSpPr>
          <p:cNvPr id="208" name="Google Shape;208;p29"/>
          <p:cNvSpPr txBox="1">
            <a:spLocks noGrp="1"/>
          </p:cNvSpPr>
          <p:nvPr>
            <p:ph type="body" idx="1"/>
          </p:nvPr>
        </p:nvSpPr>
        <p:spPr>
          <a:xfrm>
            <a:off x="1056167" y="1152983"/>
            <a:ext cx="10317686" cy="4195481"/>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1600"/>
              <a:buNone/>
            </a:pPr>
            <a:r>
              <a:rPr lang="en-US" sz="2100" dirty="0">
                <a:latin typeface="Times New Roman" panose="02020603050405020304" pitchFamily="18" charset="0"/>
                <a:cs typeface="Times New Roman" panose="02020603050405020304" pitchFamily="18" charset="0"/>
              </a:rPr>
              <a:t>The LPG gas leakage detector project utilizing Arduino and MQ-5 gas sensor addresses these shortcomings. By utilizing an MQ-5 gas sensor capable of effectively detecting LPG gas within its range, the proposed system provides localized detection and alerting. Moreover, by utilizing affordable components such as the Arduino board, MQ-5 gas sensor, buzzer, and LED, the proposed system offers a cost-effective solution, making gas detection technology more accessible and added advantage of detecting smoke using MQ-2 Sensor . Simplifying the installation process with a user-friendly interface for programming and operation, the proposed system enables even non-experts to set up and use the system effectively. Furthermore, by incorporating IoT technology, the proposed system enables remote monitoring and data analysis capabilities, overcoming the limited connectivity of traditional systems and enhancing overall safety and convenience</a:t>
            </a:r>
            <a:r>
              <a:rPr lang="en-US"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MODULES </a:t>
            </a:r>
            <a:endParaRPr dirty="0">
              <a:latin typeface="Times New Roman" panose="02020603050405020304" pitchFamily="18" charset="0"/>
              <a:cs typeface="Times New Roman" panose="02020603050405020304" pitchFamily="18" charset="0"/>
            </a:endParaRPr>
          </a:p>
        </p:txBody>
      </p:sp>
      <p:sp>
        <p:nvSpPr>
          <p:cNvPr id="214" name="Google Shape;214;p30"/>
          <p:cNvSpPr txBox="1">
            <a:spLocks noGrp="1"/>
          </p:cNvSpPr>
          <p:nvPr>
            <p:ph type="body" idx="1"/>
          </p:nvPr>
        </p:nvSpPr>
        <p:spPr>
          <a:xfrm>
            <a:off x="1103312" y="1853248"/>
            <a:ext cx="8946541" cy="439515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MQ-5 sensor </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MQ-2 sensor</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Arduino Uno </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Buzzer </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Led light </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Bread board </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Battery</a:t>
            </a:r>
          </a:p>
          <a:p>
            <a:pPr marL="0" lvl="0" indent="0" algn="l" rtl="0">
              <a:spcBef>
                <a:spcPts val="0"/>
              </a:spcBef>
              <a:spcAft>
                <a:spcPts val="0"/>
              </a:spcAft>
              <a:buSzPct val="80000"/>
              <a:buNone/>
            </a:pPr>
            <a:endParaRPr lang="en-US"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ct val="80000"/>
              <a:buChar char="►"/>
            </a:pPr>
            <a:r>
              <a:rPr lang="en-IN" dirty="0">
                <a:latin typeface="Times New Roman" panose="02020603050405020304" pitchFamily="18" charset="0"/>
                <a:cs typeface="Times New Roman" panose="02020603050405020304" pitchFamily="18" charset="0"/>
              </a:rPr>
              <a:t>Software - Arduino ide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90EDEF-E558-E312-4017-38F3192FD3DC}"/>
              </a:ext>
            </a:extLst>
          </p:cNvPr>
          <p:cNvPicPr>
            <a:picLocks noChangeAspect="1"/>
          </p:cNvPicPr>
          <p:nvPr/>
        </p:nvPicPr>
        <p:blipFill>
          <a:blip r:embed="rId3"/>
          <a:stretch>
            <a:fillRect/>
          </a:stretch>
        </p:blipFill>
        <p:spPr>
          <a:xfrm>
            <a:off x="1310788" y="1375831"/>
            <a:ext cx="7785085" cy="50294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97121" y="468760"/>
            <a:ext cx="9250532" cy="10032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3200"/>
              <a:buFont typeface="Century Gothic"/>
              <a:buNone/>
            </a:pPr>
            <a:r>
              <a:rPr lang="en-US" sz="3200"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26" name="Google Shape;226;p32"/>
          <p:cNvSpPr txBox="1">
            <a:spLocks noGrp="1"/>
          </p:cNvSpPr>
          <p:nvPr>
            <p:ph type="body" idx="1"/>
          </p:nvPr>
        </p:nvSpPr>
        <p:spPr>
          <a:xfrm>
            <a:off x="990560" y="1392592"/>
            <a:ext cx="9874929" cy="499664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600"/>
              <a:buNone/>
            </a:pPr>
            <a:r>
              <a:rPr lang="en-US" sz="2200" dirty="0">
                <a:latin typeface="Times New Roman" panose="02020603050405020304" pitchFamily="18" charset="0"/>
                <a:cs typeface="Times New Roman" panose="02020603050405020304" pitchFamily="18" charset="0"/>
              </a:rPr>
              <a:t>The system provide the control action during gas leakage and it activate the alarm with in a short time it is an economical system can be installed in apartments what else and wherever it is needed the cost of the proposed system is lesser than the commercially available detectors in the market it can help us to prevent from accidents in all directions. There are some products available which is which are similar to this classic case detector but those are not caused efficient and does not have any safety mechanism if this product becomes commercial it will overcome all demerits of other similar products.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FUTURE ENHANCEMENTS</a:t>
            </a:r>
            <a:endParaRPr dirty="0">
              <a:latin typeface="Times New Roman" panose="02020603050405020304" pitchFamily="18" charset="0"/>
              <a:cs typeface="Times New Roman" panose="02020603050405020304" pitchFamily="18" charset="0"/>
            </a:endParaRPr>
          </a:p>
        </p:txBody>
      </p:sp>
      <p:sp>
        <p:nvSpPr>
          <p:cNvPr id="232" name="Google Shape;232;p33"/>
          <p:cNvSpPr txBox="1">
            <a:spLocks noGrp="1"/>
          </p:cNvSpPr>
          <p:nvPr>
            <p:ph type="body" idx="1"/>
          </p:nvPr>
        </p:nvSpPr>
        <p:spPr>
          <a:xfrm>
            <a:off x="646112" y="1660124"/>
            <a:ext cx="10086992" cy="45882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440"/>
              <a:buNone/>
            </a:pPr>
            <a:r>
              <a:rPr lang="en-US" sz="2200" dirty="0">
                <a:latin typeface="Times New Roman" panose="02020603050405020304" pitchFamily="18" charset="0"/>
                <a:cs typeface="Times New Roman" panose="02020603050405020304" pitchFamily="18" charset="0"/>
              </a:rPr>
              <a:t>Future enhancements in gas and smoke detection systems using IoT will feature advancements in sensor technology, AI integration for data analysis, and edge computing for real-time responses. Autonomous sensor networks with self-configuring capabilities will ensure continuous monitoring coverage, while integration with smart infrastructure and predictive maintenance will optimize system performance. Additionally, blockchain technology will enhance data security, and augmented reality interfaces will improve situational awareness for better decision-making during gas incidents.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38" name="Google Shape;238;p34"/>
          <p:cNvSpPr txBox="1">
            <a:spLocks noGrp="1"/>
          </p:cNvSpPr>
          <p:nvPr>
            <p:ph type="body" idx="1"/>
          </p:nvPr>
        </p:nvSpPr>
        <p:spPr>
          <a:xfrm>
            <a:off x="1103312" y="1544716"/>
            <a:ext cx="10078035" cy="4703684"/>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spcBef>
                <a:spcPts val="0"/>
              </a:spcBef>
              <a:spcAft>
                <a:spcPts val="0"/>
              </a:spcAft>
              <a:buSzPct val="80000"/>
              <a:buChar char="►"/>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Baballe</a:t>
            </a:r>
            <a:r>
              <a:rPr lang="en-US" dirty="0">
                <a:latin typeface="Times New Roman" panose="02020603050405020304" pitchFamily="18" charset="0"/>
                <a:cs typeface="Times New Roman" panose="02020603050405020304" pitchFamily="18" charset="0"/>
              </a:rPr>
              <a:t>, M.A., </a:t>
            </a:r>
            <a:r>
              <a:rPr lang="en-US" dirty="0" err="1">
                <a:latin typeface="Times New Roman" panose="02020603050405020304" pitchFamily="18" charset="0"/>
                <a:cs typeface="Times New Roman" panose="02020603050405020304" pitchFamily="18" charset="0"/>
              </a:rPr>
              <a:t>Magashi</a:t>
            </a:r>
            <a:r>
              <a:rPr lang="en-US" dirty="0">
                <a:latin typeface="Times New Roman" panose="02020603050405020304" pitchFamily="18" charset="0"/>
                <a:cs typeface="Times New Roman" panose="02020603050405020304" pitchFamily="18" charset="0"/>
              </a:rPr>
              <a:t>, U.Y., Garko, B.I., Umar, A.A., </a:t>
            </a:r>
            <a:r>
              <a:rPr lang="en-US" dirty="0" err="1">
                <a:latin typeface="Times New Roman" panose="02020603050405020304" pitchFamily="18" charset="0"/>
                <a:cs typeface="Times New Roman" panose="02020603050405020304" pitchFamily="18" charset="0"/>
              </a:rPr>
              <a:t>Magaji</a:t>
            </a:r>
            <a:r>
              <a:rPr lang="en-US" dirty="0">
                <a:latin typeface="Times New Roman" panose="02020603050405020304" pitchFamily="18" charset="0"/>
                <a:cs typeface="Times New Roman" panose="02020603050405020304" pitchFamily="18" charset="0"/>
              </a:rPr>
              <a:t>, Y.R. and </a:t>
            </a:r>
            <a:r>
              <a:rPr lang="en-US" dirty="0" err="1">
                <a:latin typeface="Times New Roman" panose="02020603050405020304" pitchFamily="18" charset="0"/>
                <a:cs typeface="Times New Roman" panose="02020603050405020304" pitchFamily="18" charset="0"/>
              </a:rPr>
              <a:t>Surajo</a:t>
            </a:r>
            <a:r>
              <a:rPr lang="en-US" dirty="0">
                <a:latin typeface="Times New Roman" panose="02020603050405020304" pitchFamily="18" charset="0"/>
                <a:cs typeface="Times New Roman" panose="02020603050405020304" pitchFamily="18" charset="0"/>
              </a:rPr>
              <a:t>, M., 2021. Automatic gas leakage monitoring system using MQ-5 sensor. Review of Computer Engineering Research, 8(2), [31 </a:t>
            </a:r>
            <a:r>
              <a:rPr lang="en-US" dirty="0" err="1">
                <a:latin typeface="Times New Roman" panose="02020603050405020304" pitchFamily="18" charset="0"/>
                <a:cs typeface="Times New Roman" panose="02020603050405020304" pitchFamily="18" charset="0"/>
              </a:rPr>
              <a:t>Kickert</a:t>
            </a:r>
            <a:r>
              <a:rPr lang="en-US" dirty="0">
                <a:latin typeface="Times New Roman" panose="02020603050405020304" pitchFamily="18" charset="0"/>
                <a:cs typeface="Times New Roman" panose="02020603050405020304" pitchFamily="18" charset="0"/>
              </a:rPr>
              <a:t>. W.J.L and </a:t>
            </a:r>
            <a:r>
              <a:rPr lang="en-US" dirty="0" err="1">
                <a:latin typeface="Times New Roman" panose="02020603050405020304" pitchFamily="18" charset="0"/>
                <a:cs typeface="Times New Roman" panose="02020603050405020304" pitchFamily="18" charset="0"/>
              </a:rPr>
              <a:t>Mamdani.E.H</a:t>
            </a:r>
            <a:r>
              <a:rPr lang="en-US" dirty="0">
                <a:latin typeface="Times New Roman" panose="02020603050405020304" pitchFamily="18" charset="0"/>
                <a:cs typeface="Times New Roman" panose="02020603050405020304" pitchFamily="18" charset="0"/>
              </a:rPr>
              <a:t>, "Analysis of fuzzy logic controller", Fuzzy Sets and Systems, vol 1, issue1, Jan 1978, pp. 29-44.</a:t>
            </a:r>
            <a:endParaRPr dirty="0">
              <a:latin typeface="Times New Roman" panose="02020603050405020304" pitchFamily="18" charset="0"/>
              <a:cs typeface="Times New Roman" panose="02020603050405020304" pitchFamily="18" charset="0"/>
            </a:endParaRPr>
          </a:p>
          <a:p>
            <a:pPr marL="342900" lvl="0" indent="-342900" algn="just" rtl="0">
              <a:spcBef>
                <a:spcPts val="1000"/>
              </a:spcBef>
              <a:spcAft>
                <a:spcPts val="0"/>
              </a:spcAft>
              <a:buSzPct val="80000"/>
              <a:buChar char="►"/>
            </a:pPr>
            <a:r>
              <a:rPr lang="en-US" dirty="0">
                <a:latin typeface="Times New Roman" panose="02020603050405020304" pitchFamily="18" charset="0"/>
                <a:cs typeface="Times New Roman" panose="02020603050405020304" pitchFamily="18" charset="0"/>
              </a:rPr>
              <a:t>[2] I. K. N. </a:t>
            </a:r>
            <a:r>
              <a:rPr lang="en-US" dirty="0" err="1">
                <a:latin typeface="Times New Roman" panose="02020603050405020304" pitchFamily="18" charset="0"/>
                <a:cs typeface="Times New Roman" panose="02020603050405020304" pitchFamily="18" charset="0"/>
              </a:rPr>
              <a:t>Trisnawan</a:t>
            </a:r>
            <a:r>
              <a:rPr lang="en-US" dirty="0">
                <a:latin typeface="Times New Roman" panose="02020603050405020304" pitchFamily="18" charset="0"/>
                <a:cs typeface="Times New Roman" panose="02020603050405020304" pitchFamily="18" charset="0"/>
              </a:rPr>
              <a:t>, A. N. Jati, N. </a:t>
            </a:r>
            <a:r>
              <a:rPr lang="en-US" dirty="0" err="1">
                <a:latin typeface="Times New Roman" panose="02020603050405020304" pitchFamily="18" charset="0"/>
                <a:cs typeface="Times New Roman" panose="02020603050405020304" pitchFamily="18" charset="0"/>
              </a:rPr>
              <a:t>Istiqomah</a:t>
            </a:r>
            <a:r>
              <a:rPr lang="en-US" dirty="0">
                <a:latin typeface="Times New Roman" panose="02020603050405020304" pitchFamily="18" charset="0"/>
                <a:cs typeface="Times New Roman" panose="02020603050405020304" pitchFamily="18" charset="0"/>
              </a:rPr>
              <a:t> and I. </a:t>
            </a:r>
            <a:r>
              <a:rPr lang="en-US" dirty="0" err="1">
                <a:latin typeface="Times New Roman" panose="02020603050405020304" pitchFamily="18" charset="0"/>
                <a:cs typeface="Times New Roman" panose="02020603050405020304" pitchFamily="18" charset="0"/>
              </a:rPr>
              <a:t>Wasisto</a:t>
            </a:r>
            <a:r>
              <a:rPr lang="en-US" dirty="0">
                <a:latin typeface="Times New Roman" panose="02020603050405020304" pitchFamily="18" charset="0"/>
                <a:cs typeface="Times New Roman" panose="02020603050405020304" pitchFamily="18" charset="0"/>
              </a:rPr>
              <a:t>, "Detection of Gas Leaks Using The MQ-2 Gas Sensor on the Autonomous Mobile Sensor," 2019 International Conference on Computer, Control, Informatics and its Applications (IC3INA), Tangerang, Indonesia, 2019, pp. 177-180,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10.1109/IC3INA48034.2019.8949597.</a:t>
            </a:r>
          </a:p>
          <a:p>
            <a:pPr marL="342900" lvl="0" indent="-342900" algn="just" rtl="0">
              <a:spcBef>
                <a:spcPts val="1000"/>
              </a:spcBef>
              <a:spcAft>
                <a:spcPts val="0"/>
              </a:spcAft>
              <a:buSzPct val="80000"/>
              <a:buChar char="►"/>
            </a:pPr>
            <a:r>
              <a:rPr lang="en-US" dirty="0">
                <a:latin typeface="Times New Roman" panose="02020603050405020304" pitchFamily="18" charset="0"/>
                <a:cs typeface="Times New Roman" panose="02020603050405020304" pitchFamily="18" charset="0"/>
              </a:rPr>
              <a:t>[3] Al-Fuqaha, A.; </a:t>
            </a:r>
            <a:r>
              <a:rPr lang="en-US" dirty="0" err="1">
                <a:latin typeface="Times New Roman" panose="02020603050405020304" pitchFamily="18" charset="0"/>
                <a:cs typeface="Times New Roman" panose="02020603050405020304" pitchFamily="18" charset="0"/>
              </a:rPr>
              <a:t>Guizani</a:t>
            </a:r>
            <a:r>
              <a:rPr lang="en-US" dirty="0">
                <a:latin typeface="Times New Roman" panose="02020603050405020304" pitchFamily="18" charset="0"/>
                <a:cs typeface="Times New Roman" panose="02020603050405020304" pitchFamily="18" charset="0"/>
              </a:rPr>
              <a:t>, M.; Mohammadi, M.; </a:t>
            </a:r>
            <a:r>
              <a:rPr lang="en-US" dirty="0" err="1">
                <a:latin typeface="Times New Roman" panose="02020603050405020304" pitchFamily="18" charset="0"/>
                <a:cs typeface="Times New Roman" panose="02020603050405020304" pitchFamily="18" charset="0"/>
              </a:rPr>
              <a:t>Aledhari</a:t>
            </a:r>
            <a:r>
              <a:rPr lang="en-US" dirty="0">
                <a:latin typeface="Times New Roman" panose="02020603050405020304" pitchFamily="18" charset="0"/>
                <a:cs typeface="Times New Roman" panose="02020603050405020304" pitchFamily="18" charset="0"/>
              </a:rPr>
              <a:t>, M.; Ayyash, M. Internet of Things: A Survey on Enabling Technologies, Protocols, and Applications. IEEE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Surv</a:t>
            </a:r>
            <a:r>
              <a:rPr lang="en-US" dirty="0">
                <a:latin typeface="Times New Roman" panose="02020603050405020304" pitchFamily="18" charset="0"/>
                <a:cs typeface="Times New Roman" panose="02020603050405020304" pitchFamily="18" charset="0"/>
              </a:rPr>
              <a:t>. Tutor. 2015, 17, 2347–2376.</a:t>
            </a:r>
          </a:p>
          <a:p>
            <a:pPr marL="342900" lvl="0" indent="-342900" algn="just" rtl="0">
              <a:spcBef>
                <a:spcPts val="1000"/>
              </a:spcBef>
              <a:spcAft>
                <a:spcPts val="0"/>
              </a:spcAft>
              <a:buSzPct val="80000"/>
              <a:buChar char="►"/>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Gershenfeld</a:t>
            </a:r>
            <a:r>
              <a:rPr lang="en-US" dirty="0">
                <a:latin typeface="Times New Roman" panose="02020603050405020304" pitchFamily="18" charset="0"/>
                <a:cs typeface="Times New Roman" panose="02020603050405020304" pitchFamily="18" charset="0"/>
              </a:rPr>
              <a:t>, N., Krikorian, R. and Cohen, D. (2004) The Internet of Things. Scientific American,</a:t>
            </a:r>
          </a:p>
          <a:p>
            <a:pPr marL="342900" lvl="0" indent="-342900" algn="just" rtl="0">
              <a:spcBef>
                <a:spcPts val="1000"/>
              </a:spcBef>
              <a:spcAft>
                <a:spcPts val="0"/>
              </a:spcAft>
              <a:buSzPct val="80000"/>
              <a:buChar char="►"/>
            </a:pPr>
            <a:r>
              <a:rPr lang="en-US" dirty="0">
                <a:latin typeface="Times New Roman" panose="02020603050405020304" pitchFamily="18" charset="0"/>
                <a:cs typeface="Times New Roman" panose="02020603050405020304" pitchFamily="18" charset="0"/>
              </a:rPr>
              <a:t>[5] Liu, X.; Cheng, S.; Liu, H.; Hu, S.; Zhang, D.; Ning, H. A survey on gas sensing technology. Sensors 2012, 12, 9635–9665.</a:t>
            </a:r>
          </a:p>
          <a:p>
            <a:pPr marL="342900" lvl="0" indent="-342900" algn="just" rtl="0">
              <a:spcBef>
                <a:spcPts val="1000"/>
              </a:spcBef>
              <a:spcAft>
                <a:spcPts val="0"/>
              </a:spcAft>
              <a:buSzPct val="80000"/>
              <a:buChar char="►"/>
            </a:pPr>
            <a:r>
              <a:rPr lang="en-US" dirty="0">
                <a:latin typeface="Times New Roman" panose="02020603050405020304" pitchFamily="18" charset="0"/>
                <a:cs typeface="Times New Roman" panose="02020603050405020304" pitchFamily="18" charset="0"/>
              </a:rPr>
              <a:t>[6] S. A. Yadav, S. Sharma, L. Das, S. Gupta and S. </a:t>
            </a:r>
            <a:r>
              <a:rPr lang="en-US" dirty="0" err="1">
                <a:latin typeface="Times New Roman" panose="02020603050405020304" pitchFamily="18" charset="0"/>
                <a:cs typeface="Times New Roman" panose="02020603050405020304" pitchFamily="18" charset="0"/>
              </a:rPr>
              <a:t>Vashisht</a:t>
            </a:r>
            <a:r>
              <a:rPr lang="en-US" dirty="0">
                <a:latin typeface="Times New Roman" panose="02020603050405020304" pitchFamily="18" charset="0"/>
                <a:cs typeface="Times New Roman" panose="02020603050405020304" pitchFamily="18" charset="0"/>
              </a:rPr>
              <a:t>, "An Effective IoT Empowered Real-time Gas Detection System for Wireless Sensor Networks," 2021 International Conference on Innovative Practices in Technology and Management (ICIPTM), Noida, India, 2021, pp. 44-49,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10.1109/ICIPTM52218.2021.9388365.</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154" name="Google Shape;154;p20"/>
          <p:cNvSpPr txBox="1">
            <a:spLocks noGrp="1"/>
          </p:cNvSpPr>
          <p:nvPr>
            <p:ph type="body" idx="1"/>
          </p:nvPr>
        </p:nvSpPr>
        <p:spPr>
          <a:xfrm>
            <a:off x="1376040" y="1296140"/>
            <a:ext cx="8495929" cy="490047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600"/>
              <a:buNone/>
            </a:pPr>
            <a:r>
              <a:rPr lang="en-US">
                <a:latin typeface="Times New Roman" panose="02020603050405020304" pitchFamily="18" charset="0"/>
                <a:cs typeface="Times New Roman" panose="02020603050405020304" pitchFamily="18" charset="0"/>
              </a:rPr>
              <a:t>I. ABSTRACT</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II. INTRODUCTION</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III. OBJECTIVE</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IV. LITERATURE SURVEY</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           a. KEY CHALLENGES</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            b. MOTIVATION</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V. EXISTING SYSTEM</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VI. PROPOSED SYSTEM</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VII.MODULES</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VIII. SYSTEM ARCHITECTURE       </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IX. CONCLUSION AND FUTURE ENHANCEMENTS     </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r>
              <a:rPr lang="en-US">
                <a:latin typeface="Times New Roman" panose="02020603050405020304" pitchFamily="18" charset="0"/>
                <a:cs typeface="Times New Roman" panose="02020603050405020304" pitchFamily="18" charset="0"/>
              </a:rPr>
              <a:t>X. REFERENCES               </a:t>
            </a:r>
            <a:endParaRPr>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None/>
            </a:pP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80730" y="452718"/>
            <a:ext cx="887010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60" name="Google Shape;160;p21"/>
          <p:cNvSpPr txBox="1">
            <a:spLocks noGrp="1"/>
          </p:cNvSpPr>
          <p:nvPr>
            <p:ph type="body" idx="1"/>
          </p:nvPr>
        </p:nvSpPr>
        <p:spPr>
          <a:xfrm>
            <a:off x="1361730" y="1403308"/>
            <a:ext cx="8946541" cy="4819094"/>
          </a:xfrm>
          <a:prstGeom prst="rect">
            <a:avLst/>
          </a:prstGeom>
          <a:noFill/>
          <a:ln>
            <a:noFill/>
          </a:ln>
        </p:spPr>
        <p:txBody>
          <a:bodyPr spcFirstLastPara="1" wrap="square" lIns="91425" tIns="45700" rIns="91425" bIns="45700" anchor="t" anchorCtr="0">
            <a:noAutofit/>
          </a:bodyPr>
          <a:lstStyle/>
          <a:p>
            <a:pPr marL="0" lvl="0" indent="0" algn="just" rtl="0">
              <a:lnSpc>
                <a:spcPct val="160000"/>
              </a:lnSpc>
              <a:spcBef>
                <a:spcPts val="0"/>
              </a:spcBef>
              <a:spcAft>
                <a:spcPts val="0"/>
              </a:spcAft>
              <a:buSzPts val="1600"/>
              <a:buNone/>
            </a:pPr>
            <a:r>
              <a:rPr lang="en-US" sz="2200" dirty="0">
                <a:latin typeface="Times New Roman" panose="02020603050405020304" pitchFamily="18" charset="0"/>
                <a:cs typeface="Times New Roman" panose="02020603050405020304" pitchFamily="18" charset="0"/>
              </a:rPr>
              <a:t>The LPG gas leakage detector project utilizes an Arduino board interfaced with an MQ-5 gas sensor, MQ-2 Smoke sensor, buzzer, and LED to detect the presence of LPG gas and smoke which alert users of potential leaks and fire. The MQ-5 gas sensor, capable of detecting various gases, also MQ-2 sensor detects the smoke and triggers the Arduino board upon sensing LPG gas, activating both the buzzer and LED for immediate notification. This cost-effective solution finds utility in home, industrial, and commercial settings, offering a reliable means of gas detection and smoke detection to prevent accidents and safeguard lives and property.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166" name="Google Shape;166;p22"/>
          <p:cNvSpPr txBox="1">
            <a:spLocks noGrp="1"/>
          </p:cNvSpPr>
          <p:nvPr>
            <p:ph type="body" idx="1"/>
          </p:nvPr>
        </p:nvSpPr>
        <p:spPr>
          <a:xfrm>
            <a:off x="1296950" y="1610097"/>
            <a:ext cx="9221418" cy="460603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Gas and smoke detection systems are crucial for ensuring safety in various environments, from industrial settings to residential spaces. These systems monitor the presence of harmful gases and smoke in the air, providing early warnings to prevent accidents and protect human health. With the integration of Internet of Things (IoT) technology, gas and smoke detection systems have become more efficient, versatile, and accessible than ever before.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1103312" y="452718"/>
            <a:ext cx="8947522"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172" name="Google Shape;172;p23"/>
          <p:cNvSpPr txBox="1">
            <a:spLocks noGrp="1"/>
          </p:cNvSpPr>
          <p:nvPr>
            <p:ph type="body" idx="1"/>
          </p:nvPr>
        </p:nvSpPr>
        <p:spPr>
          <a:xfrm>
            <a:off x="1103312" y="1544716"/>
            <a:ext cx="9676983" cy="4703684"/>
          </a:xfrm>
          <a:prstGeom prst="rect">
            <a:avLst/>
          </a:prstGeom>
          <a:noFill/>
          <a:ln>
            <a:noFill/>
          </a:ln>
        </p:spPr>
        <p:txBody>
          <a:bodyPr spcFirstLastPara="1" wrap="square" lIns="91425" tIns="45700" rIns="91425" bIns="45700" anchor="t" anchorCtr="0">
            <a:normAutofit/>
          </a:bodyPr>
          <a:lstStyle/>
          <a:p>
            <a:pPr algn="just"/>
            <a:r>
              <a:rPr lang="en-US" sz="2200" dirty="0">
                <a:latin typeface="Times New Roman" panose="02020603050405020304" pitchFamily="18" charset="0"/>
                <a:cs typeface="Times New Roman" panose="02020603050405020304" pitchFamily="18" charset="0"/>
              </a:rPr>
              <a:t>To detect gases like LPG, natural gas, methane, and propane, the MQ5 sensor is commonly employed.</a:t>
            </a:r>
          </a:p>
          <a:p>
            <a:pPr algn="just"/>
            <a:r>
              <a:rPr lang="en-US" sz="2200" dirty="0">
                <a:latin typeface="Times New Roman" panose="02020603050405020304" pitchFamily="18" charset="0"/>
                <a:cs typeface="Times New Roman" panose="02020603050405020304" pitchFamily="18" charset="0"/>
              </a:rPr>
              <a:t>To serve as an early warning system, the MQ5 sensor can detect gas concentrations that could pose risks to human health or safety, promptly triggering alarms.</a:t>
            </a:r>
          </a:p>
          <a:p>
            <a:pPr algn="just"/>
            <a:r>
              <a:rPr lang="en-US" sz="2200" dirty="0">
                <a:latin typeface="Times New Roman" panose="02020603050405020304" pitchFamily="18" charset="0"/>
                <a:cs typeface="Times New Roman" panose="02020603050405020304" pitchFamily="18" charset="0"/>
              </a:rPr>
              <a:t>To ensure a safe environment, particularly in gas-prone areas or where combustible gases are utilized or stored, continuous monitoring of gas levels is essential.</a:t>
            </a:r>
          </a:p>
          <a:p>
            <a:pPr algn="just"/>
            <a:r>
              <a:rPr lang="en-US" sz="2200" dirty="0">
                <a:latin typeface="Times New Roman" panose="02020603050405020304" pitchFamily="18" charset="0"/>
                <a:cs typeface="Times New Roman" panose="02020603050405020304" pitchFamily="18" charset="0"/>
              </a:rPr>
              <a:t>To enhance overall safety measures, integrating the MQ5 gas sensor with IoT technology enables remote monitoring and data analysis capabilities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46111" y="425824"/>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LITERATURE SURVEY </a:t>
            </a:r>
            <a:endParaRPr dirty="0">
              <a:latin typeface="Times New Roman" panose="02020603050405020304" pitchFamily="18" charset="0"/>
              <a:cs typeface="Times New Roman" panose="02020603050405020304" pitchFamily="18" charset="0"/>
            </a:endParaRPr>
          </a:p>
        </p:txBody>
      </p:sp>
      <p:sp>
        <p:nvSpPr>
          <p:cNvPr id="178" name="Google Shape;178;p24"/>
          <p:cNvSpPr txBox="1"/>
          <p:nvPr/>
        </p:nvSpPr>
        <p:spPr>
          <a:xfrm>
            <a:off x="691933" y="1126089"/>
            <a:ext cx="10808133" cy="563227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[1] AUTOMATIC GAS LEAKAGE MONITORING SYSTEM USING MQ-5 SENSOR 2023</a:t>
            </a:r>
          </a:p>
          <a:p>
            <a:pPr marL="0" marR="0" lvl="0" indent="0" algn="just" rtl="0">
              <a:lnSpc>
                <a:spcPct val="150000"/>
              </a:lnSpc>
              <a:spcBef>
                <a:spcPts val="0"/>
              </a:spcBef>
              <a:spcAft>
                <a:spcPts val="0"/>
              </a:spcAft>
              <a:buNone/>
            </a:pPr>
            <a:r>
              <a:rPr lang="en-US" sz="2000" dirty="0">
                <a:solidFill>
                  <a:schemeClr val="lt1"/>
                </a:solidFill>
                <a:latin typeface="Times New Roman" panose="02020603050405020304" pitchFamily="18" charset="0"/>
                <a:ea typeface="Century Gothic"/>
                <a:cs typeface="Times New Roman" panose="02020603050405020304" pitchFamily="18" charset="0"/>
                <a:sym typeface="Century Gothic"/>
              </a:rPr>
              <a:t>	</a:t>
            </a:r>
            <a:r>
              <a:rPr lang="da-DK" sz="2000" dirty="0">
                <a:solidFill>
                  <a:schemeClr val="lt1"/>
                </a:solidFill>
                <a:latin typeface="Times New Roman" panose="02020603050405020304" pitchFamily="18" charset="0"/>
                <a:ea typeface="Century Gothic"/>
                <a:cs typeface="Times New Roman" panose="02020603050405020304" pitchFamily="18" charset="0"/>
                <a:sym typeface="Century Gothic"/>
              </a:rPr>
              <a:t> Baballe, M. Ahmad, et al . </a:t>
            </a: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The detection system comprises an Arduino 	microcontroller, a MQ-5 gas sensor mounted on it, an active buzzer for raising the 	alarm.</a:t>
            </a:r>
          </a:p>
          <a:p>
            <a:pPr marL="0" marR="0" lvl="0" indent="0" algn="just" rtl="0">
              <a:lnSpc>
                <a:spcPct val="150000"/>
              </a:lnSpc>
              <a:spcBef>
                <a:spcPts val="0"/>
              </a:spcBef>
              <a:spcAft>
                <a:spcPts val="0"/>
              </a:spcAft>
              <a:buNone/>
            </a:pP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[2]  DF] Internet of things (IOT) based gas leakage monitoring and alerting system with MQ-2 sensor</a:t>
            </a:r>
          </a:p>
          <a:p>
            <a:pPr marL="0" marR="0" lvl="0" indent="0" algn="just" rtl="0">
              <a:lnSpc>
                <a:spcPct val="150000"/>
              </a:lnSpc>
              <a:spcBef>
                <a:spcPts val="0"/>
              </a:spcBef>
              <a:spcAft>
                <a:spcPts val="0"/>
              </a:spcAft>
              <a:buNone/>
            </a:pP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RC Pandey, M Verma, LK Sahu  2017  In this paper, commercially available gas sensors are compared with </a:t>
            </a:r>
            <a:r>
              <a:rPr lang="en-US" sz="2000" b="0" i="0" u="none" strike="noStrike" cap="none" dirty="0" err="1">
                <a:solidFill>
                  <a:schemeClr val="lt1"/>
                </a:solidFill>
                <a:latin typeface="Times New Roman" panose="02020603050405020304" pitchFamily="18" charset="0"/>
                <a:ea typeface="Century Gothic"/>
                <a:cs typeface="Times New Roman" panose="02020603050405020304" pitchFamily="18" charset="0"/>
                <a:sym typeface="Century Gothic"/>
              </a:rPr>
              <a:t>iot</a:t>
            </a: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gas sensors possessed comparable gas sensing properties.</a:t>
            </a:r>
          </a:p>
          <a:p>
            <a:pPr marL="0" marR="0" lvl="0" indent="0" algn="just" rtl="0">
              <a:lnSpc>
                <a:spcPct val="150000"/>
              </a:lnSpc>
              <a:spcBef>
                <a:spcPts val="0"/>
              </a:spcBef>
              <a:spcAft>
                <a:spcPts val="0"/>
              </a:spcAft>
              <a:buNone/>
            </a:pP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[3] Detection of gas leaks using the MQ-2 gas sensor on the autonomous mobile sensor</a:t>
            </a:r>
          </a:p>
          <a:p>
            <a:pPr marL="0" marR="0" lvl="0" indent="0" algn="just" rtl="0">
              <a:lnSpc>
                <a:spcPct val="150000"/>
              </a:lnSpc>
              <a:spcBef>
                <a:spcPts val="0"/>
              </a:spcBef>
              <a:spcAft>
                <a:spcPts val="0"/>
              </a:spcAft>
              <a:buNone/>
            </a:pP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IKN </a:t>
            </a:r>
            <a:r>
              <a:rPr lang="en-US" sz="2000" b="0" i="0" u="none" strike="noStrike" cap="none" dirty="0" err="1">
                <a:solidFill>
                  <a:schemeClr val="lt1"/>
                </a:solidFill>
                <a:latin typeface="Times New Roman" panose="02020603050405020304" pitchFamily="18" charset="0"/>
                <a:ea typeface="Century Gothic"/>
                <a:cs typeface="Times New Roman" panose="02020603050405020304" pitchFamily="18" charset="0"/>
                <a:sym typeface="Century Gothic"/>
              </a:rPr>
              <a:t>Trisnawan</a:t>
            </a: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AN Jati, N </a:t>
            </a:r>
            <a:r>
              <a:rPr lang="en-US" sz="2000" b="0" i="0" u="none" strike="noStrike" cap="none" dirty="0" err="1">
                <a:solidFill>
                  <a:schemeClr val="lt1"/>
                </a:solidFill>
                <a:latin typeface="Times New Roman" panose="02020603050405020304" pitchFamily="18" charset="0"/>
                <a:ea typeface="Century Gothic"/>
                <a:cs typeface="Times New Roman" panose="02020603050405020304" pitchFamily="18" charset="0"/>
                <a:sym typeface="Century Gothic"/>
              </a:rPr>
              <a:t>Istiqomah</a:t>
            </a: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2019 </a:t>
            </a:r>
          </a:p>
          <a:p>
            <a:pPr marL="0" marR="0" lvl="0" indent="0" algn="just" rtl="0">
              <a:lnSpc>
                <a:spcPct val="150000"/>
              </a:lnSpc>
              <a:spcBef>
                <a:spcPts val="0"/>
              </a:spcBef>
              <a:spcAft>
                <a:spcPts val="0"/>
              </a:spcAft>
              <a:buNone/>
            </a:pPr>
            <a:r>
              <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Using  MQ-2 gas sensor as the main detector that has a high sensitivity to types 	of flammable gases such as LPG.</a:t>
            </a:r>
          </a:p>
          <a:p>
            <a:pPr marL="0" marR="0" lvl="0" indent="0" algn="just" rtl="0">
              <a:lnSpc>
                <a:spcPct val="150000"/>
              </a:lnSpc>
              <a:spcBef>
                <a:spcPts val="0"/>
              </a:spcBef>
              <a:spcAft>
                <a:spcPts val="0"/>
              </a:spcAft>
              <a:buNone/>
            </a:pPr>
            <a:endParaRPr lang="en-US" sz="20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46111" y="425824"/>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LITERATURE SURVEY </a:t>
            </a:r>
            <a:endParaRPr dirty="0">
              <a:latin typeface="Times New Roman" panose="02020603050405020304" pitchFamily="18" charset="0"/>
              <a:cs typeface="Times New Roman" panose="02020603050405020304" pitchFamily="18" charset="0"/>
            </a:endParaRPr>
          </a:p>
        </p:txBody>
      </p:sp>
      <p:sp>
        <p:nvSpPr>
          <p:cNvPr id="178" name="Google Shape;178;p24"/>
          <p:cNvSpPr txBox="1"/>
          <p:nvPr/>
        </p:nvSpPr>
        <p:spPr>
          <a:xfrm>
            <a:off x="930262" y="1536194"/>
            <a:ext cx="10808133" cy="364711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[4]  IoT-enabled gas sensors: Technologies, applications, and opportunities</a:t>
            </a:r>
          </a:p>
          <a:p>
            <a:pPr marL="0" marR="0" lvl="0" indent="0" algn="just" rtl="0">
              <a:lnSpc>
                <a:spcPct val="150000"/>
              </a:lnSpc>
              <a:spcBef>
                <a:spcPts val="0"/>
              </a:spcBef>
              <a:spcAft>
                <a:spcPts val="0"/>
              </a:spcAft>
              <a:buNone/>
            </a:pP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JBA Gomes, JJPC Rodrigues, RAL </a:t>
            </a:r>
            <a:r>
              <a:rPr lang="en-US" sz="2200" b="0" i="0" u="none" strike="noStrike" cap="none" dirty="0" err="1">
                <a:solidFill>
                  <a:schemeClr val="lt1"/>
                </a:solidFill>
                <a:latin typeface="Times New Roman" panose="02020603050405020304" pitchFamily="18" charset="0"/>
                <a:ea typeface="Century Gothic"/>
                <a:cs typeface="Times New Roman" panose="02020603050405020304" pitchFamily="18" charset="0"/>
                <a:sym typeface="Century Gothic"/>
              </a:rPr>
              <a:t>Rabêlo</a:t>
            </a: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2019</a:t>
            </a:r>
          </a:p>
          <a:p>
            <a:pPr marL="0" marR="0" lvl="0" indent="0" algn="just" rtl="0">
              <a:lnSpc>
                <a:spcPct val="150000"/>
              </a:lnSpc>
              <a:spcBef>
                <a:spcPts val="0"/>
              </a:spcBef>
              <a:spcAft>
                <a:spcPts val="0"/>
              </a:spcAft>
              <a:buNone/>
            </a:pP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Tells about contributions towards wireless gas sensors and IoT-enabled gas 	sensors .</a:t>
            </a:r>
          </a:p>
          <a:p>
            <a:pPr marL="0" marR="0" lvl="0" indent="0" algn="just" rtl="0">
              <a:lnSpc>
                <a:spcPct val="150000"/>
              </a:lnSpc>
              <a:spcBef>
                <a:spcPts val="0"/>
              </a:spcBef>
              <a:spcAft>
                <a:spcPts val="0"/>
              </a:spcAft>
              <a:buNone/>
            </a:pP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[5]An effective </a:t>
            </a:r>
            <a:r>
              <a:rPr lang="en-US" sz="2200" b="0" i="0" u="none" strike="noStrike" cap="none" dirty="0" err="1">
                <a:solidFill>
                  <a:schemeClr val="lt1"/>
                </a:solidFill>
                <a:latin typeface="Times New Roman" panose="02020603050405020304" pitchFamily="18" charset="0"/>
                <a:ea typeface="Century Gothic"/>
                <a:cs typeface="Times New Roman" panose="02020603050405020304" pitchFamily="18" charset="0"/>
                <a:sym typeface="Century Gothic"/>
              </a:rPr>
              <a:t>iot</a:t>
            </a: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empowered real-time gas detection system for wireless sensor networks</a:t>
            </a:r>
          </a:p>
          <a:p>
            <a:pPr marL="0" marR="0" lvl="0" indent="0" algn="just" rtl="0">
              <a:lnSpc>
                <a:spcPct val="150000"/>
              </a:lnSpc>
              <a:spcBef>
                <a:spcPts val="0"/>
              </a:spcBef>
              <a:spcAft>
                <a:spcPts val="0"/>
              </a:spcAft>
              <a:buNone/>
            </a:pP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SA Yadav, S Sharma, L Das, S Gupta… - 2021 </a:t>
            </a:r>
          </a:p>
          <a:p>
            <a:pPr marL="0" marR="0" lvl="0" indent="0" algn="just" rtl="0">
              <a:lnSpc>
                <a:spcPct val="150000"/>
              </a:lnSpc>
              <a:spcBef>
                <a:spcPts val="0"/>
              </a:spcBef>
              <a:spcAft>
                <a:spcPts val="0"/>
              </a:spcAft>
              <a:buNone/>
            </a:pPr>
            <a:r>
              <a:rPr lang="en-US" sz="2200" b="0" i="0" u="none" strike="noStrike" cap="none" dirty="0">
                <a:solidFill>
                  <a:schemeClr val="lt1"/>
                </a:solidFill>
                <a:latin typeface="Times New Roman" panose="02020603050405020304" pitchFamily="18" charset="0"/>
                <a:ea typeface="Century Gothic"/>
                <a:cs typeface="Times New Roman" panose="02020603050405020304" pitchFamily="18" charset="0"/>
                <a:sym typeface="Century Gothic"/>
              </a:rPr>
              <a:t>	presented an IoT powered wireless sensor network for Gas Detection. </a:t>
            </a:r>
          </a:p>
        </p:txBody>
      </p:sp>
    </p:spTree>
    <p:extLst>
      <p:ext uri="{BB962C8B-B14F-4D97-AF65-F5344CB8AC3E}">
        <p14:creationId xmlns:p14="http://schemas.microsoft.com/office/powerpoint/2010/main" val="253304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29810" y="452718"/>
            <a:ext cx="9021024"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KEY CHALLENGES</a:t>
            </a:r>
            <a:endParaRPr dirty="0">
              <a:latin typeface="Times New Roman" panose="02020603050405020304" pitchFamily="18" charset="0"/>
              <a:cs typeface="Times New Roman" panose="02020603050405020304" pitchFamily="18" charset="0"/>
            </a:endParaRPr>
          </a:p>
        </p:txBody>
      </p:sp>
      <p:sp>
        <p:nvSpPr>
          <p:cNvPr id="190" name="Google Shape;190;p2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200" dirty="0">
                <a:latin typeface="Times New Roman" panose="02020603050405020304" pitchFamily="18" charset="0"/>
                <a:cs typeface="Times New Roman" panose="02020603050405020304" pitchFamily="18" charset="0"/>
              </a:rPr>
              <a:t>Identification of gas</a:t>
            </a:r>
          </a:p>
          <a:p>
            <a:pPr marL="0" lvl="0" indent="0" algn="l" rtl="0">
              <a:spcBef>
                <a:spcPts val="0"/>
              </a:spcBef>
              <a:spcAft>
                <a:spcPts val="0"/>
              </a:spcAft>
              <a:buSzPts val="1600"/>
              <a:buNone/>
            </a:pPr>
            <a:endParaRPr lang="en-US" sz="22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ts val="1600"/>
              <a:buChar char="►"/>
            </a:pPr>
            <a:r>
              <a:rPr lang="en-US" sz="2200" dirty="0">
                <a:latin typeface="Times New Roman" panose="02020603050405020304" pitchFamily="18" charset="0"/>
                <a:cs typeface="Times New Roman" panose="02020603050405020304" pitchFamily="18" charset="0"/>
              </a:rPr>
              <a:t>Requires more installation </a:t>
            </a:r>
          </a:p>
          <a:p>
            <a:pPr marL="0" lvl="0" indent="0" algn="l" rtl="0">
              <a:spcBef>
                <a:spcPts val="0"/>
              </a:spcBef>
              <a:spcAft>
                <a:spcPts val="0"/>
              </a:spcAft>
              <a:buSzPts val="1600"/>
              <a:buNone/>
            </a:pPr>
            <a:endParaRPr lang="en-US" sz="22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ts val="1600"/>
              <a:buChar char="►"/>
            </a:pPr>
            <a:r>
              <a:rPr lang="en-US" sz="2200" dirty="0">
                <a:latin typeface="Times New Roman" panose="02020603050405020304" pitchFamily="18" charset="0"/>
                <a:cs typeface="Times New Roman" panose="02020603050405020304" pitchFamily="18" charset="0"/>
              </a:rPr>
              <a:t>Usage of controlled devices </a:t>
            </a:r>
          </a:p>
          <a:p>
            <a:pPr marL="0" lvl="0" indent="0" algn="l" rtl="0">
              <a:spcBef>
                <a:spcPts val="0"/>
              </a:spcBef>
              <a:spcAft>
                <a:spcPts val="0"/>
              </a:spcAft>
              <a:buSzPts val="1600"/>
              <a:buNone/>
            </a:pPr>
            <a:endParaRPr lang="en-US" sz="22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SzPts val="1600"/>
              <a:buChar char="►"/>
            </a:pPr>
            <a:r>
              <a:rPr lang="en-US" sz="2200" dirty="0">
                <a:latin typeface="Times New Roman" panose="02020603050405020304" pitchFamily="18" charset="0"/>
                <a:cs typeface="Times New Roman" panose="02020603050405020304" pitchFamily="18" charset="0"/>
              </a:rPr>
              <a:t>Needs more maintenance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1086035" y="452718"/>
            <a:ext cx="8964799"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196" name="Google Shape;196;p27"/>
          <p:cNvSpPr txBox="1">
            <a:spLocks noGrp="1"/>
          </p:cNvSpPr>
          <p:nvPr>
            <p:ph type="body" idx="1"/>
          </p:nvPr>
        </p:nvSpPr>
        <p:spPr>
          <a:xfrm>
            <a:off x="1103313" y="1473693"/>
            <a:ext cx="9336827" cy="477470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600"/>
              <a:buNone/>
            </a:pPr>
            <a:r>
              <a:rPr lang="en-US" sz="2200" dirty="0">
                <a:latin typeface="Times New Roman" panose="02020603050405020304" pitchFamily="18" charset="0"/>
                <a:cs typeface="Times New Roman" panose="02020603050405020304" pitchFamily="18" charset="0"/>
              </a:rPr>
              <a:t>System is motivated by the imperative to prioritize safety, protect health, and safeguard the environment. These systems play a crucial role in detecting hazardous gas leaks early, enabling timely responses to prevent accidents and injuries. Additionally, they help mitigate environmental pollution and property damage, ensuring regulatory compliance and effective risk management. By continuously monitoring gas levels and providing real-time alerts, gas detection systems offer peace of mind to individuals and organizations, assuring them that potential gas hazards are being effectively monitored and addressed.</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1521</Words>
  <Application>Microsoft Office PowerPoint</Application>
  <PresentationFormat>Widescreen</PresentationFormat>
  <Paragraphs>82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Noto Sans Symbols</vt:lpstr>
      <vt:lpstr>Times New Roman</vt:lpstr>
      <vt:lpstr>Ion</vt:lpstr>
      <vt:lpstr>Internet of Things essentials presentation GAS AND SMOKE DETECTION SENSOR USING MQ-5 AND MQ-2 SENSOR                            </vt:lpstr>
      <vt:lpstr>AGENDA</vt:lpstr>
      <vt:lpstr>ABSTRACT</vt:lpstr>
      <vt:lpstr>INTRODUCTION</vt:lpstr>
      <vt:lpstr>OBJECTIVE</vt:lpstr>
      <vt:lpstr>LITERATURE SURVEY </vt:lpstr>
      <vt:lpstr>LITERATURE SURVEY </vt:lpstr>
      <vt:lpstr>KEY CHALLENGES</vt:lpstr>
      <vt:lpstr>MOTIVATION</vt:lpstr>
      <vt:lpstr>EXISTING SYSTEM</vt:lpstr>
      <vt:lpstr>PROPOSED SOLUTION</vt:lpstr>
      <vt:lpstr>MODULES </vt:lpstr>
      <vt:lpstr>SYSTEM ARCHITECTURE</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essentials presentation GAS DETECTION SENSOR USING  MQ5 SENSOR</dc:title>
  <dc:creator>srimathi</dc:creator>
  <cp:lastModifiedBy>Srimathi gajendran</cp:lastModifiedBy>
  <cp:revision>10</cp:revision>
  <dcterms:modified xsi:type="dcterms:W3CDTF">2024-05-24T03:10:24Z</dcterms:modified>
</cp:coreProperties>
</file>