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61" r:id="rId5"/>
    <p:sldId id="263" r:id="rId6"/>
    <p:sldId id="262" r:id="rId7"/>
    <p:sldId id="272" r:id="rId8"/>
    <p:sldId id="264" r:id="rId9"/>
    <p:sldId id="265" r:id="rId10"/>
    <p:sldId id="266" r:id="rId11"/>
    <p:sldId id="276" r:id="rId12"/>
    <p:sldId id="274" r:id="rId13"/>
    <p:sldId id="267" r:id="rId14"/>
    <p:sldId id="271" r:id="rId15"/>
    <p:sldId id="268" r:id="rId16"/>
    <p:sldId id="27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E00"/>
    <a:srgbClr val="003635"/>
    <a:srgbClr val="5DD5FF"/>
    <a:srgbClr val="00217E"/>
    <a:srgbClr val="600000"/>
    <a:srgbClr val="FF8225"/>
    <a:srgbClr val="FF2549"/>
    <a:srgbClr val="FF0D97"/>
    <a:srgbClr val="0000CC"/>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0550" y="287589"/>
            <a:ext cx="7860888" cy="1482217"/>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48928" y="3904635"/>
            <a:ext cx="7846143" cy="678426"/>
          </a:xfrm>
        </p:spPr>
        <p:txBody>
          <a:bodyPr>
            <a:normAutofit/>
          </a:bodyPr>
          <a:lstStyle>
            <a:lvl1pPr marL="0" indent="0" algn="l">
              <a:buNone/>
              <a:defRPr sz="2800" b="0" i="0">
                <a:solidFill>
                  <a:schemeClr val="accent6">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98975"/>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5" y="1415845"/>
            <a:ext cx="8244349" cy="333313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2233" y="436035"/>
            <a:ext cx="6751111" cy="725349"/>
          </a:xfrm>
        </p:spPr>
        <p:txBody>
          <a:bodyPr>
            <a:normAutofit/>
          </a:bodyPr>
          <a:lstStyle>
            <a:lvl1pPr algn="l">
              <a:defRPr sz="36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02543" y="1209368"/>
            <a:ext cx="6776884" cy="350862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14628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1127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367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1127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367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018" y="214572"/>
            <a:ext cx="6194322" cy="1784554"/>
          </a:xfrm>
        </p:spPr>
        <p:txBody>
          <a:bodyPr>
            <a:normAutofit fontScale="90000"/>
          </a:bodyPr>
          <a:lstStyle/>
          <a:p>
            <a:pPr algn="ctr" rtl="0">
              <a:spcBef>
                <a:spcPts val="0"/>
              </a:spcBef>
              <a:spcAft>
                <a:spcPts val="1400"/>
              </a:spcAft>
            </a:pPr>
            <a:br>
              <a:rPr lang="en-US" b="0" dirty="0">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r>
              <a:rPr lang="en-US" sz="2800" b="1" i="0" u="none" strike="noStrike" dirty="0">
                <a:effectLst/>
                <a:latin typeface="Times New Roman" panose="02020603050405020304" pitchFamily="18" charset="0"/>
                <a:cs typeface="Times New Roman" panose="02020603050405020304" pitchFamily="18" charset="0"/>
              </a:rPr>
              <a:t>Indian Penal Code Section Identification for Crime Using Sequential Neural Networks</a:t>
            </a: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71051" y="3893567"/>
            <a:ext cx="7986252" cy="730043"/>
          </a:xfrm>
        </p:spPr>
        <p:txBody>
          <a:bodyPr>
            <a:normAutofit/>
          </a:bodyPr>
          <a:lstStyle/>
          <a:p>
            <a:r>
              <a:rPr lang="en-US" sz="1800" dirty="0">
                <a:latin typeface="Times New Roman" panose="02020603050405020304" pitchFamily="18" charset="0"/>
                <a:cs typeface="Times New Roman" panose="02020603050405020304" pitchFamily="18" charset="0"/>
              </a:rPr>
              <a:t>SRIMATHI G (210701259)</a:t>
            </a:r>
          </a:p>
          <a:p>
            <a:r>
              <a:rPr lang="en-US" sz="1800" dirty="0">
                <a:latin typeface="Times New Roman" panose="02020603050405020304" pitchFamily="18" charset="0"/>
                <a:cs typeface="Times New Roman" panose="02020603050405020304" pitchFamily="18" charset="0"/>
              </a:rPr>
              <a:t>SRIMATHY R (210701260)</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RESULT AND DISCUSSION</a:t>
            </a:r>
          </a:p>
        </p:txBody>
      </p:sp>
      <p:sp>
        <p:nvSpPr>
          <p:cNvPr id="5" name="Content Placeholder 4"/>
          <p:cNvSpPr>
            <a:spLocks noGrp="1"/>
          </p:cNvSpPr>
          <p:nvPr>
            <p:ph idx="1"/>
          </p:nvPr>
        </p:nvSpPr>
        <p:spPr>
          <a:xfrm>
            <a:off x="1902543" y="1209368"/>
            <a:ext cx="6776884" cy="3078152"/>
          </a:xfrm>
        </p:spPr>
        <p:txBody>
          <a:bodyPr>
            <a:normAutofit/>
          </a:bodyPr>
          <a:lstStyle/>
          <a:p>
            <a:pPr marL="0" indent="0" algn="just">
              <a:buNone/>
            </a:pPr>
            <a:r>
              <a:rPr lang="en-US" sz="1800" b="0" i="0" u="none" strike="noStrike" dirty="0">
                <a:effectLst/>
                <a:latin typeface="Times New Roman" panose="02020603050405020304" pitchFamily="18" charset="0"/>
                <a:cs typeface="Times New Roman" panose="02020603050405020304" pitchFamily="18" charset="0"/>
              </a:rPr>
              <a:t>The result would be a user-friendly tool accessible to the general public. When a user enters keywords like "killed" or "robbery," the system would promptly display the corresponding sections of the Indian Penal Code (IPC) related to those keywords. </a:t>
            </a:r>
          </a:p>
          <a:p>
            <a:pPr marL="0" indent="0" algn="just">
              <a:buNone/>
            </a:pPr>
            <a:r>
              <a:rPr lang="en-US" sz="1800" dirty="0">
                <a:latin typeface="Times New Roman" panose="02020603050405020304" pitchFamily="18" charset="0"/>
                <a:cs typeface="Times New Roman" panose="02020603050405020304" pitchFamily="18" charset="0"/>
              </a:rPr>
              <a:t>The approach towards finding the IPC section uses FIR (first Information report) and NLP(natural language processing) to find the input keywords and predict the related IPC Section. But the approach might not be so feasible as it always requires sensitive data like information from FIR . Our system tries to overcome this by providing an advancement in algorithms using Sequential neural networks.</a:t>
            </a:r>
          </a:p>
        </p:txBody>
      </p:sp>
    </p:spTree>
    <p:extLst>
      <p:ext uri="{BB962C8B-B14F-4D97-AF65-F5344CB8AC3E}">
        <p14:creationId xmlns:p14="http://schemas.microsoft.com/office/powerpoint/2010/main" val="109110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9673" y="253155"/>
            <a:ext cx="6751111" cy="725349"/>
          </a:xfrm>
        </p:spPr>
        <p:txBody>
          <a:bodyPr>
            <a:normAutofit/>
          </a:bodyPr>
          <a:lstStyle/>
          <a:p>
            <a:r>
              <a:rPr lang="en-US" dirty="0"/>
              <a:t>IMPLEMENTATION</a:t>
            </a:r>
          </a:p>
        </p:txBody>
      </p:sp>
      <p:pic>
        <p:nvPicPr>
          <p:cNvPr id="5" name="Content Placeholder 6">
            <a:extLst>
              <a:ext uri="{FF2B5EF4-FFF2-40B4-BE49-F238E27FC236}">
                <a16:creationId xmlns:a16="http://schemas.microsoft.com/office/drawing/2014/main" id="{B73E15D6-7376-6385-F8CF-2CC555A543B6}"/>
              </a:ext>
            </a:extLst>
          </p:cNvPr>
          <p:cNvPicPr>
            <a:picLocks noChangeAspect="1"/>
          </p:cNvPicPr>
          <p:nvPr/>
        </p:nvPicPr>
        <p:blipFill rotWithShape="1">
          <a:blip r:embed="rId2">
            <a:extLst>
              <a:ext uri="{28A0092B-C50C-407E-A947-70E740481C1C}">
                <a14:useLocalDpi xmlns:a14="http://schemas.microsoft.com/office/drawing/2010/main" val="0"/>
              </a:ext>
            </a:extLst>
          </a:blip>
          <a:srcRect r="35026" b="2563"/>
          <a:stretch/>
        </p:blipFill>
        <p:spPr>
          <a:xfrm>
            <a:off x="64829" y="1161384"/>
            <a:ext cx="4403259" cy="3244578"/>
          </a:xfrm>
          <a:prstGeom prst="rect">
            <a:avLst/>
          </a:prstGeom>
        </p:spPr>
      </p:pic>
      <p:pic>
        <p:nvPicPr>
          <p:cNvPr id="6" name="Picture 5">
            <a:extLst>
              <a:ext uri="{FF2B5EF4-FFF2-40B4-BE49-F238E27FC236}">
                <a16:creationId xmlns:a16="http://schemas.microsoft.com/office/drawing/2014/main" id="{9460D790-9659-97F8-E62B-1674F163A6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918254"/>
            <a:ext cx="4602481" cy="2079152"/>
          </a:xfrm>
          <a:prstGeom prst="rect">
            <a:avLst/>
          </a:prstGeom>
        </p:spPr>
      </p:pic>
    </p:spTree>
    <p:extLst>
      <p:ext uri="{BB962C8B-B14F-4D97-AF65-F5344CB8AC3E}">
        <p14:creationId xmlns:p14="http://schemas.microsoft.com/office/powerpoint/2010/main" val="401327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16" y="436034"/>
            <a:ext cx="6751111" cy="725349"/>
          </a:xfrm>
        </p:spPr>
        <p:txBody>
          <a:bodyPr>
            <a:normAutofit/>
          </a:bodyPr>
          <a:lstStyle/>
          <a:p>
            <a:r>
              <a:rPr lang="en-US" dirty="0">
                <a:latin typeface="Times New Roman" panose="02020603050405020304" pitchFamily="18" charset="0"/>
                <a:cs typeface="Times New Roman" panose="02020603050405020304" pitchFamily="18" charset="0"/>
              </a:rPr>
              <a:t>RESULT</a:t>
            </a:r>
          </a:p>
        </p:txBody>
      </p:sp>
      <p:pic>
        <p:nvPicPr>
          <p:cNvPr id="10" name="Picture 9">
            <a:extLst>
              <a:ext uri="{FF2B5EF4-FFF2-40B4-BE49-F238E27FC236}">
                <a16:creationId xmlns:a16="http://schemas.microsoft.com/office/drawing/2014/main" id="{870BEA39-BB4B-06DD-F05D-309E7ADA47A6}"/>
              </a:ext>
            </a:extLst>
          </p:cNvPr>
          <p:cNvPicPr>
            <a:picLocks noChangeAspect="1"/>
          </p:cNvPicPr>
          <p:nvPr/>
        </p:nvPicPr>
        <p:blipFill rotWithShape="1">
          <a:blip r:embed="rId2">
            <a:extLst>
              <a:ext uri="{28A0092B-C50C-407E-A947-70E740481C1C}">
                <a14:useLocalDpi xmlns:a14="http://schemas.microsoft.com/office/drawing/2010/main" val="0"/>
              </a:ext>
            </a:extLst>
          </a:blip>
          <a:srcRect r="66864" b="1868"/>
          <a:stretch/>
        </p:blipFill>
        <p:spPr>
          <a:xfrm>
            <a:off x="248416" y="1369241"/>
            <a:ext cx="3551424" cy="725349"/>
          </a:xfrm>
          <a:prstGeom prst="rect">
            <a:avLst/>
          </a:prstGeom>
        </p:spPr>
      </p:pic>
      <p:pic>
        <p:nvPicPr>
          <p:cNvPr id="12" name="Picture 11">
            <a:extLst>
              <a:ext uri="{FF2B5EF4-FFF2-40B4-BE49-F238E27FC236}">
                <a16:creationId xmlns:a16="http://schemas.microsoft.com/office/drawing/2014/main" id="{2DC651D5-35D8-18BF-9026-96854149D907}"/>
              </a:ext>
            </a:extLst>
          </p:cNvPr>
          <p:cNvPicPr>
            <a:picLocks noChangeAspect="1"/>
          </p:cNvPicPr>
          <p:nvPr/>
        </p:nvPicPr>
        <p:blipFill>
          <a:blip r:embed="rId3"/>
          <a:stretch>
            <a:fillRect/>
          </a:stretch>
        </p:blipFill>
        <p:spPr>
          <a:xfrm>
            <a:off x="4089904" y="928018"/>
            <a:ext cx="4801217" cy="1139751"/>
          </a:xfrm>
          <a:prstGeom prst="rect">
            <a:avLst/>
          </a:prstGeom>
        </p:spPr>
      </p:pic>
      <p:pic>
        <p:nvPicPr>
          <p:cNvPr id="13" name="Content Placeholder 2">
            <a:extLst>
              <a:ext uri="{FF2B5EF4-FFF2-40B4-BE49-F238E27FC236}">
                <a16:creationId xmlns:a16="http://schemas.microsoft.com/office/drawing/2014/main" id="{C9F07E97-D506-514F-EE65-919B8780C27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1" r="66888" b="3460"/>
          <a:stretch/>
        </p:blipFill>
        <p:spPr>
          <a:xfrm>
            <a:off x="248416" y="2571750"/>
            <a:ext cx="3480304" cy="628650"/>
          </a:xfrm>
        </p:spPr>
      </p:pic>
      <p:pic>
        <p:nvPicPr>
          <p:cNvPr id="14" name="Picture 13">
            <a:extLst>
              <a:ext uri="{FF2B5EF4-FFF2-40B4-BE49-F238E27FC236}">
                <a16:creationId xmlns:a16="http://schemas.microsoft.com/office/drawing/2014/main" id="{B254CE51-B8A1-F5EB-E229-4606BC1E2236}"/>
              </a:ext>
            </a:extLst>
          </p:cNvPr>
          <p:cNvPicPr>
            <a:picLocks noChangeAspect="1"/>
          </p:cNvPicPr>
          <p:nvPr/>
        </p:nvPicPr>
        <p:blipFill rotWithShape="1">
          <a:blip r:embed="rId5"/>
          <a:srcRect t="4867" r="2330" b="16678"/>
          <a:stretch/>
        </p:blipFill>
        <p:spPr>
          <a:xfrm>
            <a:off x="4094367" y="2255520"/>
            <a:ext cx="4801217" cy="1181474"/>
          </a:xfrm>
          <a:prstGeom prst="rect">
            <a:avLst/>
          </a:prstGeom>
        </p:spPr>
      </p:pic>
      <p:pic>
        <p:nvPicPr>
          <p:cNvPr id="16" name="Picture 15">
            <a:extLst>
              <a:ext uri="{FF2B5EF4-FFF2-40B4-BE49-F238E27FC236}">
                <a16:creationId xmlns:a16="http://schemas.microsoft.com/office/drawing/2014/main" id="{F5D1A3B3-D93A-6B45-EEC1-3678CD6C1768}"/>
              </a:ext>
            </a:extLst>
          </p:cNvPr>
          <p:cNvPicPr>
            <a:picLocks noChangeAspect="1"/>
          </p:cNvPicPr>
          <p:nvPr/>
        </p:nvPicPr>
        <p:blipFill rotWithShape="1">
          <a:blip r:embed="rId6">
            <a:extLst>
              <a:ext uri="{28A0092B-C50C-407E-A947-70E740481C1C}">
                <a14:useLocalDpi xmlns:a14="http://schemas.microsoft.com/office/drawing/2010/main" val="0"/>
              </a:ext>
            </a:extLst>
          </a:blip>
          <a:srcRect r="57363"/>
          <a:stretch/>
        </p:blipFill>
        <p:spPr>
          <a:xfrm>
            <a:off x="258576" y="3713854"/>
            <a:ext cx="3610387" cy="723900"/>
          </a:xfrm>
          <a:prstGeom prst="rect">
            <a:avLst/>
          </a:prstGeom>
        </p:spPr>
      </p:pic>
      <p:pic>
        <p:nvPicPr>
          <p:cNvPr id="18" name="Picture 17">
            <a:extLst>
              <a:ext uri="{FF2B5EF4-FFF2-40B4-BE49-F238E27FC236}">
                <a16:creationId xmlns:a16="http://schemas.microsoft.com/office/drawing/2014/main" id="{0EEA52F6-FA69-9146-D102-19E3CB40B1AD}"/>
              </a:ext>
            </a:extLst>
          </p:cNvPr>
          <p:cNvPicPr>
            <a:picLocks noChangeAspect="1"/>
          </p:cNvPicPr>
          <p:nvPr/>
        </p:nvPicPr>
        <p:blipFill>
          <a:blip r:embed="rId7"/>
          <a:stretch>
            <a:fillRect/>
          </a:stretch>
        </p:blipFill>
        <p:spPr>
          <a:xfrm>
            <a:off x="4089904" y="3624745"/>
            <a:ext cx="4805680" cy="1181474"/>
          </a:xfrm>
          <a:prstGeom prst="rect">
            <a:avLst/>
          </a:prstGeom>
        </p:spPr>
      </p:pic>
    </p:spTree>
    <p:extLst>
      <p:ext uri="{BB962C8B-B14F-4D97-AF65-F5344CB8AC3E}">
        <p14:creationId xmlns:p14="http://schemas.microsoft.com/office/powerpoint/2010/main" val="142622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601" y="219982"/>
            <a:ext cx="8259098" cy="763526"/>
          </a:xfrm>
        </p:spPr>
        <p:txBody>
          <a:bodyPr>
            <a:normAutofit/>
          </a:bodyPr>
          <a:lstStyle/>
          <a:p>
            <a:r>
              <a:rPr lang="en-US" dirty="0">
                <a:latin typeface="Times New Roman" panose="02020603050405020304" pitchFamily="18" charset="0"/>
                <a:cs typeface="Times New Roman" panose="02020603050405020304" pitchFamily="18" charset="0"/>
              </a:rPr>
              <a:t>COMPARATIVE ANALYSIS</a:t>
            </a:r>
          </a:p>
        </p:txBody>
      </p:sp>
      <p:sp>
        <p:nvSpPr>
          <p:cNvPr id="3" name="Content Placeholder 2"/>
          <p:cNvSpPr>
            <a:spLocks noGrp="1"/>
          </p:cNvSpPr>
          <p:nvPr>
            <p:ph idx="1"/>
          </p:nvPr>
        </p:nvSpPr>
        <p:spPr>
          <a:xfrm>
            <a:off x="568350" y="1300480"/>
            <a:ext cx="8244349" cy="1631216"/>
          </a:xfrm>
        </p:spPr>
        <p:txBody>
          <a:bodyPr/>
          <a:lstStyle/>
          <a:p>
            <a:endParaRPr lang="en-US" dirty="0"/>
          </a:p>
          <a:p>
            <a:endParaRPr lang="en-US" dirty="0"/>
          </a:p>
        </p:txBody>
      </p:sp>
      <p:sp>
        <p:nvSpPr>
          <p:cNvPr id="4" name="TextBox 3">
            <a:extLst>
              <a:ext uri="{FF2B5EF4-FFF2-40B4-BE49-F238E27FC236}">
                <a16:creationId xmlns:a16="http://schemas.microsoft.com/office/drawing/2014/main" id="{8845A9F3-4E01-5D65-607E-B7AF5732067B}"/>
              </a:ext>
            </a:extLst>
          </p:cNvPr>
          <p:cNvSpPr txBox="1"/>
          <p:nvPr/>
        </p:nvSpPr>
        <p:spPr>
          <a:xfrm>
            <a:off x="802640" y="1399089"/>
            <a:ext cx="7284720" cy="234532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approach in base paper identifies the keywords match them with keywords extracted from crime dataset using natural language processing  while we try to map the crime keywords formatted as numerical input using Sequential neural network to the keywords identified from </a:t>
            </a:r>
            <a:r>
              <a:rPr lang="en-US" sz="2000" dirty="0" err="1">
                <a:latin typeface="Times New Roman" panose="02020603050405020304" pitchFamily="18" charset="0"/>
                <a:cs typeface="Times New Roman" panose="02020603050405020304" pitchFamily="18" charset="0"/>
              </a:rPr>
              <a:t>ipc</a:t>
            </a:r>
            <a:r>
              <a:rPr lang="en-US" sz="2000" dirty="0">
                <a:latin typeface="Times New Roman" panose="02020603050405020304" pitchFamily="18" charset="0"/>
                <a:cs typeface="Times New Roman" panose="02020603050405020304" pitchFamily="18" charset="0"/>
              </a:rPr>
              <a:t> section description.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13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CONCLUSION </a:t>
            </a:r>
          </a:p>
        </p:txBody>
      </p:sp>
      <p:sp>
        <p:nvSpPr>
          <p:cNvPr id="5" name="Content Placeholder 4"/>
          <p:cNvSpPr>
            <a:spLocks noGrp="1"/>
          </p:cNvSpPr>
          <p:nvPr>
            <p:ph idx="1"/>
          </p:nvPr>
        </p:nvSpPr>
        <p:spPr/>
        <p:txBody>
          <a:bodyPr>
            <a:normAutofit/>
          </a:bodyPr>
          <a:lstStyle/>
          <a:p>
            <a:pPr marL="0" indent="0" algn="just">
              <a:buNone/>
            </a:pPr>
            <a:r>
              <a:rPr lang="en-US" sz="2000" b="0" i="0" u="none" strike="noStrike" dirty="0">
                <a:effectLst/>
                <a:latin typeface="Times New Roman" panose="02020603050405020304" pitchFamily="18" charset="0"/>
              </a:rPr>
              <a:t>Thus this work, we explored the application of machine learning techniques to predict relevant sections of the Indian Penal Code (IPC) based on given legal cases. The prediction of IPC sections is a complex task due to the nuanced and context-specific nature of legal texts. By employing a variety of natural language processing (NLP) techniques and machine learning models, we demonstrated the feasibility of automating the identification of relevant IPC sections from case descriptions.</a:t>
            </a:r>
          </a:p>
        </p:txBody>
      </p:sp>
    </p:spTree>
    <p:extLst>
      <p:ext uri="{BB962C8B-B14F-4D97-AF65-F5344CB8AC3E}">
        <p14:creationId xmlns:p14="http://schemas.microsoft.com/office/powerpoint/2010/main" val="254375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FUTURE ENHANCEMENT</a:t>
            </a:r>
          </a:p>
        </p:txBody>
      </p:sp>
      <p:sp>
        <p:nvSpPr>
          <p:cNvPr id="5" name="Content Placeholder 4"/>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To further advance the field of IPC section prediction using machine learning, Continue exploring advanced NLP techniques such as transfer learning, domain adaptation, and multi-task learning to enhance model performance. Techniques like zero-shot learning could also be beneficial in predicting sections for unseen cases .Develop methods to improve the explainability of model predictions. Legal professionals require transparent and interpretable models to trust and adopt these systems in practice.</a:t>
            </a:r>
          </a:p>
        </p:txBody>
      </p:sp>
    </p:spTree>
    <p:extLst>
      <p:ext uri="{BB962C8B-B14F-4D97-AF65-F5344CB8AC3E}">
        <p14:creationId xmlns:p14="http://schemas.microsoft.com/office/powerpoint/2010/main" val="232087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A991-FA7E-B4D0-7178-76804B8E89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397C72C-FEA5-09D5-62D7-272950F0CFA8}"/>
              </a:ext>
            </a:extLst>
          </p:cNvPr>
          <p:cNvSpPr>
            <a:spLocks noGrp="1"/>
          </p:cNvSpPr>
          <p:nvPr>
            <p:ph idx="1"/>
          </p:nvPr>
        </p:nvSpPr>
        <p:spPr>
          <a:xfrm>
            <a:off x="398209" y="1128101"/>
            <a:ext cx="8481631" cy="4004140"/>
          </a:xfrm>
        </p:spPr>
        <p:txBody>
          <a:bodyPr>
            <a:normAutofit fontScale="62500" lnSpcReduction="20000"/>
          </a:bodyPr>
          <a:lstStyle/>
          <a:p>
            <a:pPr marL="0" indent="0">
              <a:spcAft>
                <a:spcPts val="600"/>
              </a:spcAft>
              <a:buNone/>
            </a:pPr>
            <a:r>
              <a:rPr lang="en-IN" sz="1900" dirty="0">
                <a:latin typeface="Times New Roman" panose="02020603050405020304" pitchFamily="18" charset="0"/>
                <a:cs typeface="Times New Roman" panose="02020603050405020304" pitchFamily="18" charset="0"/>
              </a:rPr>
              <a:t>[1] </a:t>
            </a:r>
            <a:r>
              <a:rPr lang="en-IN" sz="1900" b="0" i="0" dirty="0">
                <a:solidFill>
                  <a:srgbClr val="222222"/>
                </a:solidFill>
                <a:effectLst/>
                <a:highlight>
                  <a:srgbClr val="FFFFFF"/>
                </a:highlight>
                <a:latin typeface="Times New Roman" panose="02020603050405020304" pitchFamily="18" charset="0"/>
                <a:cs typeface="Times New Roman" panose="02020603050405020304" pitchFamily="18" charset="0"/>
              </a:rPr>
              <a:t>Aziz, R.M., Sharma, P. &amp; Hussain, A. Machine Learning Algorithms for Crime Prediction under Indian Penal Code. </a:t>
            </a:r>
            <a:r>
              <a:rPr lang="en-IN" sz="1900" b="0" i="1" dirty="0">
                <a:solidFill>
                  <a:srgbClr val="222222"/>
                </a:solidFill>
                <a:effectLst/>
                <a:highlight>
                  <a:srgbClr val="FFFFFF"/>
                </a:highlight>
                <a:latin typeface="Times New Roman" panose="02020603050405020304" pitchFamily="18" charset="0"/>
                <a:cs typeface="Times New Roman" panose="02020603050405020304" pitchFamily="18" charset="0"/>
              </a:rPr>
              <a:t>Ann. Data. Sci.</a:t>
            </a:r>
            <a:r>
              <a:rPr lang="en-IN" sz="19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900" b="1" i="0" dirty="0">
                <a:solidFill>
                  <a:srgbClr val="222222"/>
                </a:solidFill>
                <a:effectLst/>
                <a:highlight>
                  <a:srgbClr val="FFFFFF"/>
                </a:highlight>
                <a:latin typeface="Times New Roman" panose="02020603050405020304" pitchFamily="18" charset="0"/>
                <a:cs typeface="Times New Roman" panose="02020603050405020304" pitchFamily="18" charset="0"/>
              </a:rPr>
              <a:t>11</a:t>
            </a:r>
            <a:r>
              <a:rPr lang="en-IN" sz="1900" b="0" i="0" dirty="0">
                <a:solidFill>
                  <a:srgbClr val="222222"/>
                </a:solidFill>
                <a:effectLst/>
                <a:highlight>
                  <a:srgbClr val="FFFFFF"/>
                </a:highlight>
                <a:latin typeface="Times New Roman" panose="02020603050405020304" pitchFamily="18" charset="0"/>
                <a:cs typeface="Times New Roman" panose="02020603050405020304" pitchFamily="18" charset="0"/>
              </a:rPr>
              <a:t>, 379–410 (2024).</a:t>
            </a:r>
          </a:p>
          <a:p>
            <a:pPr marL="0" indent="0">
              <a:spcAft>
                <a:spcPts val="600"/>
              </a:spcAft>
              <a:buNone/>
            </a:pPr>
            <a:r>
              <a:rPr lang="en-IN" sz="1900" dirty="0">
                <a:solidFill>
                  <a:srgbClr val="222222"/>
                </a:solidFill>
                <a:highlight>
                  <a:srgbClr val="FFFFFF"/>
                </a:highlight>
                <a:latin typeface="Times New Roman" panose="02020603050405020304" pitchFamily="18" charset="0"/>
                <a:cs typeface="Times New Roman" panose="02020603050405020304" pitchFamily="18" charset="0"/>
              </a:rPr>
              <a:t>[2] </a:t>
            </a:r>
            <a:r>
              <a:rPr lang="en-US" sz="1900" dirty="0">
                <a:solidFill>
                  <a:srgbClr val="222222"/>
                </a:solidFill>
                <a:highlight>
                  <a:srgbClr val="FFFFFF"/>
                </a:highlight>
                <a:latin typeface="Times New Roman" panose="02020603050405020304" pitchFamily="18" charset="0"/>
                <a:cs typeface="Times New Roman" panose="02020603050405020304" pitchFamily="18" charset="0"/>
              </a:rPr>
              <a:t>Aryan, Prakash. "Indian Penal Code Recognition Using Multiclass Classification Algorithms in Machine Learning."</a:t>
            </a:r>
            <a:endParaRPr lang="en-IN" sz="19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0" indent="0">
              <a:spcAft>
                <a:spcPts val="600"/>
              </a:spcAft>
              <a:buNone/>
            </a:pPr>
            <a:r>
              <a:rPr lang="en-IN" sz="1900" dirty="0">
                <a:latin typeface="Times New Roman" panose="02020603050405020304" pitchFamily="18" charset="0"/>
                <a:cs typeface="Times New Roman" panose="02020603050405020304" pitchFamily="18" charset="0"/>
              </a:rPr>
              <a:t>[3] </a:t>
            </a:r>
            <a:r>
              <a:rPr lang="en-IN" sz="1900" dirty="0" err="1">
                <a:latin typeface="Times New Roman" panose="02020603050405020304" pitchFamily="18" charset="0"/>
                <a:cs typeface="Times New Roman" panose="02020603050405020304" pitchFamily="18" charset="0"/>
              </a:rPr>
              <a:t>Pawade</a:t>
            </a:r>
            <a:r>
              <a:rPr lang="en-IN" sz="1900" dirty="0">
                <a:latin typeface="Times New Roman" panose="02020603050405020304" pitchFamily="18" charset="0"/>
                <a:cs typeface="Times New Roman" panose="02020603050405020304" pitchFamily="18" charset="0"/>
              </a:rPr>
              <a:t>, Dipti, et al. "Implementation of smart legal assistance system in accordance with the Indian Penal Code using similarity measures." Advances in Computing and Data Sciences: Third International Conference, ICACDS 2019, Ghaziabad, India, April 12–13, 2019, Revised Selected Papers, Part II 3. Springer Singapore, 2019.</a:t>
            </a:r>
          </a:p>
          <a:p>
            <a:pPr marL="0" indent="0">
              <a:spcAft>
                <a:spcPts val="600"/>
              </a:spcAft>
              <a:buNone/>
            </a:pPr>
            <a:r>
              <a:rPr lang="en-IN" sz="1900" dirty="0">
                <a:latin typeface="Times New Roman" panose="02020603050405020304" pitchFamily="18" charset="0"/>
                <a:cs typeface="Times New Roman" panose="02020603050405020304" pitchFamily="18" charset="0"/>
              </a:rPr>
              <a:t>[4] Srivastav, </a:t>
            </a:r>
            <a:r>
              <a:rPr lang="en-IN" sz="1900" dirty="0" err="1">
                <a:latin typeface="Times New Roman" panose="02020603050405020304" pitchFamily="18" charset="0"/>
                <a:cs typeface="Times New Roman" panose="02020603050405020304" pitchFamily="18" charset="0"/>
              </a:rPr>
              <a:t>Ambrish</a:t>
            </a:r>
            <a:r>
              <a:rPr lang="en-IN" sz="1900" dirty="0">
                <a:latin typeface="Times New Roman" panose="02020603050405020304" pitchFamily="18" charset="0"/>
                <a:cs typeface="Times New Roman" panose="02020603050405020304" pitchFamily="18" charset="0"/>
              </a:rPr>
              <a:t>, and Shaligram Prajapat. "Investigation of Decision Support System for Indian Penal Code Section Using Similarity Algorithm and Fuzzy Logic." UK Workshop on Computational Intelligence. Cham: Springer Nature Switzerland, 2023.</a:t>
            </a:r>
          </a:p>
          <a:p>
            <a:pPr marL="0" indent="0">
              <a:spcAft>
                <a:spcPts val="600"/>
              </a:spcAft>
              <a:buNone/>
            </a:pPr>
            <a:r>
              <a:rPr lang="en-IN" sz="1900" dirty="0">
                <a:latin typeface="Times New Roman" panose="02020603050405020304" pitchFamily="18" charset="0"/>
                <a:cs typeface="Times New Roman" panose="02020603050405020304" pitchFamily="18" charset="0"/>
              </a:rPr>
              <a:t>[5] </a:t>
            </a:r>
            <a:r>
              <a:rPr lang="en-IN" sz="1900" dirty="0" err="1">
                <a:latin typeface="Times New Roman" panose="02020603050405020304" pitchFamily="18" charset="0"/>
                <a:cs typeface="Times New Roman" panose="02020603050405020304" pitchFamily="18" charset="0"/>
              </a:rPr>
              <a:t>Shilaskar</a:t>
            </a:r>
            <a:r>
              <a:rPr lang="en-IN" sz="1900" dirty="0">
                <a:latin typeface="Times New Roman" panose="02020603050405020304" pitchFamily="18" charset="0"/>
                <a:cs typeface="Times New Roman" panose="02020603050405020304" pitchFamily="18" charset="0"/>
              </a:rPr>
              <a:t>, Swati, et al. "AI-Based Police Penal Code Identification Based on Keywords in FIR Report." 2024 Second International Conference on Emerging Trends in Information Technology and Engineering (ICETITE). IEEE, 2024.</a:t>
            </a:r>
          </a:p>
          <a:p>
            <a:pPr marL="0" indent="0">
              <a:spcAft>
                <a:spcPts val="600"/>
              </a:spcAft>
              <a:buNone/>
            </a:pPr>
            <a:r>
              <a:rPr lang="en-IN" sz="1900" dirty="0">
                <a:latin typeface="Times New Roman" panose="02020603050405020304" pitchFamily="18" charset="0"/>
                <a:cs typeface="Times New Roman" panose="02020603050405020304" pitchFamily="18" charset="0"/>
              </a:rPr>
              <a:t>[6]</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Shirsat</a:t>
            </a:r>
            <a:r>
              <a:rPr lang="en-US" sz="1900" dirty="0">
                <a:latin typeface="Times New Roman" panose="02020603050405020304" pitchFamily="18" charset="0"/>
                <a:cs typeface="Times New Roman" panose="02020603050405020304" pitchFamily="18" charset="0"/>
              </a:rPr>
              <a:t>, Kavita, et al. "Legal judgement prediction system." International Research Journal of Engineering and Technology (IRJET) 8 (2021).</a:t>
            </a:r>
          </a:p>
          <a:p>
            <a:pPr marL="0" indent="0">
              <a:spcAft>
                <a:spcPts val="600"/>
              </a:spcAft>
              <a:buNone/>
            </a:pPr>
            <a:r>
              <a:rPr lang="en-US" sz="1900" dirty="0">
                <a:latin typeface="Times New Roman" panose="02020603050405020304" pitchFamily="18" charset="0"/>
                <a:cs typeface="Times New Roman" panose="02020603050405020304" pitchFamily="18" charset="0"/>
              </a:rPr>
              <a:t>[7] Aziz, Rabia </a:t>
            </a:r>
            <a:r>
              <a:rPr lang="en-US" sz="1900" dirty="0" err="1">
                <a:latin typeface="Times New Roman" panose="02020603050405020304" pitchFamily="18" charset="0"/>
                <a:cs typeface="Times New Roman" panose="02020603050405020304" pitchFamily="18" charset="0"/>
              </a:rPr>
              <a:t>Musheer</a:t>
            </a:r>
            <a:r>
              <a:rPr lang="en-US" sz="1900" dirty="0">
                <a:latin typeface="Times New Roman" panose="02020603050405020304" pitchFamily="18" charset="0"/>
                <a:cs typeface="Times New Roman" panose="02020603050405020304" pitchFamily="18" charset="0"/>
              </a:rPr>
              <a:t>, Aftab Hussain, and Prajwal Sharma. "Cognizable crime rate prediction and analysis under Indian penal code using deep learning with novel optimization approach." Multimedia Tools and Applications 83.8 (2024): 22663-22700.</a:t>
            </a:r>
          </a:p>
          <a:p>
            <a:pPr marL="0" indent="0">
              <a:spcAft>
                <a:spcPts val="600"/>
              </a:spcAft>
              <a:buNone/>
            </a:pPr>
            <a:r>
              <a:rPr lang="en-US" sz="1900" dirty="0">
                <a:latin typeface="Times New Roman" panose="02020603050405020304" pitchFamily="18" charset="0"/>
                <a:cs typeface="Times New Roman" panose="02020603050405020304" pitchFamily="18" charset="0"/>
              </a:rPr>
              <a:t>[8] </a:t>
            </a:r>
            <a:r>
              <a:rPr lang="en-US" sz="1900" dirty="0" err="1">
                <a:latin typeface="Times New Roman" panose="02020603050405020304" pitchFamily="18" charset="0"/>
                <a:cs typeface="Times New Roman" panose="02020603050405020304" pitchFamily="18" charset="0"/>
              </a:rPr>
              <a:t>Pawade</a:t>
            </a:r>
            <a:r>
              <a:rPr lang="en-US" sz="1900" dirty="0">
                <a:latin typeface="Times New Roman" panose="02020603050405020304" pitchFamily="18" charset="0"/>
                <a:cs typeface="Times New Roman" panose="02020603050405020304" pitchFamily="18" charset="0"/>
              </a:rPr>
              <a:t>, Dipti, et al. "Implementation of smart legal assistance system in accordance with the Indian Penal Code using similarity measures." Advances in Computing and Data Sciences: Third International Conference, ICACDS 2019, Ghaziabad, India, April 12–13, 2019, Revised Selected Papers, Part II 3. Springer Singapore, 2019.</a:t>
            </a:r>
          </a:p>
          <a:p>
            <a:pPr marL="0" indent="0">
              <a:spcAft>
                <a:spcPts val="600"/>
              </a:spcAft>
              <a:buNone/>
            </a:pPr>
            <a:r>
              <a:rPr lang="en-US" sz="1900" dirty="0">
                <a:latin typeface="Times New Roman" panose="02020603050405020304" pitchFamily="18" charset="0"/>
                <a:cs typeface="Times New Roman" panose="02020603050405020304" pitchFamily="18" charset="0"/>
              </a:rPr>
              <a:t>[9] Yeo, Stanley. "Giving Precedence to the Indian Penal Code." The Indian Yearbook of Comparative Law 2018 (2019): 341-364.</a:t>
            </a:r>
          </a:p>
          <a:p>
            <a:pPr marL="0" indent="0">
              <a:spcAft>
                <a:spcPts val="600"/>
              </a:spcAft>
              <a:buNone/>
            </a:pPr>
            <a:r>
              <a:rPr lang="en-US" sz="1900" dirty="0">
                <a:latin typeface="Times New Roman" panose="02020603050405020304" pitchFamily="18" charset="0"/>
                <a:cs typeface="Times New Roman" panose="02020603050405020304" pitchFamily="18" charset="0"/>
              </a:rPr>
              <a:t>[10] Devadas, G. "THE HISTORY OF INDIAN PENAL CODE." Editorial Board 5.6 (2016): 102.</a:t>
            </a:r>
            <a:endParaRPr lang="en-IN" sz="1900" dirty="0">
              <a:latin typeface="Times New Roman" panose="02020603050405020304" pitchFamily="18" charset="0"/>
              <a:cs typeface="Times New Roman" panose="02020603050405020304" pitchFamily="18" charset="0"/>
            </a:endParaRPr>
          </a:p>
          <a:p>
            <a:pPr marL="0" indent="0">
              <a:buNone/>
            </a:pPr>
            <a:endParaRPr lang="en-IN" sz="1200" dirty="0"/>
          </a:p>
        </p:txBody>
      </p:sp>
    </p:spTree>
    <p:extLst>
      <p:ext uri="{BB962C8B-B14F-4D97-AF65-F5344CB8AC3E}">
        <p14:creationId xmlns:p14="http://schemas.microsoft.com/office/powerpoint/2010/main" val="39832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601" y="219982"/>
            <a:ext cx="8259098" cy="763526"/>
          </a:xfrm>
        </p:spPr>
        <p:txBody>
          <a:bodyPr>
            <a:normAutofit/>
          </a:bodyPr>
          <a:lstStyle/>
          <a:p>
            <a:r>
              <a:rPr lang="en-US" dirty="0">
                <a:latin typeface="Times New Roman" panose="02020603050405020304" pitchFamily="18" charset="0"/>
                <a:cs typeface="Times New Roman" panose="02020603050405020304" pitchFamily="18" charset="0"/>
              </a:rPr>
              <a:t>ABSTRACT</a:t>
            </a:r>
            <a:r>
              <a:rPr lang="en-US" dirty="0"/>
              <a:t> </a:t>
            </a:r>
          </a:p>
        </p:txBody>
      </p:sp>
      <p:sp>
        <p:nvSpPr>
          <p:cNvPr id="3" name="Content Placeholder 2"/>
          <p:cNvSpPr>
            <a:spLocks noGrp="1"/>
          </p:cNvSpPr>
          <p:nvPr>
            <p:ph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86FC26C8-3B09-D855-2FCD-FB5EFFB8AEB4}"/>
              </a:ext>
            </a:extLst>
          </p:cNvPr>
          <p:cNvSpPr txBox="1"/>
          <p:nvPr/>
        </p:nvSpPr>
        <p:spPr>
          <a:xfrm>
            <a:off x="752707" y="1415845"/>
            <a:ext cx="7476893" cy="3741409"/>
          </a:xfrm>
          <a:prstGeom prst="rect">
            <a:avLst/>
          </a:prstGeom>
          <a:noFill/>
        </p:spPr>
        <p:txBody>
          <a:bodyPr wrap="square" rtlCol="0">
            <a:spAutoFit/>
          </a:bodyPr>
          <a:lstStyle/>
          <a:p>
            <a:pPr algn="just" rtl="0">
              <a:lnSpc>
                <a:spcPct val="150000"/>
              </a:lnSpc>
              <a:spcBef>
                <a:spcPts val="125"/>
              </a:spcBef>
              <a:spcAft>
                <a:spcPts val="125"/>
              </a:spcAft>
            </a:pPr>
            <a:r>
              <a:rPr lang="en-US" sz="1600" dirty="0">
                <a:latin typeface="Times New Roman" panose="02020603050405020304" pitchFamily="18" charset="0"/>
                <a:cs typeface="Times New Roman" panose="02020603050405020304" pitchFamily="18" charset="0"/>
              </a:rPr>
              <a:t>Identifying the Indian penal code for the crime committed requires in-depth knowledge in crime as well as remembering  Indian penal code (IPC) sections  which have high chances of human error. So the aim is to build a prediction model using feed forward neural network or Sequential neural network helps in giving judgements or the appropriate Indian Penal Code sections for  the crime committed using the keywords of the crime which benefits everyone related to the case and can get an insight of the prediction over judgment. This model uses text analysis which involves tokenization regularization techniques and building a neural network using the preprocessed set. The  output  provides the IPC sections based on the keyword entered as input.</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2233" y="253155"/>
            <a:ext cx="6751111" cy="725349"/>
          </a:xfrm>
        </p:spPr>
        <p:txBody>
          <a:bodyPr>
            <a:normAutofit/>
          </a:bodyPr>
          <a:lstStyle/>
          <a:p>
            <a:r>
              <a:rPr lang="en-US" dirty="0"/>
              <a:t>INTRODUCTION</a:t>
            </a:r>
          </a:p>
        </p:txBody>
      </p:sp>
      <p:sp>
        <p:nvSpPr>
          <p:cNvPr id="5" name="Content Placeholder 4"/>
          <p:cNvSpPr>
            <a:spLocks noGrp="1"/>
          </p:cNvSpPr>
          <p:nvPr>
            <p:ph idx="1"/>
          </p:nvPr>
        </p:nvSpPr>
        <p:spPr>
          <a:xfrm>
            <a:off x="1902233" y="978504"/>
            <a:ext cx="6977297" cy="3508626"/>
          </a:xfrm>
        </p:spPr>
        <p:txBody>
          <a:bodyPr>
            <a:noAutofit/>
          </a:bodyPr>
          <a:lstStyle/>
          <a:p>
            <a:pPr marL="0" indent="0" algn="just">
              <a:lnSpc>
                <a:spcPct val="170000"/>
              </a:lnSpc>
              <a:buNone/>
            </a:pPr>
            <a:r>
              <a:rPr lang="en-US" sz="1600" dirty="0">
                <a:latin typeface="Times New Roman" panose="02020603050405020304" pitchFamily="18" charset="0"/>
                <a:cs typeface="Times New Roman" panose="02020603050405020304" pitchFamily="18" charset="0"/>
              </a:rPr>
              <a:t>The use of machine learning algorithms can detect and analyze the crime pattern and forecast the acts in accordance with IPC  sections . Source of data is collected from the criminal record law enforcement database to take appropriate measures . Neural networks are the subset of machine learning composed of node layers, containing an input layer , one or more hidden layers and an output layer. Each node ( real time criminal record words) maps or connects itself to the associated weight ( tokenized words from offense and description in the dataset using preprocessing techniques ).The output layer provides us with the punishment along with the Indian Penal Code (IPC) section in context to input layer .</a:t>
            </a:r>
          </a:p>
          <a:p>
            <a:pPr>
              <a:lnSpc>
                <a:spcPct val="170000"/>
              </a:lnSpc>
            </a:pPr>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LITERATURE REVIEW</a:t>
            </a:r>
          </a:p>
        </p:txBody>
      </p:sp>
      <p:graphicFrame>
        <p:nvGraphicFramePr>
          <p:cNvPr id="2" name="Table 1">
            <a:extLst>
              <a:ext uri="{FF2B5EF4-FFF2-40B4-BE49-F238E27FC236}">
                <a16:creationId xmlns:a16="http://schemas.microsoft.com/office/drawing/2014/main" id="{53E858C6-2362-2A28-C808-E6A4CF0B9872}"/>
              </a:ext>
            </a:extLst>
          </p:cNvPr>
          <p:cNvGraphicFramePr>
            <a:graphicFrameLocks noGrp="1"/>
          </p:cNvGraphicFramePr>
          <p:nvPr>
            <p:extLst>
              <p:ext uri="{D42A27DB-BD31-4B8C-83A1-F6EECF244321}">
                <p14:modId xmlns:p14="http://schemas.microsoft.com/office/powerpoint/2010/main" val="313333285"/>
              </p:ext>
            </p:extLst>
          </p:nvPr>
        </p:nvGraphicFramePr>
        <p:xfrm>
          <a:off x="698691" y="1083659"/>
          <a:ext cx="7934740" cy="3362449"/>
        </p:xfrm>
        <a:graphic>
          <a:graphicData uri="http://schemas.openxmlformats.org/drawingml/2006/table">
            <a:tbl>
              <a:tblPr firstRow="1" bandRow="1">
                <a:tableStyleId>{93296810-A885-4BE3-A3E7-6D5BEEA58F35}</a:tableStyleId>
              </a:tblPr>
              <a:tblGrid>
                <a:gridCol w="581469">
                  <a:extLst>
                    <a:ext uri="{9D8B030D-6E8A-4147-A177-3AD203B41FA5}">
                      <a16:colId xmlns:a16="http://schemas.microsoft.com/office/drawing/2014/main" val="4289296211"/>
                    </a:ext>
                  </a:extLst>
                </a:gridCol>
                <a:gridCol w="2489200">
                  <a:extLst>
                    <a:ext uri="{9D8B030D-6E8A-4147-A177-3AD203B41FA5}">
                      <a16:colId xmlns:a16="http://schemas.microsoft.com/office/drawing/2014/main" val="2079679662"/>
                    </a:ext>
                  </a:extLst>
                </a:gridCol>
                <a:gridCol w="1290320">
                  <a:extLst>
                    <a:ext uri="{9D8B030D-6E8A-4147-A177-3AD203B41FA5}">
                      <a16:colId xmlns:a16="http://schemas.microsoft.com/office/drawing/2014/main" val="1353341445"/>
                    </a:ext>
                  </a:extLst>
                </a:gridCol>
                <a:gridCol w="711200">
                  <a:extLst>
                    <a:ext uri="{9D8B030D-6E8A-4147-A177-3AD203B41FA5}">
                      <a16:colId xmlns:a16="http://schemas.microsoft.com/office/drawing/2014/main" val="2453448852"/>
                    </a:ext>
                  </a:extLst>
                </a:gridCol>
                <a:gridCol w="2862551">
                  <a:extLst>
                    <a:ext uri="{9D8B030D-6E8A-4147-A177-3AD203B41FA5}">
                      <a16:colId xmlns:a16="http://schemas.microsoft.com/office/drawing/2014/main" val="976589485"/>
                    </a:ext>
                  </a:extLst>
                </a:gridCol>
              </a:tblGrid>
              <a:tr h="710689">
                <a:tc>
                  <a:txBody>
                    <a:bodyPr/>
                    <a:lstStyle/>
                    <a:p>
                      <a:pPr algn="ctr"/>
                      <a:r>
                        <a:rPr lang="en-IN" sz="1200" dirty="0"/>
                        <a:t>S NO</a:t>
                      </a:r>
                    </a:p>
                  </a:txBody>
                  <a:tcPr/>
                </a:tc>
                <a:tc>
                  <a:txBody>
                    <a:bodyPr/>
                    <a:lstStyle/>
                    <a:p>
                      <a:pPr algn="ctr"/>
                      <a:r>
                        <a:rPr lang="en-IN" sz="1200" dirty="0"/>
                        <a:t>TITLE</a:t>
                      </a:r>
                    </a:p>
                  </a:txBody>
                  <a:tcPr/>
                </a:tc>
                <a:tc>
                  <a:txBody>
                    <a:bodyPr/>
                    <a:lstStyle/>
                    <a:p>
                      <a:pPr algn="ctr"/>
                      <a:r>
                        <a:rPr lang="en-IN" sz="1200" dirty="0"/>
                        <a:t>AUTHOR</a:t>
                      </a:r>
                    </a:p>
                  </a:txBody>
                  <a:tcPr/>
                </a:tc>
                <a:tc>
                  <a:txBody>
                    <a:bodyPr/>
                    <a:lstStyle/>
                    <a:p>
                      <a:pPr algn="ctr"/>
                      <a:r>
                        <a:rPr lang="en-IN" sz="1200" dirty="0"/>
                        <a:t>YEAR</a:t>
                      </a:r>
                    </a:p>
                  </a:txBody>
                  <a:tcPr/>
                </a:tc>
                <a:tc>
                  <a:txBody>
                    <a:bodyPr/>
                    <a:lstStyle/>
                    <a:p>
                      <a:pPr algn="ctr"/>
                      <a:r>
                        <a:rPr lang="en-IN" sz="1200" dirty="0"/>
                        <a:t>CONTRIBUTIONS</a:t>
                      </a:r>
                    </a:p>
                  </a:txBody>
                  <a:tcPr/>
                </a:tc>
                <a:extLst>
                  <a:ext uri="{0D108BD9-81ED-4DB2-BD59-A6C34878D82A}">
                    <a16:rowId xmlns:a16="http://schemas.microsoft.com/office/drawing/2014/main" val="3753079434"/>
                  </a:ext>
                </a:extLst>
              </a:tr>
              <a:tr h="570196">
                <a:tc>
                  <a:txBody>
                    <a:bodyPr/>
                    <a:lstStyle/>
                    <a:p>
                      <a:r>
                        <a:rPr lang="en-IN" sz="12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Machine Learning Algorithms for Crime Prediction under Indian Penal Code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Rabia </a:t>
                      </a:r>
                      <a:r>
                        <a:rPr lang="en-IN" sz="1200" b="0" i="0" kern="1200" dirty="0" err="1">
                          <a:solidFill>
                            <a:schemeClr val="dk1"/>
                          </a:solidFill>
                          <a:effectLst/>
                          <a:latin typeface="+mn-lt"/>
                          <a:ea typeface="+mn-ea"/>
                          <a:cs typeface="+mn-cs"/>
                        </a:rPr>
                        <a:t>Musheer</a:t>
                      </a:r>
                      <a:r>
                        <a:rPr lang="en-IN" sz="1200" b="0" i="0" kern="1200" dirty="0">
                          <a:solidFill>
                            <a:schemeClr val="dk1"/>
                          </a:solidFill>
                          <a:effectLst/>
                          <a:latin typeface="+mn-lt"/>
                          <a:ea typeface="+mn-ea"/>
                          <a:cs typeface="+mn-cs"/>
                        </a:rPr>
                        <a:t> Aziz, Prajwal Sharma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 Aftab Hussain</a:t>
                      </a:r>
                    </a:p>
                    <a:p>
                      <a:endParaRPr lang="en-IN" sz="1200" b="0" i="0" kern="1200" dirty="0">
                        <a:solidFill>
                          <a:schemeClr val="dk1"/>
                        </a:solidFill>
                        <a:effectLst/>
                        <a:latin typeface="+mn-lt"/>
                        <a:ea typeface="+mn-ea"/>
                        <a:cs typeface="+mn-cs"/>
                      </a:endParaRPr>
                    </a:p>
                  </a:txBody>
                  <a:tcPr/>
                </a:tc>
                <a:tc>
                  <a:txBody>
                    <a:bodyPr/>
                    <a:lstStyle/>
                    <a:p>
                      <a:r>
                        <a:rPr lang="en-IN" sz="1200" dirty="0"/>
                        <a:t>2024</a:t>
                      </a:r>
                    </a:p>
                  </a:txBody>
                  <a:tcPr/>
                </a:tc>
                <a:tc>
                  <a:txBody>
                    <a:bodyPr/>
                    <a:lstStyle/>
                    <a:p>
                      <a:r>
                        <a:rPr lang="en-US" sz="1200" dirty="0"/>
                        <a:t>This paper presents a data-driven approach using regression models, notably random forest regression, to analyze Indian crime data and predict regional crime occurrences</a:t>
                      </a:r>
                      <a:endParaRPr lang="en-IN" sz="1200" dirty="0"/>
                    </a:p>
                  </a:txBody>
                  <a:tcPr/>
                </a:tc>
                <a:extLst>
                  <a:ext uri="{0D108BD9-81ED-4DB2-BD59-A6C34878D82A}">
                    <a16:rowId xmlns:a16="http://schemas.microsoft.com/office/drawing/2014/main" val="1128662538"/>
                  </a:ext>
                </a:extLst>
              </a:tr>
              <a:tr h="570196">
                <a:tc>
                  <a:txBody>
                    <a:bodyPr/>
                    <a:lstStyle/>
                    <a:p>
                      <a:r>
                        <a:rPr lang="en-IN" sz="1200" dirty="0"/>
                        <a:t>2.</a:t>
                      </a:r>
                    </a:p>
                  </a:txBody>
                  <a:tcPr/>
                </a:tc>
                <a:tc>
                  <a:txBody>
                    <a:bodyPr/>
                    <a:lstStyle/>
                    <a:p>
                      <a:r>
                        <a:rPr lang="en-US" sz="1200" dirty="0"/>
                        <a:t>Indian Penal Code Recognition Using Multiclass Classification Algorithms in Machine Learning</a:t>
                      </a:r>
                      <a:endParaRPr lang="en-IN" sz="1200" dirty="0"/>
                    </a:p>
                  </a:txBody>
                  <a:tcPr/>
                </a:tc>
                <a:tc>
                  <a:txBody>
                    <a:bodyPr/>
                    <a:lstStyle/>
                    <a:p>
                      <a:r>
                        <a:rPr lang="en-IN" sz="1200" dirty="0"/>
                        <a:t>Prakash Aryan</a:t>
                      </a:r>
                    </a:p>
                  </a:txBody>
                  <a:tcPr/>
                </a:tc>
                <a:tc>
                  <a:txBody>
                    <a:bodyPr/>
                    <a:lstStyle/>
                    <a:p>
                      <a:r>
                        <a:rPr lang="en-IN" sz="1200" dirty="0"/>
                        <a:t>2023</a:t>
                      </a:r>
                    </a:p>
                  </a:txBody>
                  <a:tcPr/>
                </a:tc>
                <a:tc>
                  <a:txBody>
                    <a:bodyPr/>
                    <a:lstStyle/>
                    <a:p>
                      <a:r>
                        <a:rPr lang="en-US" sz="1200" dirty="0"/>
                        <a:t>This author uses the multiclass classification model that can determine the applicable Indian Penal Code according to the description provided by the user.</a:t>
                      </a:r>
                      <a:endParaRPr lang="en-IN" sz="1200" dirty="0"/>
                    </a:p>
                  </a:txBody>
                  <a:tcPr/>
                </a:tc>
                <a:extLst>
                  <a:ext uri="{0D108BD9-81ED-4DB2-BD59-A6C34878D82A}">
                    <a16:rowId xmlns:a16="http://schemas.microsoft.com/office/drawing/2014/main" val="3426410201"/>
                  </a:ext>
                </a:extLst>
              </a:tr>
              <a:tr h="570196">
                <a:tc>
                  <a:txBody>
                    <a:bodyPr/>
                    <a:lstStyle/>
                    <a:p>
                      <a:r>
                        <a:rPr lang="en-IN" sz="1200" dirty="0"/>
                        <a:t>3.</a:t>
                      </a:r>
                    </a:p>
                  </a:txBody>
                  <a:tcPr/>
                </a:tc>
                <a:tc>
                  <a:txBody>
                    <a:bodyPr/>
                    <a:lstStyle/>
                    <a:p>
                      <a:r>
                        <a:rPr lang="en-US" sz="1200" dirty="0"/>
                        <a:t>Text similarity algorithms to determine Indian penal code</a:t>
                      </a:r>
                    </a:p>
                    <a:p>
                      <a:r>
                        <a:rPr lang="en-US" sz="1200" dirty="0"/>
                        <a:t>sections for offence report</a:t>
                      </a:r>
                      <a:endParaRPr lang="en-IN" sz="1200" dirty="0"/>
                    </a:p>
                  </a:txBody>
                  <a:tcPr/>
                </a:tc>
                <a:tc>
                  <a:txBody>
                    <a:bodyPr/>
                    <a:lstStyle/>
                    <a:p>
                      <a:r>
                        <a:rPr lang="en-IN" sz="1200" dirty="0" err="1"/>
                        <a:t>Ambrish</a:t>
                      </a:r>
                      <a:r>
                        <a:rPr lang="en-IN" sz="1200" dirty="0"/>
                        <a:t> Srivastav, Shaligram Prajapat</a:t>
                      </a:r>
                    </a:p>
                  </a:txBody>
                  <a:tcPr/>
                </a:tc>
                <a:tc>
                  <a:txBody>
                    <a:bodyPr/>
                    <a:lstStyle/>
                    <a:p>
                      <a:r>
                        <a:rPr lang="en-IN" sz="1200" dirty="0"/>
                        <a:t>2021</a:t>
                      </a:r>
                    </a:p>
                  </a:txBody>
                  <a:tcPr/>
                </a:tc>
                <a:tc>
                  <a:txBody>
                    <a:bodyPr/>
                    <a:lstStyle/>
                    <a:p>
                      <a:r>
                        <a:rPr lang="en-US" sz="1200" dirty="0"/>
                        <a:t>This system making the decision by finding the right IPC Section from the result of text similarity between IPC section document and FIR, investigation report. </a:t>
                      </a:r>
                      <a:endParaRPr lang="en-IN" sz="1200" dirty="0"/>
                    </a:p>
                  </a:txBody>
                  <a:tcPr/>
                </a:tc>
                <a:extLst>
                  <a:ext uri="{0D108BD9-81ED-4DB2-BD59-A6C34878D82A}">
                    <a16:rowId xmlns:a16="http://schemas.microsoft.com/office/drawing/2014/main" val="1810895421"/>
                  </a:ext>
                </a:extLst>
              </a:tr>
            </a:tbl>
          </a:graphicData>
        </a:graphic>
      </p:graphicFrame>
    </p:spTree>
    <p:extLst>
      <p:ext uri="{BB962C8B-B14F-4D97-AF65-F5344CB8AC3E}">
        <p14:creationId xmlns:p14="http://schemas.microsoft.com/office/powerpoint/2010/main" val="312281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LITERATURE REVIEW</a:t>
            </a:r>
          </a:p>
        </p:txBody>
      </p:sp>
      <p:graphicFrame>
        <p:nvGraphicFramePr>
          <p:cNvPr id="2" name="Table 1">
            <a:extLst>
              <a:ext uri="{FF2B5EF4-FFF2-40B4-BE49-F238E27FC236}">
                <a16:creationId xmlns:a16="http://schemas.microsoft.com/office/drawing/2014/main" id="{53E858C6-2362-2A28-C808-E6A4CF0B9872}"/>
              </a:ext>
            </a:extLst>
          </p:cNvPr>
          <p:cNvGraphicFramePr>
            <a:graphicFrameLocks noGrp="1"/>
          </p:cNvGraphicFramePr>
          <p:nvPr>
            <p:extLst>
              <p:ext uri="{D42A27DB-BD31-4B8C-83A1-F6EECF244321}">
                <p14:modId xmlns:p14="http://schemas.microsoft.com/office/powerpoint/2010/main" val="3844573355"/>
              </p:ext>
            </p:extLst>
          </p:nvPr>
        </p:nvGraphicFramePr>
        <p:xfrm>
          <a:off x="592506" y="1069937"/>
          <a:ext cx="8256855" cy="3502063"/>
        </p:xfrm>
        <a:graphic>
          <a:graphicData uri="http://schemas.openxmlformats.org/drawingml/2006/table">
            <a:tbl>
              <a:tblPr firstRow="1" bandRow="1">
                <a:tableStyleId>{93296810-A885-4BE3-A3E7-6D5BEEA58F35}</a:tableStyleId>
              </a:tblPr>
              <a:tblGrid>
                <a:gridCol w="687654">
                  <a:extLst>
                    <a:ext uri="{9D8B030D-6E8A-4147-A177-3AD203B41FA5}">
                      <a16:colId xmlns:a16="http://schemas.microsoft.com/office/drawing/2014/main" val="4289296211"/>
                    </a:ext>
                  </a:extLst>
                </a:gridCol>
                <a:gridCol w="2367280">
                  <a:extLst>
                    <a:ext uri="{9D8B030D-6E8A-4147-A177-3AD203B41FA5}">
                      <a16:colId xmlns:a16="http://schemas.microsoft.com/office/drawing/2014/main" val="2079679662"/>
                    </a:ext>
                  </a:extLst>
                </a:gridCol>
                <a:gridCol w="1737360">
                  <a:extLst>
                    <a:ext uri="{9D8B030D-6E8A-4147-A177-3AD203B41FA5}">
                      <a16:colId xmlns:a16="http://schemas.microsoft.com/office/drawing/2014/main" val="1353341445"/>
                    </a:ext>
                  </a:extLst>
                </a:gridCol>
                <a:gridCol w="619760">
                  <a:extLst>
                    <a:ext uri="{9D8B030D-6E8A-4147-A177-3AD203B41FA5}">
                      <a16:colId xmlns:a16="http://schemas.microsoft.com/office/drawing/2014/main" val="2453448852"/>
                    </a:ext>
                  </a:extLst>
                </a:gridCol>
                <a:gridCol w="2844801">
                  <a:extLst>
                    <a:ext uri="{9D8B030D-6E8A-4147-A177-3AD203B41FA5}">
                      <a16:colId xmlns:a16="http://schemas.microsoft.com/office/drawing/2014/main" val="976589485"/>
                    </a:ext>
                  </a:extLst>
                </a:gridCol>
              </a:tblGrid>
              <a:tr h="282034">
                <a:tc>
                  <a:txBody>
                    <a:bodyPr/>
                    <a:lstStyle/>
                    <a:p>
                      <a:pPr algn="ctr"/>
                      <a:r>
                        <a:rPr lang="en-IN" sz="1200" b="0" dirty="0">
                          <a:latin typeface="Times New Roman" panose="02020603050405020304" pitchFamily="18" charset="0"/>
                          <a:cs typeface="Times New Roman" panose="02020603050405020304" pitchFamily="18" charset="0"/>
                        </a:rPr>
                        <a:t>S NO</a:t>
                      </a:r>
                    </a:p>
                  </a:txBody>
                  <a:tcPr/>
                </a:tc>
                <a:tc>
                  <a:txBody>
                    <a:bodyPr/>
                    <a:lstStyle/>
                    <a:p>
                      <a:pPr algn="ctr"/>
                      <a:r>
                        <a:rPr lang="en-IN" sz="1200" b="0" dirty="0">
                          <a:latin typeface="Times New Roman" panose="02020603050405020304" pitchFamily="18" charset="0"/>
                          <a:cs typeface="Times New Roman" panose="02020603050405020304" pitchFamily="18" charset="0"/>
                        </a:rPr>
                        <a:t>TITLE</a:t>
                      </a:r>
                    </a:p>
                  </a:txBody>
                  <a:tcPr/>
                </a:tc>
                <a:tc>
                  <a:txBody>
                    <a:bodyPr/>
                    <a:lstStyle/>
                    <a:p>
                      <a:pPr algn="ctr"/>
                      <a:r>
                        <a:rPr lang="en-IN" sz="1200" b="0" dirty="0">
                          <a:latin typeface="Times New Roman" panose="02020603050405020304" pitchFamily="18" charset="0"/>
                          <a:cs typeface="Times New Roman" panose="02020603050405020304" pitchFamily="18" charset="0"/>
                        </a:rPr>
                        <a:t>AUTHOR</a:t>
                      </a:r>
                    </a:p>
                  </a:txBody>
                  <a:tcPr/>
                </a:tc>
                <a:tc>
                  <a:txBody>
                    <a:bodyPr/>
                    <a:lstStyle/>
                    <a:p>
                      <a:pPr algn="ctr"/>
                      <a:r>
                        <a:rPr lang="en-IN" sz="1200" b="0" dirty="0">
                          <a:latin typeface="Times New Roman" panose="02020603050405020304" pitchFamily="18" charset="0"/>
                          <a:cs typeface="Times New Roman" panose="02020603050405020304" pitchFamily="18" charset="0"/>
                        </a:rPr>
                        <a:t>YEAR</a:t>
                      </a:r>
                    </a:p>
                  </a:txBody>
                  <a:tcPr/>
                </a:tc>
                <a:tc>
                  <a:txBody>
                    <a:bodyPr/>
                    <a:lstStyle/>
                    <a:p>
                      <a:pPr algn="ctr"/>
                      <a:r>
                        <a:rPr lang="en-IN" sz="1200" b="0" dirty="0">
                          <a:latin typeface="Times New Roman" panose="02020603050405020304" pitchFamily="18" charset="0"/>
                          <a:cs typeface="Times New Roman" panose="02020603050405020304" pitchFamily="18" charset="0"/>
                        </a:rPr>
                        <a:t>CONTRIBUTIONS</a:t>
                      </a:r>
                    </a:p>
                  </a:txBody>
                  <a:tcPr/>
                </a:tc>
                <a:extLst>
                  <a:ext uri="{0D108BD9-81ED-4DB2-BD59-A6C34878D82A}">
                    <a16:rowId xmlns:a16="http://schemas.microsoft.com/office/drawing/2014/main" val="3753079434"/>
                  </a:ext>
                </a:extLst>
              </a:tr>
              <a:tr h="1261149">
                <a:tc>
                  <a:txBody>
                    <a:bodyPr/>
                    <a:lstStyle/>
                    <a:p>
                      <a:r>
                        <a:rPr lang="en-IN" sz="1200" b="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Investigation of Decision Support System for Indian Penal Code Section Using Similarity Algorithm and Fuzzy Logic</a:t>
                      </a:r>
                    </a:p>
                    <a:p>
                      <a:endParaRPr lang="en-IN" sz="1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Ambrish</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Srivastav, Shaligram Prajapat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2023</a:t>
                      </a: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research study focuses on the development and investigation of a Decision Support System (DSS) for Indian Penal Code (IPC) Sections using a combination of similarity algorithm and fuzzy logic.</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8662538"/>
                  </a:ext>
                </a:extLst>
              </a:tr>
              <a:tr h="846102">
                <a:tc>
                  <a:txBody>
                    <a:bodyPr/>
                    <a:lstStyle/>
                    <a:p>
                      <a:r>
                        <a:rPr lang="en-IN" sz="1200" b="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AI-Based Police Penal Code Identification Based on Keywords in FIR Report</a:t>
                      </a:r>
                    </a:p>
                    <a:p>
                      <a:endParaRPr lang="en-IN" sz="1200" b="0"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Swati </a:t>
                      </a:r>
                      <a:r>
                        <a:rPr lang="en-IN" sz="1200" b="0" dirty="0" err="1">
                          <a:latin typeface="Times New Roman" panose="02020603050405020304" pitchFamily="18" charset="0"/>
                          <a:cs typeface="Times New Roman" panose="02020603050405020304" pitchFamily="18" charset="0"/>
                        </a:rPr>
                        <a:t>Shilaskar</a:t>
                      </a:r>
                      <a:r>
                        <a:rPr lang="en-IN" sz="1200" b="0" dirty="0">
                          <a:latin typeface="Times New Roman" panose="02020603050405020304" pitchFamily="18" charset="0"/>
                          <a:cs typeface="Times New Roman" panose="02020603050405020304" pitchFamily="18" charset="0"/>
                        </a:rPr>
                        <a:t> , Rituraj Sharma</a:t>
                      </a:r>
                    </a:p>
                  </a:txBody>
                  <a:tcPr/>
                </a:tc>
                <a:tc>
                  <a:txBody>
                    <a:bodyPr/>
                    <a:lstStyle/>
                    <a:p>
                      <a:r>
                        <a:rPr lang="en-IN" sz="1200" b="0" dirty="0">
                          <a:latin typeface="Times New Roman" panose="02020603050405020304" pitchFamily="18" charset="0"/>
                          <a:cs typeface="Times New Roman" panose="02020603050405020304" pitchFamily="18" charset="0"/>
                        </a:rPr>
                        <a:t>2024</a:t>
                      </a:r>
                    </a:p>
                  </a:txBody>
                  <a:tcPr/>
                </a:tc>
                <a:tc>
                  <a:txBody>
                    <a:bodyPr/>
                    <a:lstStyle/>
                    <a:p>
                      <a:r>
                        <a:rPr lang="en-US" sz="1200" b="0" dirty="0">
                          <a:latin typeface="Times New Roman" panose="02020603050405020304" pitchFamily="18" charset="0"/>
                          <a:cs typeface="Times New Roman" panose="02020603050405020304" pitchFamily="18" charset="0"/>
                        </a:rPr>
                        <a:t>The author highlights the increasing number of crimes on the Indian subcontinent alongside a positive trend of rising FIR filings using NLP.</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6410201"/>
                  </a:ext>
                </a:extLst>
              </a:tr>
              <a:tr h="1112778">
                <a:tc>
                  <a:txBody>
                    <a:bodyPr/>
                    <a:lstStyle/>
                    <a:p>
                      <a:r>
                        <a:rPr lang="en-IN" sz="1200" b="0" dirty="0">
                          <a:latin typeface="Times New Roman" panose="02020603050405020304" pitchFamily="18" charset="0"/>
                          <a:cs typeface="Times New Roman" panose="02020603050405020304" pitchFamily="18" charset="0"/>
                        </a:rPr>
                        <a:t>6.</a:t>
                      </a:r>
                    </a:p>
                  </a:txBody>
                  <a:tcPr/>
                </a:tc>
                <a:tc>
                  <a:txBody>
                    <a:bodyPr/>
                    <a:lstStyle/>
                    <a:p>
                      <a:r>
                        <a:rPr lang="en-IN" sz="1200" b="0" dirty="0">
                          <a:latin typeface="Times New Roman" panose="02020603050405020304" pitchFamily="18" charset="0"/>
                          <a:cs typeface="Times New Roman" panose="02020603050405020304" pitchFamily="18" charset="0"/>
                        </a:rPr>
                        <a:t>Legal Judgement Prediction System </a:t>
                      </a:r>
                    </a:p>
                  </a:txBody>
                  <a:tcPr/>
                </a:tc>
                <a:tc>
                  <a:txBody>
                    <a:bodyPr/>
                    <a:lstStyle/>
                    <a:p>
                      <a:r>
                        <a:rPr lang="en-IN" sz="1200" b="0" dirty="0">
                          <a:latin typeface="Times New Roman" panose="02020603050405020304" pitchFamily="18" charset="0"/>
                          <a:cs typeface="Times New Roman" panose="02020603050405020304" pitchFamily="18" charset="0"/>
                        </a:rPr>
                        <a:t>Kavita Shirsat1,, Aditya Keni2,, Pooja Chavan3,, Manasi Gosavi4</a:t>
                      </a:r>
                    </a:p>
                  </a:txBody>
                  <a:tcPr/>
                </a:tc>
                <a:tc>
                  <a:txBody>
                    <a:bodyPr/>
                    <a:lstStyle/>
                    <a:p>
                      <a:r>
                        <a:rPr lang="en-IN" sz="1200" b="0" dirty="0">
                          <a:latin typeface="Times New Roman" panose="02020603050405020304" pitchFamily="18" charset="0"/>
                          <a:cs typeface="Times New Roman" panose="02020603050405020304" pitchFamily="18" charset="0"/>
                        </a:rPr>
                        <a:t>2021</a:t>
                      </a:r>
                    </a:p>
                  </a:txBody>
                  <a:tcPr/>
                </a:tc>
                <a:tc>
                  <a:txBody>
                    <a:bodyPr/>
                    <a:lstStyle/>
                    <a:p>
                      <a:r>
                        <a:rPr lang="en-US" sz="1200" dirty="0">
                          <a:latin typeface="Times New Roman" panose="02020603050405020304" pitchFamily="18" charset="0"/>
                          <a:cs typeface="Times New Roman" panose="02020603050405020304" pitchFamily="18" charset="0"/>
                        </a:rPr>
                        <a:t>In this paper, we analyze the basic description of the case, and apply a machine learning model to predict the possible IPC Section that will be applicable based on the fact of the case. </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0895421"/>
                  </a:ext>
                </a:extLst>
              </a:tr>
            </a:tbl>
          </a:graphicData>
        </a:graphic>
      </p:graphicFrame>
    </p:spTree>
    <p:extLst>
      <p:ext uri="{BB962C8B-B14F-4D97-AF65-F5344CB8AC3E}">
        <p14:creationId xmlns:p14="http://schemas.microsoft.com/office/powerpoint/2010/main" val="66429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LITERATURE REVIEW</a:t>
            </a:r>
          </a:p>
        </p:txBody>
      </p:sp>
      <p:graphicFrame>
        <p:nvGraphicFramePr>
          <p:cNvPr id="2" name="Table 1">
            <a:extLst>
              <a:ext uri="{FF2B5EF4-FFF2-40B4-BE49-F238E27FC236}">
                <a16:creationId xmlns:a16="http://schemas.microsoft.com/office/drawing/2014/main" id="{53E858C6-2362-2A28-C808-E6A4CF0B9872}"/>
              </a:ext>
            </a:extLst>
          </p:cNvPr>
          <p:cNvGraphicFramePr>
            <a:graphicFrameLocks noGrp="1"/>
          </p:cNvGraphicFramePr>
          <p:nvPr>
            <p:extLst>
              <p:ext uri="{D42A27DB-BD31-4B8C-83A1-F6EECF244321}">
                <p14:modId xmlns:p14="http://schemas.microsoft.com/office/powerpoint/2010/main" val="1695294238"/>
              </p:ext>
            </p:extLst>
          </p:nvPr>
        </p:nvGraphicFramePr>
        <p:xfrm>
          <a:off x="617034" y="1409543"/>
          <a:ext cx="8093365" cy="3088129"/>
        </p:xfrm>
        <a:graphic>
          <a:graphicData uri="http://schemas.openxmlformats.org/drawingml/2006/table">
            <a:tbl>
              <a:tblPr firstRow="1" bandRow="1">
                <a:tableStyleId>{93296810-A885-4BE3-A3E7-6D5BEEA58F35}</a:tableStyleId>
              </a:tblPr>
              <a:tblGrid>
                <a:gridCol w="499839">
                  <a:extLst>
                    <a:ext uri="{9D8B030D-6E8A-4147-A177-3AD203B41FA5}">
                      <a16:colId xmlns:a16="http://schemas.microsoft.com/office/drawing/2014/main" val="4289296211"/>
                    </a:ext>
                  </a:extLst>
                </a:gridCol>
                <a:gridCol w="2537882">
                  <a:extLst>
                    <a:ext uri="{9D8B030D-6E8A-4147-A177-3AD203B41FA5}">
                      <a16:colId xmlns:a16="http://schemas.microsoft.com/office/drawing/2014/main" val="2079679662"/>
                    </a:ext>
                  </a:extLst>
                </a:gridCol>
                <a:gridCol w="1480431">
                  <a:extLst>
                    <a:ext uri="{9D8B030D-6E8A-4147-A177-3AD203B41FA5}">
                      <a16:colId xmlns:a16="http://schemas.microsoft.com/office/drawing/2014/main" val="1353341445"/>
                    </a:ext>
                  </a:extLst>
                </a:gridCol>
                <a:gridCol w="877684">
                  <a:extLst>
                    <a:ext uri="{9D8B030D-6E8A-4147-A177-3AD203B41FA5}">
                      <a16:colId xmlns:a16="http://schemas.microsoft.com/office/drawing/2014/main" val="2453448852"/>
                    </a:ext>
                  </a:extLst>
                </a:gridCol>
                <a:gridCol w="2697529">
                  <a:extLst>
                    <a:ext uri="{9D8B030D-6E8A-4147-A177-3AD203B41FA5}">
                      <a16:colId xmlns:a16="http://schemas.microsoft.com/office/drawing/2014/main" val="976589485"/>
                    </a:ext>
                  </a:extLst>
                </a:gridCol>
              </a:tblGrid>
              <a:tr h="710689">
                <a:tc>
                  <a:txBody>
                    <a:bodyPr/>
                    <a:lstStyle/>
                    <a:p>
                      <a:pPr algn="ctr"/>
                      <a:r>
                        <a:rPr lang="en-IN" sz="1200" dirty="0">
                          <a:latin typeface="Times New Roman" panose="02020603050405020304" pitchFamily="18" charset="0"/>
                          <a:cs typeface="Times New Roman" panose="02020603050405020304" pitchFamily="18" charset="0"/>
                        </a:rPr>
                        <a:t>S NO</a:t>
                      </a:r>
                    </a:p>
                  </a:txBody>
                  <a:tcPr/>
                </a:tc>
                <a:tc>
                  <a:txBody>
                    <a:bodyPr/>
                    <a:lstStyle/>
                    <a:p>
                      <a:pPr algn="ctr"/>
                      <a:r>
                        <a:rPr lang="en-IN" sz="1200" dirty="0">
                          <a:latin typeface="Times New Roman" panose="02020603050405020304" pitchFamily="18" charset="0"/>
                          <a:cs typeface="Times New Roman" panose="02020603050405020304" pitchFamily="18" charset="0"/>
                        </a:rPr>
                        <a:t>TITLE</a:t>
                      </a:r>
                    </a:p>
                  </a:txBody>
                  <a:tcPr/>
                </a:tc>
                <a:tc>
                  <a:txBody>
                    <a:bodyPr/>
                    <a:lstStyle/>
                    <a:p>
                      <a:pPr algn="ctr"/>
                      <a:r>
                        <a:rPr lang="en-IN" sz="1200" dirty="0">
                          <a:latin typeface="Times New Roman" panose="02020603050405020304" pitchFamily="18" charset="0"/>
                          <a:cs typeface="Times New Roman" panose="02020603050405020304" pitchFamily="18" charset="0"/>
                        </a:rPr>
                        <a:t>AUTHOR</a:t>
                      </a:r>
                    </a:p>
                  </a:txBody>
                  <a:tcPr/>
                </a:tc>
                <a:tc>
                  <a:txBody>
                    <a:bodyPr/>
                    <a:lstStyle/>
                    <a:p>
                      <a:pPr algn="ctr"/>
                      <a:r>
                        <a:rPr lang="en-IN" sz="1200" dirty="0">
                          <a:latin typeface="Times New Roman" panose="02020603050405020304" pitchFamily="18" charset="0"/>
                          <a:cs typeface="Times New Roman" panose="02020603050405020304" pitchFamily="18" charset="0"/>
                        </a:rPr>
                        <a:t>YEAR</a:t>
                      </a:r>
                    </a:p>
                  </a:txBody>
                  <a:tcPr/>
                </a:tc>
                <a:tc>
                  <a:txBody>
                    <a:bodyPr/>
                    <a:lstStyle/>
                    <a:p>
                      <a:pPr algn="ctr"/>
                      <a:r>
                        <a:rPr lang="en-IN" sz="1200" dirty="0">
                          <a:latin typeface="Times New Roman" panose="02020603050405020304" pitchFamily="18" charset="0"/>
                          <a:cs typeface="Times New Roman" panose="02020603050405020304" pitchFamily="18" charset="0"/>
                        </a:rPr>
                        <a:t>CONTRIBUTIONS</a:t>
                      </a:r>
                    </a:p>
                  </a:txBody>
                  <a:tcPr/>
                </a:tc>
                <a:extLst>
                  <a:ext uri="{0D108BD9-81ED-4DB2-BD59-A6C34878D82A}">
                    <a16:rowId xmlns:a16="http://schemas.microsoft.com/office/drawing/2014/main" val="3753079434"/>
                  </a:ext>
                </a:extLst>
              </a:tr>
              <a:tr h="570196">
                <a:tc>
                  <a:txBody>
                    <a:bodyPr/>
                    <a:lstStyle/>
                    <a:p>
                      <a:r>
                        <a:rPr lang="en-IN" sz="1200" dirty="0">
                          <a:latin typeface="Times New Roman" panose="02020603050405020304" pitchFamily="18" charset="0"/>
                          <a:cs typeface="Times New Roman" panose="02020603050405020304" pitchFamily="18" charset="0"/>
                        </a:rPr>
                        <a:t>7.</a:t>
                      </a:r>
                    </a:p>
                  </a:txBody>
                  <a:tcPr/>
                </a:tc>
                <a:tc>
                  <a:txBody>
                    <a:bodyPr/>
                    <a:lstStyle/>
                    <a:p>
                      <a:r>
                        <a:rPr lang="en-US" sz="1200" dirty="0">
                          <a:latin typeface="Times New Roman" panose="02020603050405020304" pitchFamily="18" charset="0"/>
                          <a:cs typeface="Times New Roman" panose="02020603050405020304" pitchFamily="18" charset="0"/>
                        </a:rPr>
                        <a:t>Cognizable crime rate prediction and analysis under Indian penal code using deep learning with novel optimization approach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Rabia </a:t>
                      </a:r>
                      <a:r>
                        <a:rPr lang="en-IN" sz="1200" dirty="0" err="1">
                          <a:latin typeface="Times New Roman" panose="02020603050405020304" pitchFamily="18" charset="0"/>
                          <a:cs typeface="Times New Roman" panose="02020603050405020304" pitchFamily="18" charset="0"/>
                        </a:rPr>
                        <a:t>Musheer</a:t>
                      </a:r>
                      <a:r>
                        <a:rPr lang="en-IN" sz="1200" dirty="0">
                          <a:latin typeface="Times New Roman" panose="02020603050405020304" pitchFamily="18" charset="0"/>
                          <a:cs typeface="Times New Roman" panose="02020603050405020304" pitchFamily="18" charset="0"/>
                        </a:rPr>
                        <a:t> Aziz, Aftab Hussain, Prajwal Sharma</a:t>
                      </a:r>
                    </a:p>
                  </a:txBody>
                  <a:tcPr/>
                </a:tc>
                <a:tc>
                  <a:txBody>
                    <a:bodyPr/>
                    <a:lstStyle/>
                    <a:p>
                      <a:r>
                        <a:rPr lang="en-IN" sz="1200" dirty="0">
                          <a:latin typeface="Times New Roman" panose="02020603050405020304" pitchFamily="18" charset="0"/>
                          <a:cs typeface="Times New Roman" panose="02020603050405020304" pitchFamily="18" charset="0"/>
                        </a:rPr>
                        <a:t>2023</a:t>
                      </a:r>
                    </a:p>
                  </a:txBody>
                  <a:tcPr/>
                </a:tc>
                <a:tc>
                  <a:txBody>
                    <a:bodyPr/>
                    <a:lstStyle/>
                    <a:p>
                      <a:r>
                        <a:rPr lang="en-US" sz="1200" dirty="0">
                          <a:latin typeface="Times New Roman" panose="02020603050405020304" pitchFamily="18" charset="0"/>
                          <a:cs typeface="Times New Roman" panose="02020603050405020304" pitchFamily="18" charset="0"/>
                        </a:rPr>
                        <a:t>The study presents a new PS-CS algorithm for crime prediction, achieving 99.87% accuracy and offering a robust solution for controlling crime rates in India.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8662538"/>
                  </a:ext>
                </a:extLst>
              </a:tr>
              <a:tr h="570196">
                <a:tc>
                  <a:txBody>
                    <a:bodyPr/>
                    <a:lstStyle/>
                    <a:p>
                      <a:r>
                        <a:rPr lang="en-IN" sz="1200" dirty="0">
                          <a:latin typeface="Times New Roman" panose="02020603050405020304" pitchFamily="18" charset="0"/>
                          <a:cs typeface="Times New Roman" panose="02020603050405020304" pitchFamily="18" charset="0"/>
                        </a:rPr>
                        <a:t>8.</a:t>
                      </a:r>
                    </a:p>
                  </a:txBody>
                  <a:tcPr/>
                </a:tc>
                <a:tc>
                  <a:txBody>
                    <a:bodyPr/>
                    <a:lstStyle/>
                    <a:p>
                      <a:r>
                        <a:rPr lang="en-US" sz="1200" dirty="0">
                          <a:latin typeface="Times New Roman" panose="02020603050405020304" pitchFamily="18" charset="0"/>
                          <a:cs typeface="Times New Roman" panose="02020603050405020304" pitchFamily="18" charset="0"/>
                        </a:rPr>
                        <a:t>Implementation of Smart Legal Assistance System in Accordance with the Indian Penal Code Using Similarity Measures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Dipti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Pawade</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Avani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Sakhapara</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Hussain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Ratlamwala</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US" sz="1200" dirty="0">
                          <a:latin typeface="Times New Roman" panose="02020603050405020304" pitchFamily="18" charset="0"/>
                          <a:cs typeface="Times New Roman" panose="02020603050405020304" pitchFamily="18" charset="0"/>
                        </a:rPr>
                        <a:t>The author suggests using NLP with Word Mover's Distance to bridge the gap between citizens' lack of awareness and the legal system, accurately assigning IPC sections to crime descriptions and validating results with lawyers for accuracy assessment.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6410201"/>
                  </a:ext>
                </a:extLst>
              </a:tr>
            </a:tbl>
          </a:graphicData>
        </a:graphic>
      </p:graphicFrame>
    </p:spTree>
    <p:extLst>
      <p:ext uri="{BB962C8B-B14F-4D97-AF65-F5344CB8AC3E}">
        <p14:creationId xmlns:p14="http://schemas.microsoft.com/office/powerpoint/2010/main" val="89262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LITERATURE REVIEW</a:t>
            </a:r>
          </a:p>
        </p:txBody>
      </p:sp>
      <p:graphicFrame>
        <p:nvGraphicFramePr>
          <p:cNvPr id="2" name="Table 1">
            <a:extLst>
              <a:ext uri="{FF2B5EF4-FFF2-40B4-BE49-F238E27FC236}">
                <a16:creationId xmlns:a16="http://schemas.microsoft.com/office/drawing/2014/main" id="{53E858C6-2362-2A28-C808-E6A4CF0B9872}"/>
              </a:ext>
            </a:extLst>
          </p:cNvPr>
          <p:cNvGraphicFramePr>
            <a:graphicFrameLocks noGrp="1"/>
          </p:cNvGraphicFramePr>
          <p:nvPr>
            <p:extLst>
              <p:ext uri="{D42A27DB-BD31-4B8C-83A1-F6EECF244321}">
                <p14:modId xmlns:p14="http://schemas.microsoft.com/office/powerpoint/2010/main" val="3177093635"/>
              </p:ext>
            </p:extLst>
          </p:nvPr>
        </p:nvGraphicFramePr>
        <p:xfrm>
          <a:off x="617034" y="1409543"/>
          <a:ext cx="8093365" cy="2722369"/>
        </p:xfrm>
        <a:graphic>
          <a:graphicData uri="http://schemas.openxmlformats.org/drawingml/2006/table">
            <a:tbl>
              <a:tblPr firstRow="1" bandRow="1">
                <a:tableStyleId>{93296810-A885-4BE3-A3E7-6D5BEEA58F35}</a:tableStyleId>
              </a:tblPr>
              <a:tblGrid>
                <a:gridCol w="499839">
                  <a:extLst>
                    <a:ext uri="{9D8B030D-6E8A-4147-A177-3AD203B41FA5}">
                      <a16:colId xmlns:a16="http://schemas.microsoft.com/office/drawing/2014/main" val="4289296211"/>
                    </a:ext>
                  </a:extLst>
                </a:gridCol>
                <a:gridCol w="2537882">
                  <a:extLst>
                    <a:ext uri="{9D8B030D-6E8A-4147-A177-3AD203B41FA5}">
                      <a16:colId xmlns:a16="http://schemas.microsoft.com/office/drawing/2014/main" val="2079679662"/>
                    </a:ext>
                  </a:extLst>
                </a:gridCol>
                <a:gridCol w="1480431">
                  <a:extLst>
                    <a:ext uri="{9D8B030D-6E8A-4147-A177-3AD203B41FA5}">
                      <a16:colId xmlns:a16="http://schemas.microsoft.com/office/drawing/2014/main" val="1353341445"/>
                    </a:ext>
                  </a:extLst>
                </a:gridCol>
                <a:gridCol w="877684">
                  <a:extLst>
                    <a:ext uri="{9D8B030D-6E8A-4147-A177-3AD203B41FA5}">
                      <a16:colId xmlns:a16="http://schemas.microsoft.com/office/drawing/2014/main" val="2453448852"/>
                    </a:ext>
                  </a:extLst>
                </a:gridCol>
                <a:gridCol w="2697529">
                  <a:extLst>
                    <a:ext uri="{9D8B030D-6E8A-4147-A177-3AD203B41FA5}">
                      <a16:colId xmlns:a16="http://schemas.microsoft.com/office/drawing/2014/main" val="976589485"/>
                    </a:ext>
                  </a:extLst>
                </a:gridCol>
              </a:tblGrid>
              <a:tr h="710689">
                <a:tc>
                  <a:txBody>
                    <a:bodyPr/>
                    <a:lstStyle/>
                    <a:p>
                      <a:pPr algn="ctr"/>
                      <a:r>
                        <a:rPr lang="en-IN" sz="1200" dirty="0">
                          <a:latin typeface="Times New Roman" panose="02020603050405020304" pitchFamily="18" charset="0"/>
                          <a:cs typeface="Times New Roman" panose="02020603050405020304" pitchFamily="18" charset="0"/>
                        </a:rPr>
                        <a:t>S NO</a:t>
                      </a:r>
                    </a:p>
                  </a:txBody>
                  <a:tcPr/>
                </a:tc>
                <a:tc>
                  <a:txBody>
                    <a:bodyPr/>
                    <a:lstStyle/>
                    <a:p>
                      <a:pPr algn="ctr"/>
                      <a:r>
                        <a:rPr lang="en-IN" sz="1200" dirty="0">
                          <a:latin typeface="Times New Roman" panose="02020603050405020304" pitchFamily="18" charset="0"/>
                          <a:cs typeface="Times New Roman" panose="02020603050405020304" pitchFamily="18" charset="0"/>
                        </a:rPr>
                        <a:t>TITLE</a:t>
                      </a:r>
                    </a:p>
                  </a:txBody>
                  <a:tcPr/>
                </a:tc>
                <a:tc>
                  <a:txBody>
                    <a:bodyPr/>
                    <a:lstStyle/>
                    <a:p>
                      <a:pPr algn="ctr"/>
                      <a:r>
                        <a:rPr lang="en-IN" sz="1200" dirty="0">
                          <a:latin typeface="Times New Roman" panose="02020603050405020304" pitchFamily="18" charset="0"/>
                          <a:cs typeface="Times New Roman" panose="02020603050405020304" pitchFamily="18" charset="0"/>
                        </a:rPr>
                        <a:t>AUTHOR</a:t>
                      </a:r>
                    </a:p>
                  </a:txBody>
                  <a:tcPr/>
                </a:tc>
                <a:tc>
                  <a:txBody>
                    <a:bodyPr/>
                    <a:lstStyle/>
                    <a:p>
                      <a:pPr algn="ctr"/>
                      <a:r>
                        <a:rPr lang="en-IN" sz="1200" dirty="0">
                          <a:latin typeface="Times New Roman" panose="02020603050405020304" pitchFamily="18" charset="0"/>
                          <a:cs typeface="Times New Roman" panose="02020603050405020304" pitchFamily="18" charset="0"/>
                        </a:rPr>
                        <a:t>YEAR</a:t>
                      </a:r>
                    </a:p>
                  </a:txBody>
                  <a:tcPr/>
                </a:tc>
                <a:tc>
                  <a:txBody>
                    <a:bodyPr/>
                    <a:lstStyle/>
                    <a:p>
                      <a:pPr algn="ctr"/>
                      <a:r>
                        <a:rPr lang="en-IN" sz="1200" dirty="0">
                          <a:latin typeface="Times New Roman" panose="02020603050405020304" pitchFamily="18" charset="0"/>
                          <a:cs typeface="Times New Roman" panose="02020603050405020304" pitchFamily="18" charset="0"/>
                        </a:rPr>
                        <a:t>CONTRIBUTIONS</a:t>
                      </a:r>
                    </a:p>
                  </a:txBody>
                  <a:tcPr/>
                </a:tc>
                <a:extLst>
                  <a:ext uri="{0D108BD9-81ED-4DB2-BD59-A6C34878D82A}">
                    <a16:rowId xmlns:a16="http://schemas.microsoft.com/office/drawing/2014/main" val="3753079434"/>
                  </a:ext>
                </a:extLst>
              </a:tr>
              <a:tr h="570196">
                <a:tc>
                  <a:txBody>
                    <a:bodyPr/>
                    <a:lstStyle/>
                    <a:p>
                      <a:r>
                        <a:rPr lang="en-IN" sz="1200" dirty="0">
                          <a:latin typeface="Times New Roman" panose="02020603050405020304" pitchFamily="18" charset="0"/>
                          <a:cs typeface="Times New Roman" panose="02020603050405020304" pitchFamily="18" charset="0"/>
                        </a:rPr>
                        <a:t>9.</a:t>
                      </a:r>
                    </a:p>
                  </a:txBody>
                  <a:tcPr/>
                </a:tc>
                <a:tc>
                  <a:txBody>
                    <a:bodyPr/>
                    <a:lstStyle/>
                    <a:p>
                      <a:r>
                        <a:rPr lang="en-US" sz="1200" dirty="0">
                          <a:latin typeface="Times New Roman" panose="02020603050405020304" pitchFamily="18" charset="0"/>
                          <a:cs typeface="Times New Roman" panose="02020603050405020304" pitchFamily="18" charset="0"/>
                        </a:rPr>
                        <a:t>Giving Precedence to the Indian Penal Code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Stanley Yeo</a:t>
                      </a:r>
                    </a:p>
                  </a:txBody>
                  <a:tcPr/>
                </a:tc>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US" sz="1200" dirty="0">
                          <a:latin typeface="Times New Roman" panose="02020603050405020304" pitchFamily="18" charset="0"/>
                          <a:cs typeface="Times New Roman" panose="02020603050405020304" pitchFamily="18" charset="0"/>
                        </a:rPr>
                        <a:t>The paper highlights the enduring appeal of the Indian Penal Code (IPC) while acknowledging its shortcomings, advocating for courts to prioritize solutions rooted in the IPC's principles and legal history before turning to common law.</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8662538"/>
                  </a:ext>
                </a:extLst>
              </a:tr>
              <a:tr h="570196">
                <a:tc>
                  <a:txBody>
                    <a:bodyPr/>
                    <a:lstStyle/>
                    <a:p>
                      <a:r>
                        <a:rPr lang="en-IN" sz="1200" dirty="0">
                          <a:latin typeface="Times New Roman" panose="02020603050405020304" pitchFamily="18" charset="0"/>
                          <a:cs typeface="Times New Roman" panose="02020603050405020304" pitchFamily="18" charset="0"/>
                        </a:rPr>
                        <a:t>10.</a:t>
                      </a:r>
                    </a:p>
                  </a:txBody>
                  <a:tcPr/>
                </a:tc>
                <a:tc>
                  <a:txBody>
                    <a:bodyPr/>
                    <a:lstStyle/>
                    <a:p>
                      <a:r>
                        <a:rPr lang="en-US" sz="1200" dirty="0">
                          <a:latin typeface="Times New Roman" panose="02020603050405020304" pitchFamily="18" charset="0"/>
                          <a:cs typeface="Times New Roman" panose="02020603050405020304" pitchFamily="18" charset="0"/>
                        </a:rPr>
                        <a:t>The history of Indian penal code</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Dr.G.Devadas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2016</a:t>
                      </a:r>
                    </a:p>
                  </a:txBody>
                  <a:tcPr/>
                </a:tc>
                <a:tc>
                  <a:txBody>
                    <a:bodyPr/>
                    <a:lstStyle/>
                    <a:p>
                      <a:r>
                        <a:rPr lang="en-US" sz="1200" dirty="0">
                          <a:latin typeface="Times New Roman" panose="02020603050405020304" pitchFamily="18" charset="0"/>
                          <a:cs typeface="Times New Roman" panose="02020603050405020304" pitchFamily="18" charset="0"/>
                        </a:rPr>
                        <a:t>This paper is a comprehensive code intended to cover all substantive aspects</a:t>
                      </a:r>
                    </a:p>
                    <a:p>
                      <a:r>
                        <a:rPr lang="en-US" sz="1200" dirty="0">
                          <a:latin typeface="Times New Roman" panose="02020603050405020304" pitchFamily="18" charset="0"/>
                          <a:cs typeface="Times New Roman" panose="02020603050405020304" pitchFamily="18" charset="0"/>
                        </a:rPr>
                        <a:t>of criminal law.</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6410201"/>
                  </a:ext>
                </a:extLst>
              </a:tr>
            </a:tbl>
          </a:graphicData>
        </a:graphic>
      </p:graphicFrame>
    </p:spTree>
    <p:extLst>
      <p:ext uri="{BB962C8B-B14F-4D97-AF65-F5344CB8AC3E}">
        <p14:creationId xmlns:p14="http://schemas.microsoft.com/office/powerpoint/2010/main" val="176387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RESEARCH GAPS</a:t>
            </a:r>
          </a:p>
        </p:txBody>
      </p:sp>
      <p:sp>
        <p:nvSpPr>
          <p:cNvPr id="5" name="Content Placeholder 4"/>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system emphasizes keyword identification but does not address how it will handle context-specific nuances. Crimes often involve complex scenarios that simple keyword matching may not fully capture. Research could focus on incorporating context-aware models. The proposal lacks insights into how law enforcement officers and legal professionals perceive and interact with the system.</a:t>
            </a:r>
          </a:p>
        </p:txBody>
      </p:sp>
    </p:spTree>
    <p:extLst>
      <p:ext uri="{BB962C8B-B14F-4D97-AF65-F5344CB8AC3E}">
        <p14:creationId xmlns:p14="http://schemas.microsoft.com/office/powerpoint/2010/main" val="63734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601" y="219982"/>
            <a:ext cx="8259098" cy="763526"/>
          </a:xfrm>
        </p:spPr>
        <p:txBody>
          <a:bodyPr>
            <a:normAutofit/>
          </a:bodyPr>
          <a:lstStyle/>
          <a:p>
            <a:r>
              <a:rPr lang="en-US" dirty="0"/>
              <a:t>PROPOSED METHODOLOGY </a:t>
            </a:r>
          </a:p>
        </p:txBody>
      </p:sp>
      <p:sp>
        <p:nvSpPr>
          <p:cNvPr id="3" name="Content Placeholder 2"/>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9DDA2BC-928F-7B6B-B425-4E2806EF65C8}"/>
              </a:ext>
            </a:extLst>
          </p:cNvPr>
          <p:cNvPicPr>
            <a:picLocks noChangeAspect="1"/>
          </p:cNvPicPr>
          <p:nvPr/>
        </p:nvPicPr>
        <p:blipFill rotWithShape="1">
          <a:blip r:embed="rId2">
            <a:extLst>
              <a:ext uri="{28A0092B-C50C-407E-A947-70E740481C1C}">
                <a14:useLocalDpi xmlns:a14="http://schemas.microsoft.com/office/drawing/2010/main" val="0"/>
              </a:ext>
            </a:extLst>
          </a:blip>
          <a:srcRect t="5096" b="7244"/>
          <a:stretch/>
        </p:blipFill>
        <p:spPr>
          <a:xfrm>
            <a:off x="1249679" y="1060159"/>
            <a:ext cx="6381115" cy="3639292"/>
          </a:xfrm>
          <a:prstGeom prst="rect">
            <a:avLst/>
          </a:prstGeom>
        </p:spPr>
      </p:pic>
    </p:spTree>
    <p:extLst>
      <p:ext uri="{BB962C8B-B14F-4D97-AF65-F5344CB8AC3E}">
        <p14:creationId xmlns:p14="http://schemas.microsoft.com/office/powerpoint/2010/main" val="2537619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1591</Words>
  <Application>Microsoft Office PowerPoint</Application>
  <PresentationFormat>On-screen Show (16:9)</PresentationFormat>
  <Paragraphs>109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  Indian Penal Code Section Identification for Crime Using Sequential Neural Networks  </vt:lpstr>
      <vt:lpstr>ABSTRACT </vt:lpstr>
      <vt:lpstr>INTRODUCTION</vt:lpstr>
      <vt:lpstr>LITERATURE REVIEW</vt:lpstr>
      <vt:lpstr>LITERATURE REVIEW</vt:lpstr>
      <vt:lpstr>LITERATURE REVIEW</vt:lpstr>
      <vt:lpstr>LITERATURE REVIEW</vt:lpstr>
      <vt:lpstr>RESEARCH GAPS</vt:lpstr>
      <vt:lpstr>PROPOSED METHODOLOGY </vt:lpstr>
      <vt:lpstr>RESULT AND DISCUSSION</vt:lpstr>
      <vt:lpstr>IMPLEMENTATION</vt:lpstr>
      <vt:lpstr>RESULT</vt:lpstr>
      <vt:lpstr>COMPARATIVE ANALYSIS</vt:lpstr>
      <vt:lpstr>CONCLUSION </vt:lpstr>
      <vt:lpstr>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2024-05-25T03:04:57Z</dcterms:modified>
</cp:coreProperties>
</file>