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4" r:id="rId1"/>
  </p:sldMasterIdLst>
  <p:notesMasterIdLst>
    <p:notesMasterId r:id="rId19"/>
  </p:notesMasterIdLst>
  <p:sldIdLst>
    <p:sldId id="294" r:id="rId2"/>
    <p:sldId id="293" r:id="rId3"/>
    <p:sldId id="292" r:id="rId4"/>
    <p:sldId id="261" r:id="rId5"/>
    <p:sldId id="262" r:id="rId6"/>
    <p:sldId id="296" r:id="rId7"/>
    <p:sldId id="297" r:id="rId8"/>
    <p:sldId id="298" r:id="rId9"/>
    <p:sldId id="299" r:id="rId10"/>
    <p:sldId id="288" r:id="rId11"/>
    <p:sldId id="289" r:id="rId12"/>
    <p:sldId id="290" r:id="rId13"/>
    <p:sldId id="291" r:id="rId14"/>
    <p:sldId id="300" r:id="rId15"/>
    <p:sldId id="302" r:id="rId16"/>
    <p:sldId id="301" r:id="rId17"/>
    <p:sldId id="28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289FEB-F7F2-444F-B7EF-A220F785CAA5}">
          <p14:sldIdLst>
            <p14:sldId id="294"/>
            <p14:sldId id="293"/>
            <p14:sldId id="292"/>
          </p14:sldIdLst>
        </p14:section>
        <p14:section name="Untitled Section" id="{3A4CC819-B471-452A-AF61-90F3D8E18D99}">
          <p14:sldIdLst>
            <p14:sldId id="261"/>
            <p14:sldId id="262"/>
            <p14:sldId id="296"/>
            <p14:sldId id="297"/>
            <p14:sldId id="298"/>
            <p14:sldId id="299"/>
            <p14:sldId id="288"/>
            <p14:sldId id="289"/>
            <p14:sldId id="290"/>
            <p14:sldId id="291"/>
            <p14:sldId id="300"/>
            <p14:sldId id="302"/>
            <p14:sldId id="301"/>
            <p14:sldId id="28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howGuides="1">
      <p:cViewPr varScale="1">
        <p:scale>
          <a:sx n="59" d="100"/>
          <a:sy n="59" d="100"/>
        </p:scale>
        <p:origin x="1448" y="52"/>
      </p:cViewPr>
      <p:guideLst>
        <p:guide orient="horz" pos="216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0F74D-D644-4D46-9320-D5369EC81676}" type="datetimeFigureOut">
              <a:rPr lang="en-US" smtClean="0"/>
              <a:t>10/24/2024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482A6-0BDD-461D-82E3-7B4B5BE656E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284998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101944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64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3982254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5208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257720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4134602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922825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11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375017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C0944-F46E-4F6E-AE92-F09EE83B9D38}"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53845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C0944-F46E-4F6E-AE92-F09EE83B9D38}"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168398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C0944-F46E-4F6E-AE92-F09EE83B9D38}"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296934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C0944-F46E-4F6E-AE92-F09EE83B9D38}"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169915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C0944-F46E-4F6E-AE92-F09EE83B9D38}"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194643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0C0944-F46E-4F6E-AE92-F09EE83B9D38}"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361124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C0944-F46E-4F6E-AE92-F09EE83B9D38}"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47E42-7FC0-4FC9-97AC-0487005DC85B}" type="slidenum">
              <a:rPr lang="en-US" smtClean="0"/>
              <a:t>‹#›</a:t>
            </a:fld>
            <a:endParaRPr lang="en-US"/>
          </a:p>
        </p:txBody>
      </p:sp>
    </p:spTree>
    <p:extLst>
      <p:ext uri="{BB962C8B-B14F-4D97-AF65-F5344CB8AC3E}">
        <p14:creationId xmlns:p14="http://schemas.microsoft.com/office/powerpoint/2010/main" val="140216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0C0944-F46E-4F6E-AE92-F09EE83B9D38}" type="datetimeFigureOut">
              <a:rPr lang="en-US" smtClean="0"/>
              <a:t>10/24/2024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4F47E42-7FC0-4FC9-97AC-0487005DC85B}" type="slidenum">
              <a:rPr lang="en-US" smtClean="0"/>
              <a:t>‹#›</a:t>
            </a:fld>
            <a:endParaRPr lang="en-US"/>
          </a:p>
        </p:txBody>
      </p:sp>
    </p:spTree>
    <p:extLst>
      <p:ext uri="{BB962C8B-B14F-4D97-AF65-F5344CB8AC3E}">
        <p14:creationId xmlns:p14="http://schemas.microsoft.com/office/powerpoint/2010/main" val="411697961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E15C3C-C4DA-AC64-F5BC-A5DC0FF44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688650"/>
            <a:ext cx="5999298" cy="34806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366972"/>
            <a:ext cx="8686799" cy="6477000"/>
          </a:xfrm>
        </p:spPr>
        <p:txBody>
          <a:bodyPr>
            <a:normAutofit/>
          </a:bodyPr>
          <a:lstStyle/>
          <a:p>
            <a:pPr marL="0" indent="0">
              <a:buNone/>
            </a:pPr>
            <a:r>
              <a:rPr lang="en-US" sz="4000">
                <a:solidFill>
                  <a:schemeClr val="tx1"/>
                </a:solidFill>
                <a:latin typeface="Times New Roman" panose="02020603050405020304" pitchFamily="18" charset="0"/>
                <a:cs typeface="Times New Roman" panose="02020603050405020304" pitchFamily="18" charset="0"/>
              </a:rPr>
              <a:t>EXISTING SYSTEM</a:t>
            </a:r>
            <a:endParaRPr lang="en-US" sz="4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The level of LPG is measured using the load sensor. The output of the sensor is connected with Arduino UNO. By the use of the NODE MCU, the information is sent to the user by IOT server and also automatic booking is done by IOT server . </a:t>
            </a:r>
          </a:p>
          <a:p>
            <a:pPr marL="0" indent="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Then the gas leakage is detected by the gas sensors (MQ-6).The warning is given by IOT server through notifications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11560" y="620688"/>
            <a:ext cx="6400800" cy="3474720"/>
          </a:xfrm>
        </p:spPr>
        <p:txBody>
          <a:bodyPr/>
          <a:lstStyle/>
          <a:p>
            <a:pPr marL="45720" indent="0">
              <a:buNone/>
            </a:pPr>
            <a:r>
              <a:rPr lang="en-US" sz="3200" dirty="0">
                <a:latin typeface="Times New Roman" panose="02020603050405020304" pitchFamily="18" charset="0"/>
                <a:cs typeface="Times New Roman" panose="02020603050405020304" pitchFamily="18" charset="0"/>
              </a:rPr>
              <a:t>BLOCK DIAGRAM :</a:t>
            </a:r>
          </a:p>
          <a:p>
            <a:endParaRPr lang="en-US" dirty="0"/>
          </a:p>
        </p:txBody>
      </p:sp>
      <p:pic>
        <p:nvPicPr>
          <p:cNvPr id="3" name="Picture 2">
            <a:extLst>
              <a:ext uri="{FF2B5EF4-FFF2-40B4-BE49-F238E27FC236}">
                <a16:creationId xmlns:a16="http://schemas.microsoft.com/office/drawing/2014/main" id="{0E734A74-B07B-501F-BA2E-AE8AF28CCEBF}"/>
              </a:ext>
            </a:extLst>
          </p:cNvPr>
          <p:cNvPicPr>
            <a:picLocks noChangeAspect="1"/>
          </p:cNvPicPr>
          <p:nvPr/>
        </p:nvPicPr>
        <p:blipFill>
          <a:blip r:embed="rId2"/>
          <a:stretch>
            <a:fillRect/>
          </a:stretch>
        </p:blipFill>
        <p:spPr>
          <a:xfrm>
            <a:off x="1331640" y="1700808"/>
            <a:ext cx="5256584" cy="4425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42910" y="500043"/>
            <a:ext cx="7175351" cy="1214446"/>
          </a:xfrm>
        </p:spPr>
        <p:txBody>
          <a:bodyPr/>
          <a:lstStyle/>
          <a:p>
            <a:pPr algn="ctr">
              <a:buNone/>
            </a:pPr>
            <a:r>
              <a:rPr lang="en-US" sz="4000" dirty="0">
                <a:solidFill>
                  <a:schemeClr val="tx1"/>
                </a:solidFill>
                <a:latin typeface="Times New Roman" panose="02020603050405020304" pitchFamily="18" charset="0"/>
                <a:cs typeface="Times New Roman" panose="02020603050405020304" pitchFamily="18" charset="0"/>
              </a:rPr>
              <a:t>HARDWARE  TOOLS</a:t>
            </a:r>
          </a:p>
        </p:txBody>
      </p:sp>
      <p:sp>
        <p:nvSpPr>
          <p:cNvPr id="2" name="Subtitle 1"/>
          <p:cNvSpPr>
            <a:spLocks noGrp="1"/>
          </p:cNvSpPr>
          <p:nvPr>
            <p:ph type="subTitle" idx="1"/>
          </p:nvPr>
        </p:nvSpPr>
        <p:spPr>
          <a:xfrm>
            <a:off x="1691680" y="1772816"/>
            <a:ext cx="5952154" cy="4464496"/>
          </a:xfrm>
        </p:spPr>
        <p:txBody>
          <a:bodyPr>
            <a:normAutofit/>
          </a:bodyPr>
          <a:lstStyle/>
          <a:p>
            <a:pPr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Arduino uno</a:t>
            </a:r>
          </a:p>
          <a:p>
            <a:pPr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Gas Sensor (MQ-6)</a:t>
            </a:r>
          </a:p>
          <a:p>
            <a:pPr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LPG Cylinder</a:t>
            </a:r>
          </a:p>
          <a:p>
            <a:pPr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Node MCU</a:t>
            </a:r>
          </a:p>
          <a:p>
            <a:pPr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Load Cell(10 kg)</a:t>
            </a:r>
          </a:p>
          <a:p>
            <a:pPr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Buzzer</a:t>
            </a:r>
          </a:p>
          <a:p>
            <a:pPr algn="l">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LED Display</a:t>
            </a:r>
          </a:p>
          <a:p>
            <a:pPr algn="l">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57224" y="500042"/>
            <a:ext cx="7175351" cy="1143008"/>
          </a:xfrm>
        </p:spPr>
        <p:txBody>
          <a:bodyPr/>
          <a:lstStyle/>
          <a:p>
            <a:pPr algn="ctr">
              <a:buNone/>
            </a:pPr>
            <a:r>
              <a:rPr lang="en-US" sz="4000" dirty="0">
                <a:solidFill>
                  <a:schemeClr val="tx1"/>
                </a:solidFill>
                <a:latin typeface="Times New Roman" panose="02020603050405020304" pitchFamily="18" charset="0"/>
                <a:cs typeface="Times New Roman" panose="02020603050405020304" pitchFamily="18" charset="0"/>
              </a:rPr>
              <a:t>SOFTWARE TOOLS</a:t>
            </a:r>
          </a:p>
        </p:txBody>
      </p:sp>
      <p:sp>
        <p:nvSpPr>
          <p:cNvPr id="2" name="Subtitle 1"/>
          <p:cNvSpPr>
            <a:spLocks noGrp="1"/>
          </p:cNvSpPr>
          <p:nvPr>
            <p:ph type="subTitle" idx="1"/>
          </p:nvPr>
        </p:nvSpPr>
        <p:spPr>
          <a:xfrm>
            <a:off x="3203848" y="2132856"/>
            <a:ext cx="3433262" cy="2448272"/>
          </a:xfrm>
        </p:spPr>
        <p:txBody>
          <a:bodyPr>
            <a:normAutofit/>
          </a:bodyPr>
          <a:lstStyle/>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Arduino IDE</a:t>
            </a:r>
          </a:p>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Embedded-C</a:t>
            </a:r>
          </a:p>
          <a:p>
            <a:pPr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IOT Server</a:t>
            </a:r>
          </a:p>
          <a:p>
            <a:pPr algn="ct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C9CD8-3D3E-B533-6BDF-D9A7E99CF170}"/>
              </a:ext>
            </a:extLst>
          </p:cNvPr>
          <p:cNvSpPr txBox="1"/>
          <p:nvPr/>
        </p:nvSpPr>
        <p:spPr>
          <a:xfrm>
            <a:off x="107504" y="260648"/>
            <a:ext cx="8640960" cy="4985980"/>
          </a:xfrm>
          <a:prstGeom prst="rect">
            <a:avLst/>
          </a:prstGeom>
          <a:noFill/>
        </p:spPr>
        <p:txBody>
          <a:bodyPr wrap="square">
            <a:spAutoFit/>
          </a:bodyPr>
          <a:lstStyle/>
          <a:p>
            <a:r>
              <a:rPr lang="en-IN" sz="3800" dirty="0">
                <a:latin typeface="Times New Roman" panose="02020603050405020304" pitchFamily="18" charset="0"/>
                <a:cs typeface="Times New Roman" panose="02020603050405020304" pitchFamily="18" charset="0"/>
              </a:rPr>
              <a:t>PLAN OF WORK COMPLETION:</a:t>
            </a:r>
            <a:r>
              <a:rPr lang="en-IN" dirty="0"/>
              <a:t> </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Objective Definition</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Team Formation</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Resource Allocation</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Research and Requirements Gathering</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System Design and Architecture</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Hardware Development</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Software Development</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implementation and testing</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Monitoring and Maintenance</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Documentation and Knowledge Sharing</a:t>
            </a:r>
          </a:p>
        </p:txBody>
      </p:sp>
    </p:spTree>
    <p:extLst>
      <p:ext uri="{BB962C8B-B14F-4D97-AF65-F5344CB8AC3E}">
        <p14:creationId xmlns:p14="http://schemas.microsoft.com/office/powerpoint/2010/main" val="263220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F56C-4431-CB9F-49B3-E8C724BBE7E9}"/>
              </a:ext>
            </a:extLst>
          </p:cNvPr>
          <p:cNvSpPr txBox="1"/>
          <p:nvPr/>
        </p:nvSpPr>
        <p:spPr>
          <a:xfrm>
            <a:off x="0" y="332656"/>
            <a:ext cx="8532440" cy="3170099"/>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CONCLUSION:</a:t>
            </a:r>
          </a:p>
          <a:p>
            <a:pPr marL="457200" indent="-457200">
              <a:buClr>
                <a:srgbClr val="7030A0"/>
              </a:buClr>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Clr>
                <a:srgbClr val="7030A0"/>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By using gas level detection and automatic booking system automatic booking is possible which helps for prebooking.</a:t>
            </a:r>
          </a:p>
          <a:p>
            <a:pPr marL="457200" indent="-457200">
              <a:buClr>
                <a:srgbClr val="7030A0"/>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By using gas sensor we can detect the leakage and avoid the fire accident.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734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4D439F-9DC8-7DAA-09D6-046C57AD8D65}"/>
              </a:ext>
            </a:extLst>
          </p:cNvPr>
          <p:cNvSpPr txBox="1"/>
          <p:nvPr/>
        </p:nvSpPr>
        <p:spPr>
          <a:xfrm>
            <a:off x="0" y="116632"/>
            <a:ext cx="9144000" cy="5847755"/>
          </a:xfrm>
          <a:prstGeom prst="rect">
            <a:avLst/>
          </a:prstGeom>
          <a:noFill/>
        </p:spPr>
        <p:txBody>
          <a:bodyPr wrap="square">
            <a:spAutoFit/>
          </a:bodyPr>
          <a:lstStyle/>
          <a:p>
            <a:r>
              <a:rPr lang="en-IN" sz="3800" dirty="0">
                <a:latin typeface="Times New Roman" panose="02020603050405020304" pitchFamily="18" charset="0"/>
                <a:cs typeface="Times New Roman" panose="02020603050405020304" pitchFamily="18" charset="0"/>
              </a:rPr>
              <a:t>REFERENCE:</a:t>
            </a:r>
          </a:p>
          <a:p>
            <a:pPr marL="457200"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Conference </a:t>
            </a:r>
            <a:r>
              <a:rPr lang="en-US" sz="2400" dirty="0" err="1">
                <a:latin typeface="Times New Roman" panose="02020603050405020304" pitchFamily="18" charset="0"/>
                <a:cs typeface="Times New Roman" panose="02020603050405020304" pitchFamily="18" charset="0"/>
              </a:rPr>
              <a:t>Proceedings:"IoT-Based</a:t>
            </a:r>
            <a:r>
              <a:rPr lang="en-US" sz="2400" dirty="0">
                <a:latin typeface="Times New Roman" panose="02020603050405020304" pitchFamily="18" charset="0"/>
                <a:cs typeface="Times New Roman" panose="02020603050405020304" pitchFamily="18" charset="0"/>
              </a:rPr>
              <a:t> Gas Cylinder Monitoring and Booking System" presented at the International Conference on Internet of Things and Cloud </a:t>
            </a:r>
            <a:r>
              <a:rPr lang="en-US" sz="2400" dirty="0" err="1">
                <a:latin typeface="Times New Roman" panose="02020603050405020304" pitchFamily="18" charset="0"/>
                <a:cs typeface="Times New Roman" panose="02020603050405020304" pitchFamily="18" charset="0"/>
              </a:rPr>
              <a:t>Computing."Design</a:t>
            </a:r>
            <a:r>
              <a:rPr lang="en-US" sz="2400" dirty="0">
                <a:latin typeface="Times New Roman" panose="02020603050405020304" pitchFamily="18" charset="0"/>
                <a:cs typeface="Times New Roman" panose="02020603050405020304" pitchFamily="18" charset="0"/>
              </a:rPr>
              <a:t> and Implementation of IoT-Based Gas Level Detection and Automatic Booking System" presented at the IEEE International Conference on Computing, Communication, and Automation.</a:t>
            </a: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Research Papers : "Design and Implementation of IoT-based Gas Level Monitoring and Booking System" by S. Ghosh, A. Paul, and S. K. </a:t>
            </a:r>
            <a:r>
              <a:rPr lang="en-IN" sz="2400" dirty="0" err="1">
                <a:latin typeface="Times New Roman" panose="02020603050405020304" pitchFamily="18" charset="0"/>
                <a:cs typeface="Times New Roman" panose="02020603050405020304" pitchFamily="18" charset="0"/>
              </a:rPr>
              <a:t>Das."IoT</a:t>
            </a:r>
            <a:r>
              <a:rPr lang="en-IN" sz="2400" dirty="0">
                <a:latin typeface="Times New Roman" panose="02020603050405020304" pitchFamily="18" charset="0"/>
                <a:cs typeface="Times New Roman" panose="02020603050405020304" pitchFamily="18" charset="0"/>
              </a:rPr>
              <a:t>-Based Gas Cylinder Monitoring and Booking System" by N. K. Jha, S. Kumar, and A. Gupta.</a:t>
            </a:r>
          </a:p>
          <a:p>
            <a:pPr marL="457200" indent="-4572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Journals:"An</a:t>
            </a:r>
            <a:r>
              <a:rPr lang="en-US" sz="2400" dirty="0">
                <a:latin typeface="Times New Roman" panose="02020603050405020304" pitchFamily="18" charset="0"/>
                <a:cs typeface="Times New Roman" panose="02020603050405020304" pitchFamily="18" charset="0"/>
              </a:rPr>
              <a:t> IoT-Based Intelligent Gas Monitoring and Booking System" by S. K. </a:t>
            </a:r>
            <a:r>
              <a:rPr lang="en-US" sz="2400" dirty="0" err="1">
                <a:latin typeface="Times New Roman" panose="02020603050405020304" pitchFamily="18" charset="0"/>
                <a:cs typeface="Times New Roman" panose="02020603050405020304" pitchFamily="18" charset="0"/>
              </a:rPr>
              <a:t>Chaurasia</a:t>
            </a:r>
            <a:r>
              <a:rPr lang="en-US" sz="2400" dirty="0">
                <a:latin typeface="Times New Roman" panose="02020603050405020304" pitchFamily="18" charset="0"/>
                <a:cs typeface="Times New Roman" panose="02020603050405020304" pitchFamily="18" charset="0"/>
              </a:rPr>
              <a:t> and A. A. </a:t>
            </a:r>
            <a:r>
              <a:rPr lang="en-US" sz="2400" dirty="0" err="1">
                <a:latin typeface="Times New Roman" panose="02020603050405020304" pitchFamily="18" charset="0"/>
                <a:cs typeface="Times New Roman" panose="02020603050405020304" pitchFamily="18" charset="0"/>
              </a:rPr>
              <a:t>Bhat."Smart</a:t>
            </a:r>
            <a:r>
              <a:rPr lang="en-US" sz="2400" dirty="0">
                <a:latin typeface="Times New Roman" panose="02020603050405020304" pitchFamily="18" charset="0"/>
                <a:cs typeface="Times New Roman" panose="02020603050405020304" pitchFamily="18" charset="0"/>
              </a:rPr>
              <a:t> Gas Cylinder Management System Using IoT and Cloud Computing" by S. Sahoo and A. K. Patra.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38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C99C0F-1E2E-DE8B-336E-8048B7044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704" y="1551944"/>
            <a:ext cx="5208591" cy="3466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C3773C-20D1-C453-C8DF-C3BA01881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267" y="1755857"/>
            <a:ext cx="4467465" cy="33462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7504" y="500042"/>
            <a:ext cx="8393586" cy="1793167"/>
          </a:xfrm>
        </p:spPr>
        <p:txBody>
          <a:bodyPr>
            <a:normAutofit fontScale="90000"/>
          </a:bodyPr>
          <a:lstStyle/>
          <a:p>
            <a:pPr>
              <a:buNone/>
            </a:pPr>
            <a:r>
              <a:rPr lang="en-US" sz="4000" dirty="0">
                <a:solidFill>
                  <a:schemeClr val="tx1"/>
                </a:solidFill>
                <a:latin typeface="Times New Roman" panose="02020603050405020304" pitchFamily="18" charset="0"/>
                <a:cs typeface="Times New Roman" panose="02020603050405020304" pitchFamily="18" charset="0"/>
              </a:rPr>
              <a:t>GAS LEVEL DETECTION AND              AUTOMATIC </a:t>
            </a:r>
            <a:r>
              <a:rPr lang="en-IN" altLang="en-US" sz="4000" dirty="0">
                <a:solidFill>
                  <a:schemeClr val="tx1"/>
                </a:solidFill>
                <a:latin typeface="Times New Roman" panose="02020603050405020304" pitchFamily="18" charset="0"/>
                <a:cs typeface="Times New Roman" panose="02020603050405020304" pitchFamily="18" charset="0"/>
              </a:rPr>
              <a:t>BOOKING</a:t>
            </a:r>
            <a:r>
              <a:rPr lang="en-US" sz="4000" dirty="0">
                <a:solidFill>
                  <a:schemeClr val="tx1"/>
                </a:solidFill>
                <a:latin typeface="Times New Roman" panose="02020603050405020304" pitchFamily="18" charset="0"/>
                <a:cs typeface="Times New Roman" panose="02020603050405020304" pitchFamily="18" charset="0"/>
              </a:rPr>
              <a:t>  SYSTEM</a:t>
            </a:r>
            <a:br>
              <a:rPr lang="en-US" dirty="0">
                <a:solidFill>
                  <a:schemeClr val="tx1"/>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28662" y="2214554"/>
            <a:ext cx="6811690" cy="4310790"/>
          </a:xfrm>
        </p:spPr>
        <p:txBody>
          <a:bodyPr>
            <a:normAutofit fontScale="97500"/>
          </a:bodyPr>
          <a:lstStyle/>
          <a:p>
            <a:r>
              <a:rPr lang="en-US" sz="2100" dirty="0">
                <a:solidFill>
                  <a:schemeClr val="tx1"/>
                </a:solidFill>
                <a:latin typeface="Times New Roman" panose="02020603050405020304" pitchFamily="18" charset="0"/>
                <a:cs typeface="Times New Roman" panose="02020603050405020304" pitchFamily="18" charset="0"/>
              </a:rPr>
              <a:t>TEAM MEMBERS:</a:t>
            </a:r>
          </a:p>
          <a:p>
            <a:r>
              <a:rPr lang="en-US" sz="2100" dirty="0">
                <a:solidFill>
                  <a:schemeClr val="tx1"/>
                </a:solidFill>
                <a:latin typeface="Times New Roman" panose="02020603050405020304" pitchFamily="18" charset="0"/>
                <a:cs typeface="Times New Roman" panose="02020603050405020304" pitchFamily="18" charset="0"/>
              </a:rPr>
              <a:t>SOWMIYA . V (927622BEC198)</a:t>
            </a:r>
          </a:p>
          <a:p>
            <a:r>
              <a:rPr lang="en-US" sz="2100" dirty="0">
                <a:solidFill>
                  <a:schemeClr val="tx1"/>
                </a:solidFill>
                <a:latin typeface="Times New Roman" panose="02020603050405020304" pitchFamily="18" charset="0"/>
                <a:cs typeface="Times New Roman" panose="02020603050405020304" pitchFamily="18" charset="0"/>
              </a:rPr>
              <a:t>SRIMATHIDEVI .  P (927622BEC203)</a:t>
            </a:r>
          </a:p>
          <a:p>
            <a:r>
              <a:rPr lang="en-US" sz="2100" dirty="0">
                <a:solidFill>
                  <a:schemeClr val="tx1"/>
                </a:solidFill>
                <a:latin typeface="Times New Roman" panose="02020603050405020304" pitchFamily="18" charset="0"/>
                <a:cs typeface="Times New Roman" panose="02020603050405020304" pitchFamily="18" charset="0"/>
              </a:rPr>
              <a:t>SRINITHI . P (927622BEC205)</a:t>
            </a:r>
          </a:p>
          <a:p>
            <a:r>
              <a:rPr lang="en-US" sz="2100" dirty="0">
                <a:solidFill>
                  <a:schemeClr val="tx1"/>
                </a:solidFill>
                <a:latin typeface="Times New Roman" panose="02020603050405020304" pitchFamily="18" charset="0"/>
                <a:cs typeface="Times New Roman" panose="02020603050405020304" pitchFamily="18" charset="0"/>
              </a:rPr>
              <a:t>VANISHA . R (927622BEC240)</a:t>
            </a:r>
          </a:p>
          <a:p>
            <a:r>
              <a:rPr lang="en-US" sz="2100" dirty="0">
                <a:solidFill>
                  <a:schemeClr val="tx1"/>
                </a:solidFill>
                <a:latin typeface="Times New Roman" panose="02020603050405020304" pitchFamily="18" charset="0"/>
                <a:cs typeface="Times New Roman" panose="02020603050405020304" pitchFamily="18" charset="0"/>
              </a:rPr>
              <a:t>GUIDED BY :</a:t>
            </a:r>
          </a:p>
          <a:p>
            <a:r>
              <a:rPr lang="en-US" sz="2100" dirty="0" err="1">
                <a:solidFill>
                  <a:schemeClr val="tx1"/>
                </a:solidFill>
                <a:latin typeface="Times New Roman" panose="02020603050405020304" pitchFamily="18" charset="0"/>
                <a:cs typeface="Times New Roman" panose="02020603050405020304" pitchFamily="18" charset="0"/>
              </a:rPr>
              <a:t>Ms</a:t>
            </a:r>
            <a:r>
              <a:rPr lang="en-US" sz="2100" dirty="0">
                <a:solidFill>
                  <a:schemeClr val="tx1"/>
                </a:solidFill>
                <a:latin typeface="Times New Roman" panose="02020603050405020304" pitchFamily="18" charset="0"/>
                <a:cs typeface="Times New Roman" panose="02020603050405020304" pitchFamily="18" charset="0"/>
              </a:rPr>
              <a:t> .S .VASUKI                                                              </a:t>
            </a:r>
          </a:p>
          <a:p>
            <a:r>
              <a:rPr lang="en-US" sz="2100" dirty="0">
                <a:solidFill>
                  <a:schemeClr val="tx1"/>
                </a:solidFill>
                <a:latin typeface="Algerian" pitchFamily="82" charset="0"/>
              </a:rPr>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304800"/>
            <a:ext cx="8610599" cy="6553200"/>
          </a:xfrm>
        </p:spPr>
        <p:txBody>
          <a:bodyPr>
            <a:normAutofit lnSpcReduction="10000"/>
          </a:bodyPr>
          <a:lstStyle/>
          <a:p>
            <a:pPr marL="0" indent="0">
              <a:buNone/>
            </a:pPr>
            <a:r>
              <a:rPr lang="en-US" sz="4000" dirty="0">
                <a:solidFill>
                  <a:schemeClr val="tx1"/>
                </a:solidFill>
                <a:latin typeface="Times New Roman" panose="02020603050405020304" pitchFamily="18" charset="0"/>
                <a:cs typeface="Times New Roman" panose="02020603050405020304" pitchFamily="18" charset="0"/>
              </a:rPr>
              <a:t>CONTENT :</a:t>
            </a:r>
          </a:p>
          <a:p>
            <a:pPr marL="0" indent="0">
              <a:buNone/>
            </a:pPr>
            <a:endParaRPr lang="en-US" sz="4000" dirty="0">
              <a:solidFill>
                <a:schemeClr val="tx1"/>
              </a:solidFill>
              <a:latin typeface="Algerian" pitchFamily="82" charset="0"/>
            </a:endParaRPr>
          </a:p>
          <a:p>
            <a:r>
              <a:rPr lang="en-US" sz="2000" dirty="0">
                <a:solidFill>
                  <a:schemeClr val="tx1"/>
                </a:solidFill>
                <a:latin typeface="Times New Roman" panose="02020603050405020304" pitchFamily="18" charset="0"/>
                <a:cs typeface="Times New Roman" panose="02020603050405020304" pitchFamily="18" charset="0"/>
              </a:rPr>
              <a:t>INTRODUCTION</a:t>
            </a:r>
          </a:p>
          <a:p>
            <a:r>
              <a:rPr lang="en-US" sz="2000" dirty="0">
                <a:solidFill>
                  <a:schemeClr val="tx1"/>
                </a:solidFill>
                <a:latin typeface="Times New Roman" panose="02020603050405020304" pitchFamily="18" charset="0"/>
                <a:cs typeface="Times New Roman" panose="02020603050405020304" pitchFamily="18" charset="0"/>
              </a:rPr>
              <a:t>PROBLEM STATEMENT</a:t>
            </a:r>
          </a:p>
          <a:p>
            <a:r>
              <a:rPr lang="en-US" sz="2000" dirty="0">
                <a:solidFill>
                  <a:schemeClr val="tx1"/>
                </a:solidFill>
                <a:latin typeface="Times New Roman" panose="02020603050405020304" pitchFamily="18" charset="0"/>
                <a:cs typeface="Times New Roman" panose="02020603050405020304" pitchFamily="18" charset="0"/>
              </a:rPr>
              <a:t>OBTECTIVE </a:t>
            </a:r>
          </a:p>
          <a:p>
            <a:r>
              <a:rPr lang="en-US" sz="2000" dirty="0">
                <a:solidFill>
                  <a:schemeClr val="tx1"/>
                </a:solidFill>
                <a:latin typeface="Times New Roman" panose="02020603050405020304" pitchFamily="18" charset="0"/>
                <a:cs typeface="Times New Roman" panose="02020603050405020304" pitchFamily="18" charset="0"/>
              </a:rPr>
              <a:t>EXISTING SYSTEM</a:t>
            </a:r>
          </a:p>
          <a:p>
            <a:r>
              <a:rPr lang="en-US" sz="2000" dirty="0">
                <a:solidFill>
                  <a:schemeClr val="tx1"/>
                </a:solidFill>
                <a:latin typeface="Times New Roman" panose="02020603050405020304" pitchFamily="18" charset="0"/>
                <a:cs typeface="Times New Roman" panose="02020603050405020304" pitchFamily="18" charset="0"/>
              </a:rPr>
              <a:t>BLOCK DIAGRAM</a:t>
            </a:r>
          </a:p>
          <a:p>
            <a:r>
              <a:rPr lang="en-US" sz="2000" dirty="0">
                <a:solidFill>
                  <a:schemeClr val="tx1"/>
                </a:solidFill>
                <a:latin typeface="Times New Roman" panose="02020603050405020304" pitchFamily="18" charset="0"/>
                <a:cs typeface="Times New Roman" panose="02020603050405020304" pitchFamily="18" charset="0"/>
              </a:rPr>
              <a:t>HARDWARE TOOL</a:t>
            </a:r>
          </a:p>
          <a:p>
            <a:r>
              <a:rPr lang="en-US" sz="2000" dirty="0">
                <a:solidFill>
                  <a:schemeClr val="tx1"/>
                </a:solidFill>
                <a:latin typeface="Times New Roman" panose="02020603050405020304" pitchFamily="18" charset="0"/>
                <a:cs typeface="Times New Roman" panose="02020603050405020304" pitchFamily="18" charset="0"/>
              </a:rPr>
              <a:t>SOFTWARE TOOL</a:t>
            </a:r>
          </a:p>
          <a:p>
            <a:r>
              <a:rPr lang="en-US" sz="2000" dirty="0">
                <a:solidFill>
                  <a:schemeClr val="tx1"/>
                </a:solidFill>
                <a:latin typeface="Times New Roman" panose="02020603050405020304" pitchFamily="18" charset="0"/>
                <a:cs typeface="Times New Roman" panose="02020603050405020304" pitchFamily="18" charset="0"/>
              </a:rPr>
              <a:t>PLAN OF WORK COMPLETION </a:t>
            </a:r>
          </a:p>
          <a:p>
            <a:r>
              <a:rPr lang="en-US" sz="2000" dirty="0">
                <a:solidFill>
                  <a:schemeClr val="tx1"/>
                </a:solidFill>
                <a:latin typeface="Times New Roman" panose="02020603050405020304" pitchFamily="18" charset="0"/>
                <a:cs typeface="Times New Roman" panose="02020603050405020304" pitchFamily="18" charset="0"/>
              </a:rPr>
              <a:t>CONCLUSION </a:t>
            </a:r>
          </a:p>
          <a:p>
            <a:r>
              <a:rPr lang="en-US" sz="2000" dirty="0">
                <a:solidFill>
                  <a:schemeClr val="tx1"/>
                </a:solidFill>
                <a:latin typeface="Times New Roman" panose="02020603050405020304" pitchFamily="18" charset="0"/>
                <a:cs typeface="Times New Roman" panose="02020603050405020304" pitchFamily="18" charset="0"/>
              </a:rPr>
              <a:t>REFERENCE</a:t>
            </a:r>
          </a:p>
          <a:p>
            <a:pPr marL="0" indent="0">
              <a:buNone/>
            </a:pPr>
            <a:endParaRPr lang="en-US" sz="2000" dirty="0">
              <a:solidFill>
                <a:schemeClr val="tx1"/>
              </a:solidFill>
              <a:latin typeface="Algerian" pitchFamily="82" charset="0"/>
            </a:endParaRPr>
          </a:p>
          <a:p>
            <a:pPr marL="0" indent="0">
              <a:buNone/>
            </a:pPr>
            <a:r>
              <a:rPr lang="en-US" sz="2000" dirty="0">
                <a:solidFill>
                  <a:schemeClr val="tx1"/>
                </a:solidFill>
                <a:latin typeface="Algerian" pitchFamily="82"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14282" y="304800"/>
            <a:ext cx="8686799" cy="6004520"/>
          </a:xfrm>
        </p:spPr>
        <p:txBody>
          <a:bodyPr>
            <a:normAutofit fontScale="85000" lnSpcReduction="20000"/>
          </a:bodyPr>
          <a:lstStyle/>
          <a:p>
            <a:pPr marL="0" indent="0">
              <a:buNone/>
            </a:pPr>
            <a:r>
              <a:rPr lang="en-US" sz="4000" dirty="0">
                <a:solidFill>
                  <a:schemeClr val="tx1"/>
                </a:solidFill>
                <a:latin typeface="Times New Roman" panose="02020603050405020304" pitchFamily="18" charset="0"/>
                <a:cs typeface="Times New Roman" panose="02020603050405020304" pitchFamily="18" charset="0"/>
              </a:rPr>
              <a:t>INTRODUCTION</a:t>
            </a:r>
            <a:r>
              <a:rPr lang="en-US" sz="4000" dirty="0">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cs typeface="Times New Roman" panose="02020603050405020304" pitchFamily="18" charset="0"/>
              </a:rPr>
              <a:t>:</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a:t>
            </a:r>
          </a:p>
          <a:p>
            <a:pPr marL="0" indent="0">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In our fast-paced world, convenience is key. Whether it's managing household tasks or ensuring industrial efficiency, the demand for streamlined processes has never been higher.</a:t>
            </a:r>
          </a:p>
          <a:p>
            <a:pPr marL="0" indent="0">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One area where this demand is particularly evident is in the monitoring and replenishing of gas supplies.</a:t>
            </a:r>
          </a:p>
          <a:p>
            <a:pPr marL="0" indent="0">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Traditional methods of gas level monitoring and booking have often been manual, time-consuming, and prone to errors.</a:t>
            </a:r>
          </a:p>
          <a:p>
            <a:pPr marL="0" indent="0">
              <a:buFont typeface="Arial" panose="020B0604020202020204" pitchFamily="34" charset="0"/>
              <a:buChar char="•"/>
            </a:pPr>
            <a:r>
              <a:rPr lang="en-US" sz="3300" dirty="0">
                <a:solidFill>
                  <a:schemeClr val="tx1"/>
                </a:solidFill>
                <a:latin typeface="Times New Roman" panose="02020603050405020304" pitchFamily="18" charset="0"/>
                <a:cs typeface="Times New Roman" panose="02020603050405020304" pitchFamily="18" charset="0"/>
              </a:rPr>
              <a:t>However, with advancements in technology, we now stand at the brink of a revolutionary solution – the Gas Level Detection and Automatic Booking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74C47-0DD5-063A-D470-0B0A70F1C2D2}"/>
              </a:ext>
            </a:extLst>
          </p:cNvPr>
          <p:cNvSpPr txBox="1"/>
          <p:nvPr/>
        </p:nvSpPr>
        <p:spPr>
          <a:xfrm>
            <a:off x="395536" y="764704"/>
            <a:ext cx="7920880" cy="2677656"/>
          </a:xfrm>
          <a:prstGeom prst="rect">
            <a:avLst/>
          </a:prstGeom>
          <a:noFill/>
        </p:spPr>
        <p:txBody>
          <a:bodyPr wrap="square">
            <a:spAutoFit/>
          </a:bodyPr>
          <a:lstStyle/>
          <a:p>
            <a:pPr marL="0" indent="0">
              <a:buClr>
                <a:schemeClr val="accent1"/>
              </a:buClr>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Imagine a system that can accurately monitor gas levels in real-time, notifying users when it's time for a refill, and even autonomously scheduling deliveries.</a:t>
            </a:r>
          </a:p>
          <a:p>
            <a:pPr marL="457200" indent="-457200">
              <a:buClr>
                <a:schemeClr val="accent1"/>
              </a:buClr>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buClr>
                <a:schemeClr val="accent1"/>
              </a:buClr>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This system ensures that users never run out of gas unexpectedly.</a:t>
            </a:r>
          </a:p>
        </p:txBody>
      </p:sp>
    </p:spTree>
    <p:extLst>
      <p:ext uri="{BB962C8B-B14F-4D97-AF65-F5344CB8AC3E}">
        <p14:creationId xmlns:p14="http://schemas.microsoft.com/office/powerpoint/2010/main" val="414624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2E558-BA51-D1AF-D829-A03E42EABB20}"/>
              </a:ext>
            </a:extLst>
          </p:cNvPr>
          <p:cNvSpPr txBox="1"/>
          <p:nvPr/>
        </p:nvSpPr>
        <p:spPr>
          <a:xfrm>
            <a:off x="179512" y="44624"/>
            <a:ext cx="8712968" cy="6217087"/>
          </a:xfrm>
          <a:prstGeom prst="rect">
            <a:avLst/>
          </a:prstGeom>
          <a:noFill/>
        </p:spPr>
        <p:txBody>
          <a:bodyPr wrap="square">
            <a:spAutoFit/>
          </a:bodyPr>
          <a:lstStyle/>
          <a:p>
            <a:r>
              <a:rPr lang="en-IN" dirty="0"/>
              <a:t> </a:t>
            </a:r>
            <a:r>
              <a:rPr lang="en-IN" sz="3400" dirty="0">
                <a:latin typeface="Times New Roman" panose="02020603050405020304" pitchFamily="18" charset="0"/>
                <a:cs typeface="Times New Roman" panose="02020603050405020304" pitchFamily="18" charset="0"/>
              </a:rPr>
              <a:t>PROBLEM STATEMENTS:</a:t>
            </a:r>
          </a:p>
          <a:p>
            <a:pPr>
              <a:buClr>
                <a:schemeClr val="accent1"/>
              </a:buClr>
            </a:pPr>
            <a:r>
              <a:rPr lang="en-US" sz="2800" dirty="0">
                <a:latin typeface="Times New Roman" panose="02020603050405020304" pitchFamily="18" charset="0"/>
                <a:cs typeface="Times New Roman" panose="02020603050405020304" pitchFamily="18" charset="0"/>
              </a:rPr>
              <a:t>     Gas supply management is a critical aspect of various sectors, including households, industries, and commercial establishments. However, the traditional methods of monitoring gas levels and placing orders suffer from inefficiencies and shortcomings, leading to frequent inconveniences and disruptions. The need of the hour is to develop a comprehensive solution that addresses these challenges and provides a seamless experience for users.</a:t>
            </a:r>
            <a:endParaRPr lang="en-IN" sz="2800" dirty="0">
              <a:latin typeface="Times New Roman" panose="02020603050405020304" pitchFamily="18" charset="0"/>
              <a:cs typeface="Times New Roman" panose="02020603050405020304" pitchFamily="18" charset="0"/>
            </a:endParaRPr>
          </a:p>
          <a:p>
            <a:pPr marL="457200" indent="-457200">
              <a:buClr>
                <a:schemeClr val="accent1"/>
              </a:buClr>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Manual Monitoring and Ordering </a:t>
            </a:r>
          </a:p>
          <a:p>
            <a:pPr marL="457200" indent="-4572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Unpredictable Consumption Patterns</a:t>
            </a:r>
            <a:endParaRPr lang="en-US" sz="2800" dirty="0">
              <a:latin typeface="Times New Roman" panose="02020603050405020304" pitchFamily="18" charset="0"/>
              <a:cs typeface="Times New Roman" panose="02020603050405020304" pitchFamily="18" charset="0"/>
            </a:endParaRPr>
          </a:p>
          <a:p>
            <a:pPr marL="457200" indent="-457200">
              <a:buClr>
                <a:schemeClr val="accent1"/>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Inefficient Inventory Management</a:t>
            </a:r>
          </a:p>
          <a:p>
            <a:pPr marL="457200" indent="-457200">
              <a:buClr>
                <a:schemeClr val="accent1"/>
              </a:buCl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Customer Convenience and Satisfaction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03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C6161A-0457-836D-0CCE-71576E96C351}"/>
              </a:ext>
            </a:extLst>
          </p:cNvPr>
          <p:cNvSpPr txBox="1"/>
          <p:nvPr/>
        </p:nvSpPr>
        <p:spPr>
          <a:xfrm>
            <a:off x="107504" y="116632"/>
            <a:ext cx="8712968" cy="6093976"/>
          </a:xfrm>
          <a:prstGeom prst="rect">
            <a:avLst/>
          </a:prstGeom>
          <a:noFill/>
        </p:spPr>
        <p:txBody>
          <a:bodyPr wrap="square">
            <a:spAutoFit/>
          </a:bodyPr>
          <a:lstStyle/>
          <a:p>
            <a:r>
              <a:rPr lang="en-IN" sz="3400" dirty="0">
                <a:latin typeface="Times New Roman" panose="02020603050405020304" pitchFamily="18" charset="0"/>
                <a:cs typeface="Times New Roman" panose="02020603050405020304" pitchFamily="18" charset="0"/>
              </a:rPr>
              <a:t>OBJECTIVES:</a:t>
            </a:r>
          </a:p>
          <a:p>
            <a:pPr marL="342900" indent="-342900">
              <a:buClr>
                <a:schemeClr val="accent1"/>
              </a:buCl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Clr>
                <a:schemeClr val="accent1"/>
              </a:buCl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primary objective of this project is to develop a Gas Level Detection and Automatic Booking System that addresses the aforementioned challenges and delivers the following benefits.</a:t>
            </a:r>
          </a:p>
          <a:p>
            <a:pPr marL="342900" indent="-342900">
              <a:buClr>
                <a:schemeClr val="accent1"/>
              </a:buCl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Real-Time Monitoring: </a:t>
            </a:r>
            <a:r>
              <a:rPr lang="en-IN" sz="2800" dirty="0">
                <a:latin typeface="Times New Roman" panose="02020603050405020304" pitchFamily="18" charset="0"/>
                <a:cs typeface="Times New Roman" panose="02020603050405020304" pitchFamily="18" charset="0"/>
              </a:rPr>
              <a:t>Implement sensors and IoT technology to enable real-time monitoring of gas levels in cylinders or tanks, providing users with accurate and timely information.</a:t>
            </a:r>
          </a:p>
          <a:p>
            <a:pPr marL="342900" indent="-342900">
              <a:buClr>
                <a:schemeClr val="accent1"/>
              </a:buCl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Automatic Booking: </a:t>
            </a:r>
            <a:r>
              <a:rPr lang="en-US" sz="2800" dirty="0">
                <a:latin typeface="Times New Roman" panose="02020603050405020304" pitchFamily="18" charset="0"/>
                <a:cs typeface="Times New Roman" panose="02020603050405020304" pitchFamily="18" charset="0"/>
              </a:rPr>
              <a:t>Develop algorithms and scheduling mechanisms to automatically generate refill orders based on</a:t>
            </a:r>
            <a:r>
              <a:rPr lang="en-IN" sz="2800" dirty="0">
                <a:latin typeface="Times New Roman" panose="02020603050405020304" pitchFamily="18" charset="0"/>
                <a:cs typeface="Times New Roman" panose="02020603050405020304" pitchFamily="18" charset="0"/>
              </a:rPr>
              <a:t> level detected by the load cell.</a:t>
            </a:r>
          </a:p>
          <a:p>
            <a:pPr marL="342900" indent="-342900">
              <a:buClr>
                <a:schemeClr val="accent1"/>
              </a:buCl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19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F84C18-1373-7C9D-A0C8-95D7E060DC2B}"/>
              </a:ext>
            </a:extLst>
          </p:cNvPr>
          <p:cNvSpPr txBox="1"/>
          <p:nvPr/>
        </p:nvSpPr>
        <p:spPr>
          <a:xfrm>
            <a:off x="0" y="116632"/>
            <a:ext cx="8676456" cy="2677656"/>
          </a:xfrm>
          <a:prstGeom prst="rect">
            <a:avLst/>
          </a:prstGeom>
          <a:noFill/>
        </p:spPr>
        <p:txBody>
          <a:bodyPr wrap="square">
            <a:spAutoFit/>
          </a:bodyPr>
          <a:lstStyle/>
          <a:p>
            <a:pPr marL="457200" indent="-457200">
              <a:buClr>
                <a:schemeClr val="accent1"/>
              </a:buCl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Gas Leakage Detection </a:t>
            </a:r>
            <a:r>
              <a:rPr lang="en-IN" sz="2800" dirty="0">
                <a:latin typeface="Times New Roman" panose="02020603050405020304" pitchFamily="18" charset="0"/>
                <a:cs typeface="Times New Roman" panose="02020603050405020304" pitchFamily="18" charset="0"/>
              </a:rPr>
              <a:t>: The objective of a gas sensor for LPG is to detect any leakage of gas from the system or storage containers.</a:t>
            </a:r>
          </a:p>
          <a:p>
            <a:pPr marL="457200" indent="-457200">
              <a:buClr>
                <a:schemeClr val="accent1"/>
              </a:buCl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Early Warning System: </a:t>
            </a:r>
            <a:r>
              <a:rPr lang="en-US" sz="2800" dirty="0">
                <a:latin typeface="Times New Roman" panose="02020603050405020304" pitchFamily="18" charset="0"/>
                <a:cs typeface="Times New Roman" panose="02020603050405020304" pitchFamily="18" charset="0"/>
              </a:rPr>
              <a:t>Gas sensors aim to provide an early warning in case of gas leakage, allowing users to take prompt action to mitigate the risk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295675"/>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308</TotalTime>
  <Words>762</Words>
  <Application>Microsoft Office PowerPoint</Application>
  <PresentationFormat>On-screen Show (4:3)</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Times New Roman</vt:lpstr>
      <vt:lpstr>Trebuchet MS</vt:lpstr>
      <vt:lpstr>Wingdings 3</vt:lpstr>
      <vt:lpstr>Facet</vt:lpstr>
      <vt:lpstr>PowerPoint Presentation</vt:lpstr>
      <vt:lpstr>PowerPoint Presentation</vt:lpstr>
      <vt:lpstr>GAS LEVEL DETECTION AND              AUTOMATIC BOOKING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TOOLS</vt:lpstr>
      <vt:lpstr>SOFTWARE TOOLS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Admin</dc:creator>
  <cp:lastModifiedBy>Srimathi Devi</cp:lastModifiedBy>
  <cp:revision>69</cp:revision>
  <dcterms:created xsi:type="dcterms:W3CDTF">2022-09-11T06:39:00Z</dcterms:created>
  <dcterms:modified xsi:type="dcterms:W3CDTF">2024-10-24T04:06:40Z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24BA3B5FDA5C47D697157327053ED794_13</vt:lpwstr>
  </property>
  <property fmtid="{D5CDD505-2E9C-101B-9397-08002B2CF9AE}" pid="3" name="KSOProductBuildVer">
    <vt:lpwstr>1033-12.2.0.13201</vt:lpwstr>
  </property>
</Properties>
</file>