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SRIMATHI. G</a:t>
            </a:r>
          </a:p>
          <a:p>
            <a:r>
              <a:rPr lang="en-US" sz="2400" dirty="0"/>
              <a:t>REGISTER NO: 122204059/ asunm1659122204059</a:t>
            </a:r>
          </a:p>
          <a:p>
            <a:r>
              <a:rPr lang="en-US" sz="2400" dirty="0"/>
              <a:t>DEPARTMENT: BCOM (CORPORATE SECRETARYSHIP)</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0D0A5EA-D214-1CBA-0AED-AD3ABAA025E3}"/>
              </a:ext>
            </a:extLst>
          </p:cNvPr>
          <p:cNvSpPr txBox="1"/>
          <p:nvPr/>
        </p:nvSpPr>
        <p:spPr>
          <a:xfrm>
            <a:off x="1905000" y="1225282"/>
            <a:ext cx="6560694" cy="5355312"/>
          </a:xfrm>
          <a:prstGeom prst="rect">
            <a:avLst/>
          </a:prstGeom>
          <a:noFill/>
        </p:spPr>
        <p:txBody>
          <a:bodyPr wrap="square">
            <a:spAutoFit/>
          </a:bodyPr>
          <a:lstStyle/>
          <a:p>
            <a:r>
              <a:rPr lang="en-IN" dirty="0"/>
              <a:t>1) Data collection:</a:t>
            </a:r>
          </a:p>
          <a:p>
            <a:r>
              <a:rPr lang="en-IN" dirty="0"/>
              <a:t>In </a:t>
            </a:r>
            <a:r>
              <a:rPr lang="en-IN" dirty="0" err="1"/>
              <a:t>Edunet</a:t>
            </a:r>
            <a:r>
              <a:rPr lang="en-IN" dirty="0"/>
              <a:t> dash board downloading the data sets while using the </a:t>
            </a:r>
            <a:r>
              <a:rPr lang="en-IN" dirty="0" err="1"/>
              <a:t>kaggle</a:t>
            </a:r>
            <a:r>
              <a:rPr lang="en-IN" dirty="0"/>
              <a:t> data sets.</a:t>
            </a:r>
          </a:p>
          <a:p>
            <a:r>
              <a:rPr lang="en-IN" dirty="0"/>
              <a:t>2) features: </a:t>
            </a:r>
          </a:p>
          <a:p>
            <a:pPr marL="285750" indent="-285750">
              <a:buFont typeface="Arial" panose="020B0604020202020204" pitchFamily="34" charset="0"/>
              <a:buChar char="•"/>
            </a:pPr>
            <a:r>
              <a:rPr lang="en-IN" dirty="0"/>
              <a:t>identifying the employee ID</a:t>
            </a:r>
          </a:p>
          <a:p>
            <a:pPr marL="285750" indent="-285750">
              <a:buFont typeface="Arial" panose="020B0604020202020204" pitchFamily="34" charset="0"/>
              <a:buChar char="•"/>
            </a:pPr>
            <a:r>
              <a:rPr lang="en-IN" dirty="0"/>
              <a:t>identifying employee names</a:t>
            </a:r>
          </a:p>
          <a:p>
            <a:pPr marL="285750" indent="-285750">
              <a:buFont typeface="Arial" panose="020B0604020202020204" pitchFamily="34" charset="0"/>
              <a:buChar char="•"/>
            </a:pPr>
            <a:r>
              <a:rPr lang="en-IN" dirty="0"/>
              <a:t>identifying employee performance</a:t>
            </a:r>
          </a:p>
          <a:p>
            <a:pPr marL="285750" indent="-285750">
              <a:buFont typeface="Arial" panose="020B0604020202020204" pitchFamily="34" charset="0"/>
              <a:buChar char="•"/>
            </a:pPr>
            <a:r>
              <a:rPr lang="en-IN" dirty="0"/>
              <a:t> identifying employee gender</a:t>
            </a:r>
          </a:p>
          <a:p>
            <a:r>
              <a:rPr lang="en-IN" dirty="0"/>
              <a:t>3) data cleaning</a:t>
            </a:r>
          </a:p>
          <a:p>
            <a:pPr marL="285750" indent="-285750">
              <a:buFont typeface="Arial" panose="020B0604020202020204" pitchFamily="34" charset="0"/>
              <a:buChar char="•"/>
            </a:pPr>
            <a:r>
              <a:rPr lang="en-IN" dirty="0"/>
              <a:t> identifying the missing value</a:t>
            </a:r>
          </a:p>
          <a:p>
            <a:pPr marL="285750" indent="-285750">
              <a:buFont typeface="Arial" panose="020B0604020202020204" pitchFamily="34" charset="0"/>
              <a:buChar char="•"/>
            </a:pPr>
            <a:r>
              <a:rPr lang="en-IN" dirty="0"/>
              <a:t> filtering the missing value</a:t>
            </a:r>
          </a:p>
          <a:p>
            <a:r>
              <a:rPr lang="en-IN" dirty="0"/>
              <a:t>4) gender analysis:</a:t>
            </a:r>
          </a:p>
          <a:p>
            <a:pPr marL="285750" indent="-285750">
              <a:buFont typeface="Arial" panose="020B0604020202020204" pitchFamily="34" charset="0"/>
              <a:buChar char="•"/>
            </a:pPr>
            <a:r>
              <a:rPr lang="en-IN" dirty="0"/>
              <a:t> pivot table</a:t>
            </a:r>
          </a:p>
          <a:p>
            <a:pPr marL="285750" indent="-285750">
              <a:buFont typeface="Arial" panose="020B0604020202020204" pitchFamily="34" charset="0"/>
              <a:buChar char="•"/>
            </a:pPr>
            <a:r>
              <a:rPr lang="en-IN" dirty="0"/>
              <a:t> separating the gender</a:t>
            </a:r>
          </a:p>
          <a:p>
            <a:pPr marL="285750" indent="-285750">
              <a:buFont typeface="Arial" panose="020B0604020202020204" pitchFamily="34" charset="0"/>
              <a:buChar char="•"/>
            </a:pPr>
            <a:r>
              <a:rPr lang="en-IN" dirty="0"/>
              <a:t> graph -Data visualization </a:t>
            </a:r>
          </a:p>
          <a:p>
            <a:r>
              <a:rPr lang="en-IN" dirty="0"/>
              <a:t> 5)summary</a:t>
            </a:r>
          </a:p>
          <a:p>
            <a:pPr marL="285750" indent="-285750">
              <a:buFont typeface="Arial" panose="020B0604020202020204" pitchFamily="34" charset="0"/>
              <a:buChar char="•"/>
            </a:pPr>
            <a:r>
              <a:rPr lang="en-IN" dirty="0"/>
              <a:t> Filter-remove</a:t>
            </a:r>
          </a:p>
          <a:p>
            <a:pPr marL="285750" indent="-285750">
              <a:buFont typeface="Arial" panose="020B0604020202020204" pitchFamily="34" charset="0"/>
              <a:buChar char="•"/>
            </a:pPr>
            <a:r>
              <a:rPr lang="en-IN" dirty="0"/>
              <a:t> pivot-summary</a:t>
            </a:r>
          </a:p>
          <a:p>
            <a:pPr marL="285750" indent="-285750">
              <a:buFont typeface="Arial" panose="020B0604020202020204" pitchFamily="34" charset="0"/>
              <a:buChar char="•"/>
            </a:pPr>
            <a:r>
              <a:rPr lang="en-IN" dirty="0"/>
              <a:t> graph-Data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CCFB23E-7993-5972-6399-EF5FA14C9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051779"/>
            <a:ext cx="8443157" cy="29288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1D914E7-CDD3-08D1-E11E-F407ECE45C42}"/>
              </a:ext>
            </a:extLst>
          </p:cNvPr>
          <p:cNvSpPr txBox="1"/>
          <p:nvPr/>
        </p:nvSpPr>
        <p:spPr>
          <a:xfrm>
            <a:off x="2514600" y="1752600"/>
            <a:ext cx="6636894" cy="2542363"/>
          </a:xfrm>
          <a:prstGeom prst="rect">
            <a:avLst/>
          </a:prstGeom>
          <a:noFill/>
        </p:spPr>
        <p:txBody>
          <a:bodyPr wrap="square">
            <a:spAutoFit/>
          </a:bodyPr>
          <a:lstStyle/>
          <a:p>
            <a:pPr>
              <a:lnSpc>
                <a:spcPct val="150000"/>
              </a:lnSpc>
            </a:pPr>
            <a:r>
              <a:rPr lang="en-US" dirty="0"/>
              <a:t>it plays a vital role in promoting diversity, inclusion, and equality within the workplace. By collecting and analyzing gender data, organizations can implement targeted initiatives, address disparities, and create a more supportive environment for all employees.</a:t>
            </a:r>
            <a:r>
              <a:rPr lang="en-IN" dirty="0"/>
              <a:t>It's all about building a workplace where everyone feels valued, respected, and empowered to succeed.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324601" y="1500278"/>
            <a:ext cx="374968" cy="49882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7089F9-029F-0394-35EA-3A60816169C2}"/>
              </a:ext>
            </a:extLst>
          </p:cNvPr>
          <p:cNvSpPr txBox="1"/>
          <p:nvPr/>
        </p:nvSpPr>
        <p:spPr>
          <a:xfrm>
            <a:off x="457200" y="2362200"/>
            <a:ext cx="8067675" cy="1631216"/>
          </a:xfrm>
          <a:prstGeom prst="rect">
            <a:avLst/>
          </a:prstGeom>
          <a:noFill/>
        </p:spPr>
        <p:txBody>
          <a:bodyPr wrap="square">
            <a:spAutoFit/>
          </a:bodyPr>
          <a:lstStyle/>
          <a:p>
            <a:r>
              <a:rPr lang="en-IN" sz="2000" dirty="0">
                <a:ea typeface="Calibri Light" panose="020F0302020204030204" pitchFamily="34" charset="0"/>
                <a:cs typeface="Times New Roman" panose="02020603050405020304" pitchFamily="18" charset="0"/>
              </a:rPr>
              <a:t>Gender in Companies is important for various reasons. Firstly, it helps in promoting Diversity and inclusion within the workplace. By understanding the gender composition of the workforce, companies can implement initiatives to ensure equal opportunities for all employees, regardless of gender.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Identifying gender in companies plays a crucial role in fostering diversity and inclusivity within the workplace. By collecting and analyzing gender data, organizations can gain insights into the composition of their workforce, enabling them to create a more equitable environment for all employees. This information helps in addressing any gender imbalances, promoting equal opportunities, and developing targeted initiatives to support the professional growth and well-being of individuals of all genders.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4E362546-2785-CEA7-30D8-25DC8F58C23F}"/>
              </a:ext>
            </a:extLst>
          </p:cNvPr>
          <p:cNvSpPr txBox="1"/>
          <p:nvPr/>
        </p:nvSpPr>
        <p:spPr>
          <a:xfrm>
            <a:off x="1371600" y="2019301"/>
            <a:ext cx="7779894" cy="3083921"/>
          </a:xfrm>
          <a:prstGeom prst="rect">
            <a:avLst/>
          </a:prstGeom>
          <a:noFill/>
        </p:spPr>
        <p:txBody>
          <a:bodyPr wrap="square">
            <a:spAutoFit/>
          </a:bodyPr>
          <a:lstStyle/>
          <a:p>
            <a:pPr marL="342900" indent="-342900" algn="just">
              <a:lnSpc>
                <a:spcPct val="200000"/>
              </a:lnSpc>
              <a:buFont typeface="+mj-lt"/>
              <a:buAutoNum type="arabicPeriod"/>
            </a:pPr>
            <a:r>
              <a:rPr lang="en-IN" sz="2000" dirty="0"/>
              <a:t>Human resources department</a:t>
            </a:r>
          </a:p>
          <a:p>
            <a:pPr marL="342900" indent="-342900" algn="just">
              <a:lnSpc>
                <a:spcPct val="200000"/>
              </a:lnSpc>
              <a:buFont typeface="+mj-lt"/>
              <a:buAutoNum type="arabicPeriod"/>
            </a:pPr>
            <a:r>
              <a:rPr lang="en-IN" sz="2000" dirty="0"/>
              <a:t> Diversity and inclusion teams</a:t>
            </a:r>
          </a:p>
          <a:p>
            <a:pPr marL="342900" indent="-342900" algn="just">
              <a:lnSpc>
                <a:spcPct val="200000"/>
              </a:lnSpc>
              <a:buFont typeface="+mj-lt"/>
              <a:buAutoNum type="arabicPeriod"/>
            </a:pPr>
            <a:r>
              <a:rPr lang="en-IN" sz="2000" dirty="0"/>
              <a:t>Organizational leadership</a:t>
            </a:r>
          </a:p>
          <a:p>
            <a:pPr marL="342900" indent="-342900" algn="just">
              <a:lnSpc>
                <a:spcPct val="200000"/>
              </a:lnSpc>
              <a:buFont typeface="+mj-lt"/>
              <a:buAutoNum type="arabicPeriod"/>
            </a:pPr>
            <a:r>
              <a:rPr lang="en-IN" sz="2000" dirty="0"/>
              <a:t>Executives</a:t>
            </a:r>
          </a:p>
          <a:p>
            <a:pPr marL="342900" indent="-342900" algn="just">
              <a:lnSpc>
                <a:spcPct val="200000"/>
              </a:lnSpc>
              <a:buFont typeface="+mj-lt"/>
              <a:buAutoNum type="arabicPeriod"/>
            </a:pPr>
            <a:r>
              <a:rPr lang="en-IN" sz="2000" dirty="0"/>
              <a:t>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3B8045E4-EE7D-84E4-0604-0BCD1BB16677}"/>
              </a:ext>
            </a:extLst>
          </p:cNvPr>
          <p:cNvSpPr txBox="1"/>
          <p:nvPr/>
        </p:nvSpPr>
        <p:spPr>
          <a:xfrm>
            <a:off x="4033837" y="2369077"/>
            <a:ext cx="5953125" cy="2057615"/>
          </a:xfrm>
          <a:prstGeom prst="rect">
            <a:avLst/>
          </a:prstGeom>
          <a:noFill/>
        </p:spPr>
        <p:txBody>
          <a:bodyPr wrap="square">
            <a:spAutoFit/>
          </a:bodyPr>
          <a:lstStyle/>
          <a:p>
            <a:pPr marL="285750" indent="-285750">
              <a:lnSpc>
                <a:spcPct val="250000"/>
              </a:lnSpc>
              <a:buFont typeface="Wingdings" panose="05000000000000000000" pitchFamily="2" charset="2"/>
              <a:buChar char="q"/>
            </a:pPr>
            <a:r>
              <a:rPr lang="en-IN" dirty="0"/>
              <a:t>Filter-remove</a:t>
            </a:r>
          </a:p>
          <a:p>
            <a:pPr marL="285750" indent="-285750">
              <a:lnSpc>
                <a:spcPct val="250000"/>
              </a:lnSpc>
              <a:buFont typeface="Wingdings" panose="05000000000000000000" pitchFamily="2" charset="2"/>
              <a:buChar char="q"/>
            </a:pPr>
            <a:r>
              <a:rPr lang="en-IN" dirty="0"/>
              <a:t>Pivot- summary</a:t>
            </a:r>
          </a:p>
          <a:p>
            <a:pPr marL="285750" indent="-285750">
              <a:lnSpc>
                <a:spcPct val="250000"/>
              </a:lnSpc>
              <a:buFont typeface="Wingdings" panose="05000000000000000000" pitchFamily="2" charset="2"/>
              <a:buChar char="q"/>
            </a:pPr>
            <a:r>
              <a:rPr lang="en-IN"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692F793-B60F-2D26-052C-75CB95CA058A}"/>
              </a:ext>
            </a:extLst>
          </p:cNvPr>
          <p:cNvSpPr txBox="1"/>
          <p:nvPr/>
        </p:nvSpPr>
        <p:spPr>
          <a:xfrm>
            <a:off x="2514600" y="1524000"/>
            <a:ext cx="6636894" cy="4446730"/>
          </a:xfrm>
          <a:prstGeom prst="rect">
            <a:avLst/>
          </a:prstGeom>
          <a:noFill/>
        </p:spPr>
        <p:txBody>
          <a:bodyPr wrap="square">
            <a:spAutoFit/>
          </a:bodyPr>
          <a:lstStyle/>
          <a:p>
            <a:pPr marL="742950" lvl="1" indent="-285750">
              <a:lnSpc>
                <a:spcPct val="200000"/>
              </a:lnSpc>
              <a:buFont typeface="Wingdings" panose="05000000000000000000" pitchFamily="2" charset="2"/>
              <a:buChar char="Ø"/>
            </a:pPr>
            <a:r>
              <a:rPr lang="en-IN" dirty="0"/>
              <a:t>Employees =Kaggle </a:t>
            </a:r>
          </a:p>
          <a:p>
            <a:pPr marL="742950" lvl="1" indent="-285750">
              <a:lnSpc>
                <a:spcPct val="200000"/>
              </a:lnSpc>
              <a:buFont typeface="Wingdings" panose="05000000000000000000" pitchFamily="2" charset="2"/>
              <a:buChar char="Ø"/>
            </a:pPr>
            <a:r>
              <a:rPr lang="en-IN" dirty="0"/>
              <a:t>9 Feature:</a:t>
            </a:r>
          </a:p>
          <a:p>
            <a:pPr marL="742950" lvl="1" indent="-285750">
              <a:lnSpc>
                <a:spcPct val="200000"/>
              </a:lnSpc>
              <a:buFont typeface="Wingdings" panose="05000000000000000000" pitchFamily="2" charset="2"/>
              <a:buChar char="Ø"/>
            </a:pPr>
            <a:r>
              <a:rPr lang="en-IN" dirty="0"/>
              <a:t> Employees I’d </a:t>
            </a:r>
          </a:p>
          <a:p>
            <a:pPr marL="742950" lvl="1" indent="-285750">
              <a:lnSpc>
                <a:spcPct val="200000"/>
              </a:lnSpc>
              <a:buFont typeface="Wingdings" panose="05000000000000000000" pitchFamily="2" charset="2"/>
              <a:buChar char="Ø"/>
            </a:pPr>
            <a:r>
              <a:rPr lang="en-IN" dirty="0"/>
              <a:t>Name = Text</a:t>
            </a:r>
          </a:p>
          <a:p>
            <a:pPr marL="742950" lvl="1" indent="-285750">
              <a:lnSpc>
                <a:spcPct val="200000"/>
              </a:lnSpc>
              <a:buFont typeface="Wingdings" panose="05000000000000000000" pitchFamily="2" charset="2"/>
              <a:buChar char="Ø"/>
            </a:pPr>
            <a:r>
              <a:rPr lang="en-IN" dirty="0"/>
              <a:t>Employees type</a:t>
            </a:r>
          </a:p>
          <a:p>
            <a:pPr marL="742950" lvl="1" indent="-285750">
              <a:lnSpc>
                <a:spcPct val="200000"/>
              </a:lnSpc>
              <a:buFont typeface="Wingdings" panose="05000000000000000000" pitchFamily="2" charset="2"/>
              <a:buChar char="Ø"/>
            </a:pPr>
            <a:r>
              <a:rPr lang="en-IN" dirty="0"/>
              <a:t>Performance level</a:t>
            </a:r>
          </a:p>
          <a:p>
            <a:pPr marL="742950" lvl="1" indent="-285750">
              <a:lnSpc>
                <a:spcPct val="200000"/>
              </a:lnSpc>
              <a:buFont typeface="Wingdings" panose="05000000000000000000" pitchFamily="2" charset="2"/>
              <a:buChar char="Ø"/>
            </a:pPr>
            <a:r>
              <a:rPr lang="en-IN" dirty="0"/>
              <a:t>Gender- male, Female</a:t>
            </a:r>
          </a:p>
          <a:p>
            <a:pPr marL="742950" lvl="1" indent="-285750">
              <a:lnSpc>
                <a:spcPct val="200000"/>
              </a:lnSpc>
              <a:buFont typeface="Wingdings" panose="05000000000000000000" pitchFamily="2" charset="2"/>
              <a:buChar char="Ø"/>
            </a:pPr>
            <a:r>
              <a:rPr lang="en-IN" dirty="0"/>
              <a:t> Employees rating-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79E508D-57B6-C07A-8DF3-35F47F293027}"/>
              </a:ext>
            </a:extLst>
          </p:cNvPr>
          <p:cNvSpPr txBox="1"/>
          <p:nvPr/>
        </p:nvSpPr>
        <p:spPr>
          <a:xfrm>
            <a:off x="2381250" y="2019300"/>
            <a:ext cx="6972300" cy="337335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dirty="0"/>
              <a:t>By collecting and Analysing gender data, we can pinpoint areas for improvement, tailor initiatives to support gender equality, and foster a culture that values diversity. </a:t>
            </a:r>
          </a:p>
          <a:p>
            <a:pPr marL="285750" indent="-285750">
              <a:lnSpc>
                <a:spcPct val="150000"/>
              </a:lnSpc>
              <a:buFont typeface="Wingdings" panose="05000000000000000000" pitchFamily="2" charset="2"/>
              <a:buChar char="v"/>
            </a:pPr>
            <a:r>
              <a:rPr lang="en-IN" dirty="0"/>
              <a:t>This proactive approach not only enhances representation but also promotes equal opportunities and a supportive environment for individuals of all genders.</a:t>
            </a:r>
          </a:p>
          <a:p>
            <a:pPr marL="285750" indent="-285750">
              <a:lnSpc>
                <a:spcPct val="150000"/>
              </a:lnSpc>
              <a:buFont typeface="Wingdings" panose="05000000000000000000" pitchFamily="2" charset="2"/>
              <a:buChar char="v"/>
            </a:pPr>
            <a:r>
              <a:rPr lang="en-IN" dirty="0"/>
              <a:t> It's all about making a positive impact and driving positive change within the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481</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SRIMATHI G</cp:lastModifiedBy>
  <cp:revision>17</cp:revision>
  <dcterms:created xsi:type="dcterms:W3CDTF">2024-03-29T15:07:22Z</dcterms:created>
  <dcterms:modified xsi:type="dcterms:W3CDTF">2024-09-01T15:46:00Z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