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4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3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Y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PORATE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URIT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P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IR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409188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0">
            <a:off x="1666875" y="1524000"/>
            <a:ext cx="3108196" cy="3825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85750" lvl="0" marL="285750">
              <a:buChar char="•"/>
            </a:pPr>
            <a:r>
              <a:rPr altLang="en-US" b="1" lang="en-IN">
                <a:latin typeface="Calibri"/>
              </a:rPr>
              <a:t>Data Collection :  </a:t>
            </a:r>
          </a:p>
          <a:p>
            <a:pPr indent="-285750" lvl="0" marL="285750"/>
            <a:r>
              <a:rPr altLang="en-US" lang="en-IN">
                <a:latin typeface="Calibri"/>
              </a:rPr>
              <a:t> </a:t>
            </a:r>
            <a:r>
              <a:rPr altLang="en-US" lang="en-IN">
                <a:latin typeface="Calibri"/>
              </a:rPr>
              <a:t>                                  Start Date</a:t>
            </a:r>
          </a:p>
          <a:p>
            <a:pPr indent="-285750" lvl="0" marL="285750"/>
            <a:r>
              <a:rPr altLang="en-US" lang="en-IN">
                <a:latin typeface="Calibri"/>
              </a:rPr>
              <a:t> </a:t>
            </a:r>
            <a:r>
              <a:rPr altLang="en-US" lang="en-IN">
                <a:latin typeface="Calibri"/>
              </a:rPr>
              <a:t>                                  Exit Date</a:t>
            </a:r>
          </a:p>
          <a:p>
            <a:pPr indent="-285750" lvl="0" marL="285750">
              <a:buChar char="•"/>
            </a:pPr>
            <a:r>
              <a:rPr altLang="en-US" b="1" lang="en-IN">
                <a:latin typeface="Calibri"/>
              </a:rPr>
              <a:t>Performance Level :</a:t>
            </a:r>
          </a:p>
          <a:p>
            <a:pPr indent="-285750" lvl="0" marL="285750"/>
            <a:r>
              <a:rPr altLang="en-US" lang="en-IN">
                <a:latin typeface="Calibri"/>
              </a:rPr>
              <a:t> </a:t>
            </a:r>
            <a:r>
              <a:rPr altLang="en-US" lang="en-IN">
                <a:latin typeface="Calibri"/>
              </a:rPr>
              <a:t>                                  High</a:t>
            </a:r>
          </a:p>
          <a:p>
            <a:pPr indent="-285750" lvl="0" marL="285750"/>
            <a:r>
              <a:rPr altLang="en-US" lang="en-IN">
                <a:latin typeface="Calibri"/>
              </a:rPr>
              <a:t> </a:t>
            </a:r>
            <a:r>
              <a:rPr altLang="en-US" lang="en-IN">
                <a:latin typeface="Calibri"/>
              </a:rPr>
              <a:t>                                  Low</a:t>
            </a:r>
          </a:p>
          <a:p>
            <a:pPr indent="-285750" lvl="0" marL="285750"/>
            <a:r>
              <a:rPr altLang="en-US" lang="en-IN">
                <a:latin typeface="Calibri"/>
              </a:rPr>
              <a:t> </a:t>
            </a:r>
            <a:r>
              <a:rPr altLang="en-US" lang="en-IN">
                <a:latin typeface="Calibri"/>
              </a:rPr>
              <a:t>                                  Very High</a:t>
            </a:r>
          </a:p>
          <a:p>
            <a:pPr indent="-285750" lvl="0" marL="285750">
              <a:buChar char="•"/>
            </a:pPr>
            <a:r>
              <a:rPr altLang="en-US" b="1" lang="en-IN">
                <a:latin typeface="Calibri"/>
              </a:rPr>
              <a:t>Data Collection :</a:t>
            </a:r>
          </a:p>
          <a:p>
            <a:pPr indent="-285750" lvl="0" marL="285750"/>
            <a:r>
              <a:rPr altLang="en-US" lang="en-IN">
                <a:latin typeface="Calibri"/>
              </a:rPr>
              <a:t> </a:t>
            </a:r>
            <a:r>
              <a:rPr altLang="en-US" lang="en-IN">
                <a:latin typeface="Calibri"/>
              </a:rPr>
              <a:t>                                Full- Time</a:t>
            </a:r>
          </a:p>
          <a:p>
            <a:pPr indent="-285750" lvl="0" marL="285750"/>
            <a:r>
              <a:rPr altLang="en-US" lang="en-IN">
                <a:latin typeface="Calibri"/>
              </a:rPr>
              <a:t> </a:t>
            </a:r>
            <a:r>
              <a:rPr altLang="en-US" lang="en-IN">
                <a:latin typeface="Calibri"/>
              </a:rPr>
              <a:t>                                Contract</a:t>
            </a:r>
          </a:p>
          <a:p>
            <a:pPr indent="-285750" lvl="0" marL="285750"/>
            <a:r>
              <a:rPr altLang="en-US" lang="en-IN">
                <a:latin typeface="Calibri"/>
              </a:rPr>
              <a:t> </a:t>
            </a:r>
            <a:r>
              <a:rPr altLang="en-US" lang="en-IN">
                <a:latin typeface="Calibri"/>
              </a:rPr>
              <a:t>                                 Part – Time</a:t>
            </a:r>
          </a:p>
          <a:p>
            <a:pPr indent="-285750" lvl="0" marL="285750"/>
            <a:r>
              <a:rPr altLang="en-US" lang="en-IN">
                <a:latin typeface="Calibri"/>
              </a:rPr>
              <a:t> </a:t>
            </a:r>
            <a:r>
              <a:rPr altLang="en-US" lang="en-IN">
                <a:latin typeface="Calibri"/>
              </a:rPr>
              <a:t>                                  Temporary</a:t>
            </a:r>
          </a:p>
          <a:p>
            <a:pPr indent="-285750" lvl="0" marL="285750"/>
            <a:r>
              <a:rPr altLang="en-US" lang="en-IN">
                <a:latin typeface="Calibri"/>
              </a:rPr>
              <a:t> </a:t>
            </a:r>
            <a:r>
              <a:rPr altLang="en-US" lang="en-IN">
                <a:latin typeface="Calibri"/>
              </a:rPr>
              <a:t>                                 </a:t>
            </a:r>
          </a:p>
          <a:p>
            <a:pPr indent="-285750" lvl="0" marL="285750"/>
            <a:r>
              <a:rPr altLang="en-US" lang="en-IN">
                <a:latin typeface="Calibri"/>
              </a:rPr>
              <a:t>         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0303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46451">
            <a:off x="1401931" y="1625254"/>
            <a:ext cx="9105556" cy="504281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2"/>
          <p:cNvSpPr txBox="1"/>
          <p:nvPr/>
        </p:nvSpPr>
        <p:spPr>
          <a:xfrm rot="0">
            <a:off x="538162" y="2057400"/>
            <a:ext cx="10597525" cy="2225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r>
              <a:rPr altLang="en-US" lang="en-US">
                <a:latin typeface="Arial"/>
              </a:rPr>
              <a:t> Employee </a:t>
            </a:r>
            <a:r>
              <a:rPr altLang="en-US" lang="en-US">
                <a:latin typeface="Arial"/>
              </a:rPr>
              <a:t>performance analysis is a vital tool for driving organizational success by aligning </a:t>
            </a:r>
          </a:p>
          <a:p>
            <a:pPr lvl="0"/>
            <a:r>
              <a:rPr altLang="en-US" lang="en-US">
                <a:latin typeface="Arial"/>
              </a:rPr>
              <a:t> individual </a:t>
            </a:r>
            <a:r>
              <a:rPr altLang="en-US" lang="en-US">
                <a:latin typeface="Arial"/>
              </a:rPr>
              <a:t>efforts with broader business goals. It enables informed decision-making </a:t>
            </a:r>
            <a:r>
              <a:rPr altLang="en-US" lang="en-US">
                <a:latin typeface="Arial"/>
              </a:rPr>
              <a:t>across</a:t>
            </a:r>
          </a:p>
          <a:p>
            <a:pPr lvl="0"/>
            <a:r>
              <a:rPr altLang="en-US" lang="en-US">
                <a:latin typeface="Arial"/>
              </a:rPr>
              <a:t> </a:t>
            </a:r>
            <a:r>
              <a:rPr altLang="en-US" lang="en-US">
                <a:latin typeface="Arial"/>
              </a:rPr>
              <a:t>various departments, from HR </a:t>
            </a:r>
            <a:r>
              <a:rPr altLang="en-US" lang="en-US">
                <a:latin typeface="Arial"/>
              </a:rPr>
              <a:t>. Through regular and thoughtful analysis, </a:t>
            </a:r>
            <a:r>
              <a:rPr altLang="en-US" lang="en-US">
                <a:latin typeface="Arial"/>
              </a:rPr>
              <a:t>organizations</a:t>
            </a:r>
          </a:p>
          <a:p>
            <a:pPr lvl="0"/>
            <a:r>
              <a:rPr altLang="en-US" lang="en-US">
                <a:latin typeface="Arial"/>
              </a:rPr>
              <a:t> </a:t>
            </a:r>
            <a:r>
              <a:rPr altLang="en-US" lang="en-US">
                <a:latin typeface="Arial"/>
              </a:rPr>
              <a:t>can foster a culture of continuous improvement, ensuring that employees receive the </a:t>
            </a:r>
            <a:r>
              <a:rPr altLang="en-US" lang="en-US">
                <a:latin typeface="Arial"/>
              </a:rPr>
              <a:t>support</a:t>
            </a:r>
          </a:p>
          <a:p>
            <a:pPr lvl="0"/>
            <a:r>
              <a:rPr altLang="en-US" lang="en-US">
                <a:latin typeface="Arial"/>
              </a:rPr>
              <a:t> </a:t>
            </a:r>
            <a:r>
              <a:rPr altLang="en-US" lang="en-US">
                <a:latin typeface="Arial"/>
              </a:rPr>
              <a:t>and feedback needed to grow. Additionally, performance data helps in identifying top </a:t>
            </a:r>
            <a:r>
              <a:rPr altLang="en-US" lang="en-US">
                <a:latin typeface="Arial"/>
              </a:rPr>
              <a:t>performers</a:t>
            </a:r>
          </a:p>
          <a:p>
            <a:pPr lvl="0"/>
            <a:r>
              <a:rPr altLang="en-US" lang="en-US">
                <a:latin typeface="Arial"/>
              </a:rPr>
              <a:t> </a:t>
            </a:r>
            <a:r>
              <a:rPr altLang="en-US" lang="en-US">
                <a:latin typeface="Arial"/>
              </a:rPr>
              <a:t>and underperformers, facilitating fair compensation and career development. Ultimately, employee </a:t>
            </a:r>
          </a:p>
          <a:p>
            <a:pPr lvl="0"/>
            <a:r>
              <a:rPr altLang="en-US" lang="en-US">
                <a:latin typeface="Arial"/>
              </a:rPr>
              <a:t> performance </a:t>
            </a:r>
            <a:r>
              <a:rPr altLang="en-US" lang="en-US">
                <a:latin typeface="Arial"/>
              </a:rPr>
              <a:t>analysis contributes to a motivated, well-managed workforce, enhancing overall business </a:t>
            </a:r>
          </a:p>
          <a:p>
            <a:pPr lvl="0"/>
            <a:r>
              <a:rPr altLang="en-US" lang="en-US">
                <a:latin typeface="Arial"/>
              </a:rPr>
              <a:t> performance</a:t>
            </a:r>
            <a:r>
              <a:rPr altLang="en-US" lang="en-US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12777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34139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7" name=""/>
          <p:cNvSpPr txBox="1"/>
          <p:nvPr/>
        </p:nvSpPr>
        <p:spPr>
          <a:xfrm>
            <a:off x="616791" y="2019299"/>
            <a:ext cx="8115494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Analyze employee attendance patterns and
performance metrics to identify trends, patterns,
and correlations, enabling data-driven decisions
to improve workforce management and
productivity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1" name="TextBox 8"/>
          <p:cNvSpPr txBox="1"/>
          <p:nvPr/>
        </p:nvSpPr>
        <p:spPr>
          <a:xfrm rot="0">
            <a:off x="676275" y="2326004"/>
            <a:ext cx="10129838" cy="35585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85750" lvl="0" marL="285750">
              <a:buFont typeface="Wingdings" pitchFamily="2" charset="2"/>
              <a:buChar char="q"/>
            </a:pPr>
            <a:r>
              <a:rPr altLang="en-US" lang="en-US">
                <a:latin typeface="Arial"/>
              </a:rPr>
              <a:t> </a:t>
            </a:r>
            <a:r>
              <a:rPr altLang="en-US" b="1" lang="en-US">
                <a:latin typeface="Arial"/>
              </a:rPr>
              <a:t>Project Objectives</a:t>
            </a:r>
            <a:r>
              <a:rPr altLang="en-US" lang="en-US">
                <a:latin typeface="Arial"/>
              </a:rPr>
              <a:t>:- Develop </a:t>
            </a:r>
            <a:r>
              <a:rPr altLang="en-US" lang="en-US">
                <a:latin typeface="Arial"/>
              </a:rPr>
              <a:t>a Comprehensive Performance Framework</a:t>
            </a:r>
            <a:r>
              <a:rPr altLang="en-US" lang="en-US">
                <a:latin typeface="Arial"/>
              </a:rPr>
              <a:t>:</a:t>
            </a:r>
          </a:p>
          <a:p>
            <a:pPr indent="-285750" lvl="0" marL="285750"/>
            <a:r>
              <a:rPr altLang="en-US" lang="en-US">
                <a:latin typeface="Arial"/>
              </a:rPr>
              <a:t>      Design </a:t>
            </a:r>
            <a:r>
              <a:rPr altLang="en-US" lang="en-US">
                <a:latin typeface="Arial"/>
              </a:rPr>
              <a:t>and implement a robust performance evaluation system that integrates </a:t>
            </a:r>
            <a:r>
              <a:rPr altLang="en-US" lang="en-US">
                <a:latin typeface="Arial"/>
              </a:rPr>
              <a:t>quantitative</a:t>
            </a:r>
          </a:p>
          <a:p>
            <a:pPr indent="-285750" lvl="0" marL="285750"/>
            <a:r>
              <a:rPr altLang="en-US" lang="en-US">
                <a:latin typeface="Arial"/>
              </a:rPr>
              <a:t>      metrics </a:t>
            </a:r>
            <a:r>
              <a:rPr altLang="en-US" lang="en-US">
                <a:latin typeface="Arial"/>
              </a:rPr>
              <a:t>(e.g., KPIs, productivity data) with qualitative inputs (e.g., peer reviews, self-assessments).- </a:t>
            </a:r>
          </a:p>
          <a:p>
            <a:pPr indent="-285750" lvl="0" marL="285750"/>
            <a:r>
              <a:rPr altLang="en-US" lang="en-US">
                <a:latin typeface="Arial"/>
              </a:rPr>
              <a:t>   </a:t>
            </a:r>
            <a:r>
              <a:rPr altLang="en-US" lang="en-US">
                <a:latin typeface="Arial"/>
              </a:rPr>
              <a:t> </a:t>
            </a:r>
            <a:r>
              <a:rPr altLang="en-US" lang="en-US">
                <a:latin typeface="Arial"/>
              </a:rPr>
              <a:t>  Improve </a:t>
            </a:r>
            <a:r>
              <a:rPr altLang="en-US" lang="en-US">
                <a:latin typeface="Arial"/>
              </a:rPr>
              <a:t>Accuracy of Performance Insights</a:t>
            </a:r>
            <a:r>
              <a:rPr altLang="en-US" lang="en-US">
                <a:latin typeface="Arial"/>
              </a:rPr>
              <a:t>: </a:t>
            </a:r>
            <a:r>
              <a:rPr altLang="en-US" lang="en-US">
                <a:latin typeface="Arial"/>
              </a:rPr>
              <a:t>Utilize advanced data analytics to accurately assess </a:t>
            </a:r>
          </a:p>
          <a:p>
            <a:pPr indent="-285750" lvl="0" marL="285750"/>
            <a:r>
              <a:rPr altLang="en-US" lang="en-US">
                <a:latin typeface="Arial"/>
              </a:rPr>
              <a:t>      employee </a:t>
            </a:r>
            <a:r>
              <a:rPr altLang="en-US" lang="en-US">
                <a:latin typeface="Arial"/>
              </a:rPr>
              <a:t>performance, identify high and low performers, and understand the factors </a:t>
            </a:r>
            <a:r>
              <a:rPr altLang="en-US" lang="en-US">
                <a:latin typeface="Arial"/>
              </a:rPr>
              <a:t>influencing</a:t>
            </a:r>
          </a:p>
          <a:p>
            <a:pPr indent="-285750" lvl="0" marL="285750">
              <a:buFont typeface="Wingdings" pitchFamily="2" charset="2"/>
              <a:buChar char="q"/>
            </a:pPr>
            <a:r>
              <a:rPr altLang="en-US" b="1" lang="en-US">
                <a:latin typeface="Arial"/>
              </a:rPr>
              <a:t>performance </a:t>
            </a:r>
            <a:r>
              <a:rPr altLang="en-US" b="1" lang="en-US">
                <a:latin typeface="Arial"/>
              </a:rPr>
              <a:t>variations</a:t>
            </a:r>
            <a:r>
              <a:rPr altLang="en-US" lang="en-US">
                <a:latin typeface="Arial"/>
              </a:rPr>
              <a:t>.- </a:t>
            </a:r>
            <a:r>
              <a:rPr altLang="en-US" lang="en-US">
                <a:latin typeface="Arial"/>
              </a:rPr>
              <a:t>Align </a:t>
            </a:r>
            <a:r>
              <a:rPr altLang="en-US" lang="en-US">
                <a:latin typeface="Arial"/>
              </a:rPr>
              <a:t>Employee Development with Organizational </a:t>
            </a:r>
            <a:r>
              <a:rPr altLang="en-US" lang="en-US">
                <a:latin typeface="Arial"/>
              </a:rPr>
              <a:t>Goals:Use </a:t>
            </a:r>
            <a:r>
              <a:rPr altLang="en-US" lang="en-US">
                <a:latin typeface="Arial"/>
              </a:rPr>
              <a:t>the </a:t>
            </a:r>
            <a:r>
              <a:rPr altLang="en-US" lang="en-US">
                <a:latin typeface="Arial"/>
              </a:rPr>
              <a:t>insights</a:t>
            </a:r>
          </a:p>
          <a:p>
            <a:pPr indent="-285750" lvl="0" marL="285750"/>
            <a:r>
              <a:rPr altLang="en-US" lang="en-US">
                <a:latin typeface="Arial"/>
              </a:rPr>
              <a:t>      </a:t>
            </a:r>
            <a:r>
              <a:rPr altLang="en-US" lang="en-US">
                <a:latin typeface="Arial"/>
              </a:rPr>
              <a:t>gained to tailor employee training and development programs, ensuring they are aligned with </a:t>
            </a:r>
            <a:r>
              <a:rPr altLang="en-US" lang="en-US">
                <a:latin typeface="Arial"/>
              </a:rPr>
              <a:t>both</a:t>
            </a:r>
          </a:p>
          <a:p>
            <a:pPr indent="-285750" lvl="0" marL="285750"/>
            <a:r>
              <a:rPr altLang="en-US" lang="en-US">
                <a:latin typeface="Arial"/>
              </a:rPr>
              <a:t>      individual </a:t>
            </a:r>
            <a:r>
              <a:rPr altLang="en-US" lang="en-US">
                <a:latin typeface="Arial"/>
              </a:rPr>
              <a:t>career paths and the organization's strategic objectives.- </a:t>
            </a:r>
          </a:p>
          <a:p>
            <a:pPr indent="0" lvl="0" marL="0"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 rot="0">
            <a:off x="723900" y="2057400"/>
            <a:ext cx="10324475" cy="3025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0">
              <a:buNone/>
            </a:pPr>
          </a:p>
          <a:p>
            <a:pPr indent="-285750" lvl="0" marL="285750"/>
            <a:endParaRPr altLang="en-US" lang="en-IN"/>
          </a:p>
          <a:p>
            <a:pPr indent="-285750" lvl="0" marL="285750">
              <a:buFont typeface="Wingdings" pitchFamily="2" charset="2"/>
              <a:buChar char="q"/>
            </a:pPr>
            <a:r>
              <a:rPr altLang="en-US" b="1" lang="en-US">
                <a:latin typeface="Arial"/>
              </a:rPr>
              <a:t>Managers </a:t>
            </a:r>
            <a:r>
              <a:rPr altLang="en-US" b="1" lang="en-US">
                <a:latin typeface="Arial"/>
              </a:rPr>
              <a:t>and Team Leaders</a:t>
            </a:r>
            <a:r>
              <a:rPr altLang="en-US" b="1" lang="en-US">
                <a:latin typeface="Arial"/>
              </a:rPr>
              <a:t>:</a:t>
            </a:r>
            <a:r>
              <a:rPr altLang="en-US" lang="en-US">
                <a:latin typeface="Arial"/>
              </a:rPr>
              <a:t> </a:t>
            </a:r>
            <a:r>
              <a:rPr altLang="en-US" lang="en-US">
                <a:latin typeface="Arial"/>
              </a:rPr>
              <a:t>Leverage the data to provide feedback, improve team performance</a:t>
            </a:r>
            <a:r>
              <a:rPr altLang="en-US" lang="en-US">
                <a:latin typeface="Arial"/>
              </a:rPr>
              <a:t>,</a:t>
            </a:r>
          </a:p>
          <a:p>
            <a:pPr indent="-285750" lvl="0" marL="285750"/>
            <a:r>
              <a:rPr altLang="en-US" lang="en-US">
                <a:latin typeface="Arial"/>
              </a:rPr>
              <a:t> </a:t>
            </a:r>
            <a:r>
              <a:rPr altLang="en-US" lang="en-US">
                <a:latin typeface="Arial"/>
              </a:rPr>
              <a:t>and manage goal achievement</a:t>
            </a:r>
            <a:r>
              <a:rPr altLang="en-US" lang="en-US">
                <a:latin typeface="Arial"/>
              </a:rPr>
              <a:t>.</a:t>
            </a:r>
          </a:p>
          <a:p>
            <a:pPr indent="-285750" lvl="0" marL="285750"/>
            <a:endParaRPr altLang="en-US" b="1" lang="en-US"/>
          </a:p>
          <a:p>
            <a:pPr indent="-285750" lvl="0" marL="285750">
              <a:buFont typeface="Wingdings" pitchFamily="2" charset="2"/>
              <a:buChar char="q"/>
            </a:pPr>
            <a:r>
              <a:rPr altLang="en-US" b="1" lang="en-US">
                <a:latin typeface="Arial"/>
              </a:rPr>
              <a:t>Executives </a:t>
            </a:r>
            <a:r>
              <a:rPr altLang="en-US" b="1" lang="en-US">
                <a:latin typeface="Arial"/>
              </a:rPr>
              <a:t>and Senior Leadership</a:t>
            </a:r>
            <a:r>
              <a:rPr altLang="en-US" b="1" lang="en-US">
                <a:latin typeface="Arial"/>
              </a:rPr>
              <a:t>: </a:t>
            </a:r>
            <a:r>
              <a:rPr altLang="en-US" lang="en-US">
                <a:latin typeface="Arial"/>
              </a:rPr>
              <a:t>Focus on aligning employee performance with organizational </a:t>
            </a:r>
          </a:p>
          <a:p>
            <a:pPr indent="-285750" lvl="0" marL="285750"/>
            <a:r>
              <a:rPr altLang="en-US" lang="en-US">
                <a:latin typeface="Arial"/>
              </a:rPr>
              <a:t>goals </a:t>
            </a:r>
            <a:r>
              <a:rPr altLang="en-US" lang="en-US">
                <a:latin typeface="Arial"/>
              </a:rPr>
              <a:t>and making strategic decisions</a:t>
            </a:r>
            <a:r>
              <a:rPr altLang="en-US" lang="en-US">
                <a:latin typeface="Arial"/>
              </a:rPr>
              <a:t>.</a:t>
            </a:r>
          </a:p>
          <a:p>
            <a:pPr indent="-285750" lvl="0" marL="285750"/>
            <a:endParaRPr altLang="en-US" lang="en-US"/>
          </a:p>
          <a:p>
            <a:pPr indent="-285750" lvl="0" marL="285750">
              <a:buFont typeface="Wingdings" pitchFamily="2" charset="2"/>
              <a:buChar char="q"/>
            </a:pPr>
            <a:r>
              <a:rPr altLang="en-US" b="1" lang="en-US">
                <a:latin typeface="Arial"/>
              </a:rPr>
              <a:t>Employees: </a:t>
            </a:r>
            <a:r>
              <a:rPr altLang="en-US" lang="en-US">
                <a:latin typeface="Arial"/>
              </a:rPr>
              <a:t>Utilize </a:t>
            </a:r>
            <a:r>
              <a:rPr altLang="en-US" lang="en-US">
                <a:latin typeface="Arial"/>
              </a:rPr>
              <a:t>performance analysis to understand their strengths, receive feedback, and </a:t>
            </a:r>
          </a:p>
          <a:p>
            <a:pPr indent="-285750" lvl="0" marL="285750"/>
            <a:r>
              <a:rPr altLang="en-US" lang="en-US">
                <a:latin typeface="Arial"/>
              </a:rPr>
              <a:t>set </a:t>
            </a:r>
            <a:r>
              <a:rPr altLang="en-US" lang="en-US">
                <a:latin typeface="Arial"/>
              </a:rPr>
              <a:t>personal development goals</a:t>
            </a:r>
            <a:r>
              <a:rPr altLang="en-US" lang="en-US">
                <a:latin typeface="Arial"/>
              </a:rPr>
              <a:t>.</a:t>
            </a:r>
          </a:p>
          <a:p>
            <a:pPr indent="-285750" lvl="0" marL="285750"/>
            <a:endParaRPr altLang="en-US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 rot="0">
            <a:off x="3519487" y="2160587"/>
            <a:ext cx="4938712" cy="26060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457200" lvl="0" marL="457200">
              <a:buFont typeface="Wingdings" pitchFamily="2" charset="2"/>
              <a:buChar char="q"/>
            </a:pPr>
            <a:r>
              <a:rPr altLang="en-US" sz="2800" lang="en-IN">
                <a:latin typeface="Calibri"/>
              </a:rPr>
              <a:t>Conditional Formatting: Missing</a:t>
            </a:r>
          </a:p>
          <a:p>
            <a:pPr indent="-457200" lvl="0" marL="457200">
              <a:buFont typeface="Wingdings" pitchFamily="2" charset="2"/>
              <a:buChar char="q"/>
            </a:pPr>
            <a:r>
              <a:rPr altLang="en-US" sz="2800" lang="en-IN">
                <a:latin typeface="Calibri"/>
              </a:rPr>
              <a:t>Filter: Remove</a:t>
            </a:r>
          </a:p>
          <a:p>
            <a:pPr indent="-457200" lvl="0" marL="457200">
              <a:buFont typeface="Wingdings" pitchFamily="2" charset="2"/>
              <a:buChar char="q"/>
            </a:pPr>
            <a:r>
              <a:rPr altLang="en-US" sz="2800" lang="en-IN">
                <a:latin typeface="Calibri"/>
              </a:rPr>
              <a:t>Formula : Performance</a:t>
            </a:r>
          </a:p>
          <a:p>
            <a:pPr indent="-457200" lvl="0" marL="457200">
              <a:buFont typeface="Wingdings" pitchFamily="2" charset="2"/>
              <a:buChar char="q"/>
            </a:pPr>
            <a:r>
              <a:rPr altLang="en-US" sz="2800" lang="en-IN">
                <a:latin typeface="Calibri"/>
              </a:rPr>
              <a:t>Pivot: Summary</a:t>
            </a:r>
          </a:p>
          <a:p>
            <a:pPr indent="-457200" lvl="0" marL="457200">
              <a:buFont typeface="Wingdings" pitchFamily="2" charset="2"/>
              <a:buChar char="q"/>
            </a:pPr>
            <a:r>
              <a:rPr altLang="en-US" sz="2800" lang="en-IN">
                <a:latin typeface="Calibri"/>
              </a:rPr>
              <a:t>Graph: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 rot="0">
            <a:off x="2971800" y="1981200"/>
            <a:ext cx="3873669" cy="38633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r>
              <a:rPr altLang="en-US" sz="2800" lang="en-IN">
                <a:latin typeface="Calibri"/>
              </a:rPr>
              <a:t>Employee - Kaggle</a:t>
            </a:r>
          </a:p>
          <a:p>
            <a:pPr lvl="0"/>
            <a:r>
              <a:rPr altLang="en-US" sz="2800" lang="en-IN">
                <a:latin typeface="Calibri"/>
              </a:rPr>
              <a:t>26 - Features</a:t>
            </a:r>
          </a:p>
          <a:p>
            <a:pPr lvl="0"/>
            <a:r>
              <a:rPr altLang="en-US" sz="2800" lang="en-IN">
                <a:latin typeface="Calibri"/>
              </a:rPr>
              <a:t>9 - Features</a:t>
            </a:r>
          </a:p>
          <a:p>
            <a:pPr lvl="0"/>
            <a:r>
              <a:rPr altLang="en-US" sz="2800" lang="en-IN">
                <a:latin typeface="Calibri"/>
              </a:rPr>
              <a:t>Emp Id - Num</a:t>
            </a:r>
          </a:p>
          <a:p>
            <a:pPr lvl="0"/>
            <a:r>
              <a:rPr altLang="en-US" sz="2800" lang="en-IN">
                <a:latin typeface="Calibri"/>
              </a:rPr>
              <a:t>Name -Text</a:t>
            </a:r>
          </a:p>
          <a:p>
            <a:pPr lvl="0"/>
            <a:r>
              <a:rPr altLang="en-US" sz="2800" lang="en-IN">
                <a:latin typeface="Calibri"/>
              </a:rPr>
              <a:t>Emp</a:t>
            </a:r>
            <a:r>
              <a:rPr altLang="en-US" sz="2800" lang="en-IN">
                <a:latin typeface="Calibri"/>
              </a:rPr>
              <a:t> -</a:t>
            </a:r>
            <a:r>
              <a:rPr altLang="en-US" sz="2800" lang="en-IN">
                <a:latin typeface="Calibri"/>
              </a:rPr>
              <a:t> Type</a:t>
            </a:r>
          </a:p>
          <a:p>
            <a:pPr lvl="0"/>
            <a:r>
              <a:rPr altLang="en-US" sz="2800" lang="en-IN">
                <a:latin typeface="Calibri"/>
              </a:rPr>
              <a:t>Performance - Level</a:t>
            </a:r>
          </a:p>
          <a:p>
            <a:pPr lvl="0"/>
            <a:r>
              <a:rPr altLang="en-US" sz="2800" lang="en-IN">
                <a:latin typeface="Calibri"/>
              </a:rPr>
              <a:t>Gender - Male Female</a:t>
            </a:r>
          </a:p>
          <a:p>
            <a:pPr lvl="0"/>
            <a:r>
              <a:rPr altLang="en-US" sz="2800" lang="en-IN">
                <a:latin typeface="Calibri"/>
              </a:rPr>
              <a:t>Employee Rating - 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 rot="0">
            <a:off x="2438400" y="3089275"/>
            <a:ext cx="7220764" cy="802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r>
              <a:rPr altLang="en-US" b="1" sz="2400" lang="en-IN">
                <a:latin typeface="Calibri"/>
              </a:rPr>
              <a:t>Performance Level = </a:t>
            </a:r>
            <a:r>
              <a:rPr altLang="en-US" sz="2400" lang="en-IN">
                <a:latin typeface="Calibri"/>
              </a:rPr>
              <a:t>IFS(Z8&gt;=5,”VERYHIGH”,Z8&gt;=4, </a:t>
            </a:r>
          </a:p>
          <a:p>
            <a:pPr lvl="0"/>
            <a:r>
              <a:rPr altLang="en-US" sz="2400" lang="en-IN">
                <a:latin typeface="Calibri"/>
              </a:rPr>
              <a:t>“high”, Z8&gt;=3, “MED”,TRUE,”LOW”)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2024-09-04T11:05:29Z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ba32b3294c364b55975798c1594a3fe4</vt:lpwstr>
  </property>
</Properties>
</file>