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8"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A8FD"/>
    <a:srgbClr val="9DB1F9"/>
    <a:srgbClr val="3C8AE0"/>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7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BEBE-936B-3195-953C-B69ABF6E9E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4431B2-DD3C-86CF-47CF-E47BD7E372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7C27FE-B899-3177-2F30-FAF6BB5505C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5" name="Footer Placeholder 4">
            <a:extLst>
              <a:ext uri="{FF2B5EF4-FFF2-40B4-BE49-F238E27FC236}">
                <a16:creationId xmlns:a16="http://schemas.microsoft.com/office/drawing/2014/main" id="{44174775-CF6E-ED1D-8A5D-A8CCA3683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E1731-7C0E-04A3-D2E1-45267817873A}"/>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5678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10A6-0355-ACCC-6FA7-DFBB361262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B6B5E9-17E8-F006-DD77-07B4F299C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F4B49-2EE6-B445-855A-848B07081B81}"/>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5" name="Footer Placeholder 4">
            <a:extLst>
              <a:ext uri="{FF2B5EF4-FFF2-40B4-BE49-F238E27FC236}">
                <a16:creationId xmlns:a16="http://schemas.microsoft.com/office/drawing/2014/main" id="{A5B131EF-811A-1026-9BB0-3CAAE3823F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11E154-5574-A85F-EC5E-1A60E0F36912}"/>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060550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8E230-F963-0EDF-CFFD-4B1B21F8D3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33C391-C4F1-0A15-9CDA-2E90E8296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571F06-5F39-B109-3C9B-AB7B004C2924}"/>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5" name="Footer Placeholder 4">
            <a:extLst>
              <a:ext uri="{FF2B5EF4-FFF2-40B4-BE49-F238E27FC236}">
                <a16:creationId xmlns:a16="http://schemas.microsoft.com/office/drawing/2014/main" id="{E636E567-E67B-BE7B-3794-44A5A28788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D05A22-2C62-5376-CC96-BE5DED78C9DB}"/>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156281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BBF8-2FD7-711B-4175-B3AF91B776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D6AF28-EF8C-46A0-C1BD-5ED21F16B6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379981-66DF-99C8-8E59-29682A9C31AE}"/>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5" name="Footer Placeholder 4">
            <a:extLst>
              <a:ext uri="{FF2B5EF4-FFF2-40B4-BE49-F238E27FC236}">
                <a16:creationId xmlns:a16="http://schemas.microsoft.com/office/drawing/2014/main" id="{D1AF09A0-A96D-E23A-A4B6-DD12478D8A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68FE88-EDAA-2C0E-452A-7D5B2A42FCA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523515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673C-38AD-C9EB-BC11-CC89681F4B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D296F9-8A0E-A8A1-7A25-EE2B69CBF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D7E858-F6EA-7537-FCF1-0B916272FF7A}"/>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5" name="Footer Placeholder 4">
            <a:extLst>
              <a:ext uri="{FF2B5EF4-FFF2-40B4-BE49-F238E27FC236}">
                <a16:creationId xmlns:a16="http://schemas.microsoft.com/office/drawing/2014/main" id="{CBD1E14C-FF9B-9474-D240-2143513E1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A98B3-13F4-79A2-3A16-EA1AF7086C14}"/>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79741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8BE1-91CE-1033-EC13-8B765AF8D4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42D94A-9E55-C546-B3AD-0270156918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F1169A-5FB7-E216-7DBE-17770479CF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5B5B6D-B793-2D13-CC4F-E7B3458F9348}"/>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6" name="Footer Placeholder 5">
            <a:extLst>
              <a:ext uri="{FF2B5EF4-FFF2-40B4-BE49-F238E27FC236}">
                <a16:creationId xmlns:a16="http://schemas.microsoft.com/office/drawing/2014/main" id="{3EAE9363-A1E9-BF0A-846A-AF668F954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97ED49-B067-EAB5-7072-30CB23CD78B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764541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47AB-5E4C-27CB-CFD9-932FC09462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2939A9-9D1C-52A6-9D36-94E33E4E0B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B5A0C5-3CD2-DC51-B29A-E6EBB2316C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7C040A-D473-24C1-2036-640CFA96EB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58976-054C-16A1-8175-5F61694D56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2F8E6E-F096-C9B7-0BA4-D59DDD2006DB}"/>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8" name="Footer Placeholder 7">
            <a:extLst>
              <a:ext uri="{FF2B5EF4-FFF2-40B4-BE49-F238E27FC236}">
                <a16:creationId xmlns:a16="http://schemas.microsoft.com/office/drawing/2014/main" id="{B888B86A-0CCA-A531-3384-8BD77CB4DB2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23D6FA0-0E6C-647B-7DAB-AB488E2ECAB6}"/>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635396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7366-C60D-F5A4-F2A4-3545B58951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421FEB-C72A-B3FE-6752-2F5996A2F93B}"/>
              </a:ext>
            </a:extLst>
          </p:cNvPr>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a:extLst>
              <a:ext uri="{FF2B5EF4-FFF2-40B4-BE49-F238E27FC236}">
                <a16:creationId xmlns:a16="http://schemas.microsoft.com/office/drawing/2014/main" id="{6C611864-66C5-880E-5C5D-D8365BB256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7AC02C-0053-D1DE-F748-6BA52620250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8071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5F6CF9-A377-1C1B-3068-836242330477}"/>
              </a:ext>
            </a:extLst>
          </p:cNvPr>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a:extLst>
              <a:ext uri="{FF2B5EF4-FFF2-40B4-BE49-F238E27FC236}">
                <a16:creationId xmlns:a16="http://schemas.microsoft.com/office/drawing/2014/main" id="{B3B6A34D-2529-BF94-F4A1-A70AE82690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17F549-871E-5916-7F05-63ADC1838D5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36359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D1A9-A6CA-4AE3-B8E0-D3AFDF005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D09AFA-8F60-D6CC-9A5B-09B9FA7C9B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F087AF-9471-015C-EF7C-352ABD9F6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ED5FF-9BCE-E201-2070-A166DE338E5E}"/>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6" name="Footer Placeholder 5">
            <a:extLst>
              <a:ext uri="{FF2B5EF4-FFF2-40B4-BE49-F238E27FC236}">
                <a16:creationId xmlns:a16="http://schemas.microsoft.com/office/drawing/2014/main" id="{6CE7B62B-5510-BA08-DB7F-D6E3370000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2C2E55-1B90-6672-7760-C978086303A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295557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92E6-C76F-7FF4-E3EC-C72BA560F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BAC0CA-A7F4-8B1B-13A5-0DC9DF7852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0D34F1-5893-22C8-F6A4-E2C821B73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7667AF-5C19-985D-2BA5-6D0395FC867D}"/>
              </a:ext>
            </a:extLst>
          </p:cNvPr>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a:extLst>
              <a:ext uri="{FF2B5EF4-FFF2-40B4-BE49-F238E27FC236}">
                <a16:creationId xmlns:a16="http://schemas.microsoft.com/office/drawing/2014/main" id="{66493F3E-4785-90CD-0448-0CF087B64363}"/>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A26985BC-EC0F-5AA0-C46C-F5A861BAAC64}"/>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138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A30AE-D9B3-54A0-0E90-2892A64136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47571B-BBBB-3D3D-B306-52D516FA50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660285-DF3E-3CBC-3C69-A0C7D9498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4/1/2024</a:t>
            </a:fld>
            <a:endParaRPr lang="en-US"/>
          </a:p>
        </p:txBody>
      </p:sp>
      <p:sp>
        <p:nvSpPr>
          <p:cNvPr id="5" name="Footer Placeholder 4">
            <a:extLst>
              <a:ext uri="{FF2B5EF4-FFF2-40B4-BE49-F238E27FC236}">
                <a16:creationId xmlns:a16="http://schemas.microsoft.com/office/drawing/2014/main" id="{6E09EBA5-B691-BB91-22D9-B320FBFEE5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C94B4BF-7878-7AF1-78D0-DB622C85FE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A205D744-A2E6-0E4A-9E43-A9C3E20DF1D0}"/>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53516976"/>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2000">
              <a:schemeClr val="bg1">
                <a:lumMod val="65000"/>
              </a:schemeClr>
            </a:gs>
            <a:gs pos="100000">
              <a:schemeClr val="bg1"/>
            </a:gs>
            <a:gs pos="86000">
              <a:schemeClr val="bg2">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04800" y="1821635"/>
            <a:ext cx="11336594" cy="977778"/>
          </a:xfrm>
        </p:spPr>
        <p:txBody>
          <a:bodyPr>
            <a:normAutofit/>
          </a:bodyPr>
          <a:lstStyle/>
          <a:p>
            <a:pPr algn="ctr"/>
            <a:r>
              <a:rPr lang="en-GB" b="1" dirty="0">
                <a:solidFill>
                  <a:schemeClr val="accent1"/>
                </a:solidFill>
                <a:latin typeface="Times New Roman" panose="02020603050405020304" pitchFamily="18" charset="0"/>
                <a:cs typeface="Times New Roman" panose="02020603050405020304" pitchFamily="18" charset="0"/>
              </a:rPr>
              <a:t> </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479297" y="3658036"/>
            <a:ext cx="8987599" cy="1015663"/>
          </a:xfrm>
          <a:prstGeom prst="rect">
            <a:avLst/>
          </a:prstGeom>
          <a:noFill/>
        </p:spPr>
        <p:txBody>
          <a:bodyPr wrap="square" lIns="91440" tIns="45720" rIns="91440" bIns="45720" rtlCol="0" anchor="t">
            <a:spAutoFit/>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Presented By:</a:t>
            </a: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p>
          <a:p>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Srimma.T</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 CSE – Madha Engineering College - 69</a:t>
            </a:r>
          </a:p>
        </p:txBody>
      </p:sp>
      <p:sp>
        <p:nvSpPr>
          <p:cNvPr id="6" name="TextBox 5">
            <a:extLst>
              <a:ext uri="{FF2B5EF4-FFF2-40B4-BE49-F238E27FC236}">
                <a16:creationId xmlns:a16="http://schemas.microsoft.com/office/drawing/2014/main" id="{E1C0FB9E-6BA2-7EFD-6AAF-8085DC92BEB0}"/>
              </a:ext>
            </a:extLst>
          </p:cNvPr>
          <p:cNvSpPr txBox="1"/>
          <p:nvPr/>
        </p:nvSpPr>
        <p:spPr>
          <a:xfrm>
            <a:off x="1538816" y="656570"/>
            <a:ext cx="6447366"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CAPSTONE PROJECT</a:t>
            </a:r>
          </a:p>
        </p:txBody>
      </p:sp>
      <p:sp>
        <p:nvSpPr>
          <p:cNvPr id="8" name="TextBox 7">
            <a:extLst>
              <a:ext uri="{FF2B5EF4-FFF2-40B4-BE49-F238E27FC236}">
                <a16:creationId xmlns:a16="http://schemas.microsoft.com/office/drawing/2014/main" id="{FAD0AB65-F6A5-FC6B-11EE-609BAF7DA6E7}"/>
              </a:ext>
            </a:extLst>
          </p:cNvPr>
          <p:cNvSpPr txBox="1"/>
          <p:nvPr/>
        </p:nvSpPr>
        <p:spPr>
          <a:xfrm>
            <a:off x="1159933" y="1772119"/>
            <a:ext cx="8356600" cy="1077218"/>
          </a:xfrm>
          <a:prstGeom prst="rect">
            <a:avLst/>
          </a:prstGeom>
          <a:noFill/>
        </p:spPr>
        <p:txBody>
          <a:bodyPr wrap="square">
            <a:spAutoFit/>
          </a:bodyPr>
          <a:lstStyle/>
          <a:p>
            <a:r>
              <a:rPr lang="en-GB" sz="3200" b="1" dirty="0">
                <a:solidFill>
                  <a:schemeClr val="tx1">
                    <a:lumMod val="75000"/>
                    <a:lumOff val="25000"/>
                  </a:schemeClr>
                </a:solidFill>
                <a:latin typeface="Times New Roman" panose="02020603050405020304" pitchFamily="18" charset="0"/>
                <a:cs typeface="Times New Roman" panose="02020603050405020304" pitchFamily="18" charset="0"/>
              </a:rPr>
              <a:t>Development of an Anti-Keylogger System for Enhanced Cybersecurity</a:t>
            </a:r>
            <a:endParaRPr lang="en-IN" sz="3200" dirty="0">
              <a:solidFill>
                <a:schemeClr val="tx1">
                  <a:lumMod val="75000"/>
                  <a:lumOff val="2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8183" y="710622"/>
            <a:ext cx="11029616" cy="530296"/>
          </a:xfrm>
        </p:spPr>
        <p:txBody>
          <a:bodyPr>
            <a:normAutofit fontScale="90000"/>
          </a:bodyPr>
          <a:lstStyle/>
          <a:p>
            <a:r>
              <a:rPr lang="en-US" b="1" dirty="0">
                <a:solidFill>
                  <a:schemeClr val="accent2">
                    <a:lumMod val="50000"/>
                  </a:schemeClr>
                </a:solidFill>
                <a:latin typeface="Times New Roman" panose="02020603050405020304" pitchFamily="18" charset="0"/>
                <a:ea typeface="+mj-lt"/>
                <a:cs typeface="Times New Roman" panose="02020603050405020304" pitchFamily="18" charset="0"/>
              </a:rPr>
              <a:t>References</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Ø"/>
            </a:pPr>
            <a:r>
              <a:rPr lang="en-GB" sz="2000" b="1" i="1"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a:buFont typeface="Wingdings" panose="05000000000000000000" pitchFamily="2" charset="2"/>
              <a:buChar char="Ø"/>
            </a:pPr>
            <a:r>
              <a:rPr lang="en-GB" sz="2000" b="1" i="1"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a:buFont typeface="Wingdings" panose="05000000000000000000" pitchFamily="2" charset="2"/>
              <a:buChar char="Ø"/>
            </a:pPr>
            <a:r>
              <a:rPr lang="en-GB" sz="2000" b="1" i="1"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a:buFont typeface="Wingdings" panose="05000000000000000000" pitchFamily="2" charset="2"/>
              <a:buChar char="Ø"/>
            </a:pPr>
            <a:r>
              <a:rPr lang="en-GB" sz="2000" b="1" i="1"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a:buFont typeface="Wingdings" panose="05000000000000000000" pitchFamily="2" charset="2"/>
              <a:buChar char="Ø"/>
            </a:pPr>
            <a:r>
              <a:rPr lang="en-GB" sz="2000" b="1" i="1"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b="1" i="1" dirty="0" err="1">
                <a:solidFill>
                  <a:srgbClr val="0F0F0F"/>
                </a:solidFill>
                <a:latin typeface="Times New Roman" panose="02020603050405020304" pitchFamily="18" charset="0"/>
                <a:ea typeface="+mn-lt"/>
                <a:cs typeface="Times New Roman" panose="02020603050405020304" pitchFamily="18" charset="0"/>
              </a:rPr>
              <a:t>Favorite</a:t>
            </a:r>
            <a:r>
              <a:rPr lang="en-GB" sz="2000" b="1" i="1"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768775" y="2012685"/>
            <a:ext cx="9298744" cy="1325563"/>
          </a:xfrm>
        </p:spPr>
        <p:txBody>
          <a:bodyPr>
            <a:normAutofit/>
          </a:bodyPr>
          <a:lstStyle/>
          <a:p>
            <a:pPr algn="ctr"/>
            <a:r>
              <a:rPr lang="en-US" sz="3600" b="1" i="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chemeClr val="tx2">
                    <a:lumMod val="75000"/>
                  </a:schemeClr>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727092"/>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i="1" dirty="0">
                <a:latin typeface="Times New Roman" panose="02020603050405020304" pitchFamily="18" charset="0"/>
                <a:ea typeface="+mn-lt"/>
                <a:cs typeface="Times New Roman" panose="02020603050405020304" pitchFamily="18" charset="0"/>
              </a:rPr>
              <a:t>Problem Statement </a:t>
            </a:r>
            <a:endParaRPr lang="en-US"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i="1" dirty="0">
                <a:latin typeface="Times New Roman" panose="02020603050405020304" pitchFamily="18" charset="0"/>
                <a:ea typeface="+mn-lt"/>
                <a:cs typeface="Times New Roman" panose="02020603050405020304" pitchFamily="18" charset="0"/>
              </a:rPr>
              <a:t>Proposed System/Solution</a:t>
            </a:r>
            <a:endParaRPr lang="en-US"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i="1" dirty="0">
                <a:latin typeface="Times New Roman" panose="02020603050405020304" pitchFamily="18" charset="0"/>
                <a:ea typeface="+mn-lt"/>
                <a:cs typeface="Times New Roman" panose="02020603050405020304" pitchFamily="18" charset="0"/>
              </a:rPr>
              <a:t>System Development Approach (Technology Used) </a:t>
            </a:r>
            <a:endParaRPr lang="en-US" b="1" i="1"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Ø"/>
            </a:pPr>
            <a:r>
              <a:rPr lang="en-US" sz="2000" b="1" i="1" dirty="0">
                <a:latin typeface="Times New Roman" panose="02020603050405020304" pitchFamily="18" charset="0"/>
                <a:ea typeface="+mn-lt"/>
                <a:cs typeface="Times New Roman" panose="02020603050405020304" pitchFamily="18" charset="0"/>
              </a:rPr>
              <a:t>Algorithm &amp; Deployment  </a:t>
            </a:r>
            <a:endParaRPr lang="en-US"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i="1" dirty="0">
                <a:latin typeface="Times New Roman" panose="02020603050405020304" pitchFamily="18" charset="0"/>
                <a:ea typeface="+mn-lt"/>
                <a:cs typeface="Times New Roman" panose="02020603050405020304" pitchFamily="18" charset="0"/>
              </a:rPr>
              <a:t>Result (Output Image)</a:t>
            </a:r>
          </a:p>
          <a:p>
            <a:pPr>
              <a:buFont typeface="Wingdings" panose="05000000000000000000" pitchFamily="2" charset="2"/>
              <a:buChar char="Ø"/>
            </a:pPr>
            <a:r>
              <a:rPr lang="en-US" sz="2000" b="1" i="1" dirty="0">
                <a:latin typeface="Times New Roman" panose="02020603050405020304" pitchFamily="18" charset="0"/>
                <a:ea typeface="+mn-lt"/>
                <a:cs typeface="Times New Roman" panose="02020603050405020304" pitchFamily="18" charset="0"/>
              </a:rPr>
              <a:t>Conclusion</a:t>
            </a:r>
            <a:endParaRPr lang="en-US"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i="1" dirty="0">
                <a:latin typeface="Times New Roman" panose="02020603050405020304" pitchFamily="18" charset="0"/>
                <a:ea typeface="+mn-lt"/>
                <a:cs typeface="Times New Roman" panose="02020603050405020304" pitchFamily="18" charset="0"/>
              </a:rPr>
              <a:t>Future Scope</a:t>
            </a:r>
          </a:p>
          <a:p>
            <a:pPr>
              <a:buFont typeface="Wingdings" panose="05000000000000000000" pitchFamily="2" charset="2"/>
              <a:buChar char="Ø"/>
            </a:pPr>
            <a:r>
              <a:rPr lang="en-US" sz="2000" b="1" i="1" dirty="0">
                <a:latin typeface="Times New Roman" panose="02020603050405020304" pitchFamily="18" charset="0"/>
                <a:ea typeface="+mn-lt"/>
                <a:cs typeface="Times New Roman" panose="02020603050405020304" pitchFamily="18" charset="0"/>
              </a:rPr>
              <a:t>References</a:t>
            </a:r>
            <a:endParaRPr lang="en-US" b="1" i="1"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br>
              <a:rPr lang="en-US" sz="4400" b="1" dirty="0">
                <a:solidFill>
                  <a:schemeClr val="accent1"/>
                </a:solidFill>
                <a:latin typeface="Times New Roman" panose="02020603050405020304" pitchFamily="18" charset="0"/>
                <a:cs typeface="Times New Roman" panose="02020603050405020304" pitchFamily="18" charset="0"/>
              </a:rPr>
            </a:br>
            <a:r>
              <a:rPr lang="en-US" sz="3100" b="1" dirty="0">
                <a:solidFill>
                  <a:schemeClr val="tx2">
                    <a:lumMod val="75000"/>
                  </a:schemeClr>
                </a:solidFill>
                <a:latin typeface="Times New Roman" panose="02020603050405020304" pitchFamily="18" charset="0"/>
                <a:cs typeface="Times New Roman" panose="02020603050405020304" pitchFamily="18" charset="0"/>
              </a:rPr>
              <a:t>Problem Statement</a:t>
            </a:r>
            <a:endParaRPr lang="en-US" sz="31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0891F0B-EABA-280B-9743-D50A25F1DA5B}"/>
              </a:ext>
            </a:extLst>
          </p:cNvPr>
          <p:cNvSpPr>
            <a:spLocks noGrp="1" noChangeArrowheads="1"/>
          </p:cNvSpPr>
          <p:nvPr>
            <p:ph idx="1"/>
          </p:nvPr>
        </p:nvSpPr>
        <p:spPr bwMode="auto">
          <a:xfrm>
            <a:off x="581192" y="29038"/>
            <a:ext cx="9493304"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i="1"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1600" i="1" cap="none"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i="1"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1600" i="1" cap="none"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i="1" cap="none" dirty="0">
              <a:latin typeface="Arial" panose="020B0604020202020204" pitchFamily="34" charset="0"/>
            </a:endParaRPr>
          </a:p>
          <a:p>
            <a:pPr marL="457200" lvl="1" indent="0" algn="just" eaLnBrk="0" fontAlgn="base" hangingPunct="0">
              <a:lnSpc>
                <a:spcPct val="100000"/>
              </a:lnSpc>
              <a:spcBef>
                <a:spcPct val="0"/>
              </a:spcBef>
              <a:spcAft>
                <a:spcPct val="0"/>
              </a:spcAft>
              <a:buClrTx/>
              <a:buNone/>
            </a:pPr>
            <a:endParaRPr lang="en-US" altLang="en-US" sz="1400" i="1" cap="none"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None/>
              <a:tabLst/>
            </a:pPr>
            <a:endParaRPr lang="en-US" altLang="en-US" sz="1600" i="1" cap="none"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600" i="1" cap="none"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i="1"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1600" i="1" cap="none"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1" u="none" strike="noStrike" cap="none" normalizeH="0" baseline="0" dirty="0">
                <a:ln>
                  <a:noFill/>
                </a:ln>
                <a:solidFill>
                  <a:schemeClr val="tx1"/>
                </a:solidFill>
                <a:effectLst/>
                <a:latin typeface="Arial" panose="020B0604020202020204" pitchFamily="34" charset="0"/>
              </a:rPr>
              <a:t>The widespread usage of computers and mobile devices in personal and professional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1" u="none" strike="noStrike" cap="none" normalizeH="0" baseline="0" dirty="0">
                <a:ln>
                  <a:noFill/>
                </a:ln>
                <a:solidFill>
                  <a:schemeClr val="tx1"/>
                </a:solidFill>
                <a:effectLst/>
                <a:latin typeface="Arial" panose="020B0604020202020204" pitchFamily="34" charset="0"/>
              </a:rPr>
              <a:t>       contexts has raised serious concerns about the risk of unwanted access to confidential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1" u="none" strike="noStrike" cap="none" normalizeH="0" baseline="0" dirty="0">
                <a:ln>
                  <a:noFill/>
                </a:ln>
                <a:solidFill>
                  <a:schemeClr val="tx1"/>
                </a:solidFill>
                <a:effectLst/>
                <a:latin typeface="Arial" panose="020B0604020202020204" pitchFamily="34" charset="0"/>
              </a:rPr>
              <a:t>       via keyloggers.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1"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1" u="none" strike="noStrike" cap="none" normalizeH="0" baseline="0" dirty="0">
                <a:ln>
                  <a:noFill/>
                </a:ln>
                <a:solidFill>
                  <a:schemeClr val="tx1"/>
                </a:solidFill>
                <a:effectLst/>
                <a:latin typeface="Arial" panose="020B0604020202020204" pitchFamily="34" charset="0"/>
              </a:rPr>
              <a:t>Keyloggers can be used intentionally or accidentally, but they have the potential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1" u="none" strike="noStrike" cap="none" normalizeH="0" baseline="0" dirty="0">
                <a:ln>
                  <a:noFill/>
                </a:ln>
                <a:solidFill>
                  <a:schemeClr val="tx1"/>
                </a:solidFill>
                <a:effectLst/>
                <a:latin typeface="Arial" panose="020B0604020202020204" pitchFamily="34" charset="0"/>
              </a:rPr>
              <a:t>      to undermine an organization's or an individual's security and privacy by intercepting keystrokes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1" u="none" strike="noStrike" cap="none" normalizeH="0" baseline="0" dirty="0">
                <a:ln>
                  <a:noFill/>
                </a:ln>
                <a:solidFill>
                  <a:schemeClr val="tx1"/>
                </a:solidFill>
                <a:effectLst/>
                <a:latin typeface="Arial" panose="020B0604020202020204" pitchFamily="34" charset="0"/>
              </a:rPr>
              <a:t>      that contain passwords, financial information, and other private data. </a:t>
            </a:r>
            <a:br>
              <a:rPr kumimoji="0" lang="en-US" altLang="en-US" sz="1600" i="1" u="none" strike="noStrike" cap="none" normalizeH="0" baseline="0" dirty="0">
                <a:ln>
                  <a:noFill/>
                </a:ln>
                <a:solidFill>
                  <a:schemeClr val="tx1"/>
                </a:solidFill>
                <a:effectLst/>
                <a:latin typeface="Arial" panose="020B0604020202020204" pitchFamily="34" charset="0"/>
              </a:rPr>
            </a:br>
            <a:r>
              <a:rPr kumimoji="0" lang="en-US" altLang="en-US" sz="1600" i="1"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1" u="none" strike="noStrike" cap="none" normalizeH="0" baseline="0" dirty="0">
                <a:ln>
                  <a:noFill/>
                </a:ln>
                <a:solidFill>
                  <a:schemeClr val="tx1"/>
                </a:solidFill>
                <a:effectLst/>
                <a:latin typeface="Arial" panose="020B0604020202020204" pitchFamily="34" charset="0"/>
              </a:rPr>
              <a:t>The goal of this project is to create a powerful anti-keylogger solution that can recognize and</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i="1" dirty="0">
                <a:solidFill>
                  <a:schemeClr val="tx1"/>
                </a:solidFill>
                <a:latin typeface="Arial" panose="020B0604020202020204" pitchFamily="34" charset="0"/>
              </a:rPr>
              <a:t>      </a:t>
            </a:r>
            <a:r>
              <a:rPr kumimoji="0" lang="en-US" altLang="en-US" sz="1600" i="1" u="none" strike="noStrike" cap="none" normalizeH="0" baseline="0" dirty="0">
                <a:ln>
                  <a:noFill/>
                </a:ln>
                <a:solidFill>
                  <a:schemeClr val="tx1"/>
                </a:solidFill>
                <a:effectLst/>
                <a:latin typeface="Arial" panose="020B0604020202020204" pitchFamily="34" charset="0"/>
              </a:rPr>
              <a:t> stop illegal keylogging on PCs and mobile devices.</a:t>
            </a:r>
            <a:br>
              <a:rPr kumimoji="0" lang="en-US" altLang="en-US" sz="1600" i="1" u="none" strike="noStrike" cap="none" normalizeH="0" baseline="0" dirty="0">
                <a:ln>
                  <a:noFill/>
                </a:ln>
                <a:solidFill>
                  <a:schemeClr val="tx1"/>
                </a:solidFill>
                <a:effectLst/>
                <a:latin typeface="Arial" panose="020B0604020202020204" pitchFamily="34" charset="0"/>
              </a:rPr>
            </a:br>
            <a:endParaRPr kumimoji="0" lang="en-US" altLang="en-US" sz="1600"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94925" y="685223"/>
            <a:ext cx="11029616" cy="530296"/>
          </a:xfrm>
        </p:spPr>
        <p:txBody>
          <a:bodyPr>
            <a:normAutofit fontScale="90000"/>
          </a:bodyPr>
          <a:lstStyle/>
          <a:p>
            <a:r>
              <a:rPr lang="en-US" b="1" dirty="0">
                <a:solidFill>
                  <a:schemeClr val="tx2">
                    <a:lumMod val="75000"/>
                  </a:schemeClr>
                </a:solidFill>
                <a:latin typeface="Times New Roman" panose="02020603050405020304" pitchFamily="18" charset="0"/>
                <a:cs typeface="Times New Roman" panose="02020603050405020304" pitchFamily="18" charset="0"/>
              </a:rPr>
              <a:t>Proposed Solution</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17317" y="766965"/>
            <a:ext cx="11613485" cy="5563973"/>
          </a:xfrm>
        </p:spPr>
        <p:txBody>
          <a:bodyPr vert="horz" lIns="91440" tIns="45720" rIns="91440" bIns="45720" rtlCol="0" anchor="ctr">
            <a:noAutofit/>
          </a:bodyPr>
          <a:lstStyle/>
          <a:p>
            <a:pPr>
              <a:buFont typeface="Wingdings" panose="05000000000000000000" pitchFamily="2" charset="2"/>
              <a:buChar char="Ø"/>
            </a:pPr>
            <a:endParaRPr lang="en-US" sz="1600" i="1" u="sng"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i="1" u="sng"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i="1" u="sng"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i="1" u="sng"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i="1" u="sng" dirty="0">
                <a:solidFill>
                  <a:srgbClr val="0070C0"/>
                </a:solidFill>
                <a:latin typeface="Times New Roman" panose="02020603050405020304" pitchFamily="18" charset="0"/>
                <a:cs typeface="Times New Roman" panose="02020603050405020304" pitchFamily="18" charset="0"/>
              </a:rPr>
              <a:t>Real-Time Defense Mechanisms</a:t>
            </a:r>
            <a:r>
              <a:rPr lang="en-US" sz="1600" i="1" dirty="0">
                <a:latin typeface="Times New Roman" panose="02020603050405020304" pitchFamily="18" charset="0"/>
                <a:cs typeface="Times New Roman" panose="02020603050405020304" pitchFamily="18" charset="0"/>
              </a:rPr>
              <a:t>:  Activating immediate real-time protection measures upon detecting suspicious keylogging behavior. Intercepting keystrokes and encrypting them before they can be captured by potential keylogging software, thus thwarting unauthorized access to sensitive data.</a:t>
            </a:r>
          </a:p>
          <a:p>
            <a:pPr>
              <a:buFont typeface="Wingdings" panose="05000000000000000000" pitchFamily="2" charset="2"/>
              <a:buChar char="Ø"/>
            </a:pPr>
            <a:r>
              <a:rPr lang="en-US" sz="1600" i="1" u="sng" dirty="0">
                <a:solidFill>
                  <a:srgbClr val="0070C0"/>
                </a:solidFill>
                <a:latin typeface="Times New Roman" panose="02020603050405020304" pitchFamily="18" charset="0"/>
                <a:cs typeface="Times New Roman" panose="02020603050405020304" pitchFamily="18" charset="0"/>
              </a:rPr>
              <a:t>Advanced Behavioral Analysis</a:t>
            </a:r>
            <a:r>
              <a:rPr lang="en-US" sz="1600" i="1" dirty="0">
                <a:latin typeface="Times New Roman" panose="02020603050405020304" pitchFamily="18" charset="0"/>
                <a:cs typeface="Times New Roman" panose="02020603050405020304" pitchFamily="18" charset="0"/>
              </a:rPr>
              <a:t>: Utilizing cutting-edge behavioral analysis techniques to identify and counter emerging keylogger threats. Analyzing user interactions, application behavior, and system processes to detect anomalies indicative of keylogging activity and proactively neutralize potential threats.</a:t>
            </a:r>
          </a:p>
          <a:p>
            <a:pPr>
              <a:buFont typeface="Wingdings" panose="05000000000000000000" pitchFamily="2" charset="2"/>
              <a:buChar char="Ø"/>
            </a:pPr>
            <a:r>
              <a:rPr lang="en-US" sz="1600" i="1" u="sng" dirty="0">
                <a:solidFill>
                  <a:srgbClr val="0070C0"/>
                </a:solidFill>
                <a:latin typeface="Times New Roman" panose="02020603050405020304" pitchFamily="18" charset="0"/>
                <a:cs typeface="Times New Roman" panose="02020603050405020304" pitchFamily="18" charset="0"/>
              </a:rPr>
              <a:t>User-Friendly Interface Design</a:t>
            </a:r>
            <a:r>
              <a:rPr lang="en-US" sz="1600" i="1" dirty="0">
                <a:latin typeface="Times New Roman" panose="02020603050405020304" pitchFamily="18" charset="0"/>
                <a:cs typeface="Times New Roman" panose="02020603050405020304" pitchFamily="18" charset="0"/>
              </a:rPr>
              <a:t>: Designing an intuitive and user-friendly interface to facilitate effortless configuration and monitoring. Providing users with comprehensive dashboards, alerts, and reports to keep them informed about security status and enable timely actions as needed.</a:t>
            </a:r>
          </a:p>
          <a:p>
            <a:pPr>
              <a:buFont typeface="Wingdings" panose="05000000000000000000" pitchFamily="2" charset="2"/>
              <a:buChar char="Ø"/>
            </a:pPr>
            <a:r>
              <a:rPr lang="en-US" sz="1600" i="1" u="sng" dirty="0">
                <a:solidFill>
                  <a:srgbClr val="0070C0"/>
                </a:solidFill>
                <a:latin typeface="Times New Roman" panose="02020603050405020304" pitchFamily="18" charset="0"/>
                <a:cs typeface="Times New Roman" panose="02020603050405020304" pitchFamily="18" charset="0"/>
              </a:rPr>
              <a:t>Optimized System Performance</a:t>
            </a:r>
            <a:r>
              <a:rPr lang="en-US" sz="1600" i="1" dirty="0">
                <a:latin typeface="Times New Roman" panose="02020603050405020304" pitchFamily="18" charset="0"/>
                <a:cs typeface="Times New Roman" panose="02020603050405020304" pitchFamily="18" charset="0"/>
              </a:rPr>
              <a:t>: Focusing on minimizing system resource usage and overhead to ensure optimal performance and compatibility across diverse computing environments. Operating the anti-keylogger system efficiently in the background without compromising device performance or user experience.</a:t>
            </a:r>
          </a:p>
          <a:p>
            <a:pPr>
              <a:buFont typeface="Wingdings" panose="05000000000000000000" pitchFamily="2" charset="2"/>
              <a:buChar char="Ø"/>
            </a:pPr>
            <a:r>
              <a:rPr lang="en-US" sz="1600" i="1" u="sng" dirty="0">
                <a:solidFill>
                  <a:srgbClr val="0070C0"/>
                </a:solidFill>
                <a:latin typeface="Times New Roman" panose="02020603050405020304" pitchFamily="18" charset="0"/>
                <a:cs typeface="Times New Roman" panose="02020603050405020304" pitchFamily="18" charset="0"/>
              </a:rPr>
              <a:t>Continuous Updates and Integration</a:t>
            </a:r>
            <a:r>
              <a:rPr lang="en-US" sz="1600" i="1" dirty="0">
                <a:latin typeface="Times New Roman" panose="02020603050405020304" pitchFamily="18" charset="0"/>
                <a:cs typeface="Times New Roman" panose="02020603050405020304" pitchFamily="18" charset="0"/>
              </a:rPr>
              <a:t>: Regularly updating the system to adapt to evolving keylogger threats and integrate the latest security enhancements. Establishing integration with threat intelligence feeds and collaborating with cybersecurity experts for timely responses to emerging threats, thus ensuring sustained effectiveness over time</a:t>
            </a:r>
            <a:r>
              <a:rPr lang="en-US" sz="2000" i="1" dirty="0">
                <a:latin typeface="Times New Roman" panose="02020603050405020304" pitchFamily="18" charset="0"/>
                <a:cs typeface="Times New Roman" panose="02020603050405020304" pitchFamily="18" charset="0"/>
              </a:rPr>
              <a:t>.</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7258" y="1153639"/>
            <a:ext cx="11029616" cy="530296"/>
          </a:xfrm>
        </p:spPr>
        <p:txBody>
          <a:bodyPr>
            <a:noAutofit/>
          </a:bodyPr>
          <a:lstStyle/>
          <a:p>
            <a:r>
              <a:rPr lang="en-US" b="1" dirty="0">
                <a:solidFill>
                  <a:schemeClr val="tx1">
                    <a:lumMod val="95000"/>
                    <a:lumOff val="5000"/>
                  </a:schemeClr>
                </a:solidFill>
                <a:latin typeface="Times New Roman" panose="02020603050405020304" pitchFamily="18" charset="0"/>
                <a:ea typeface="+mj-lt"/>
                <a:cs typeface="Times New Roman" panose="02020603050405020304" pitchFamily="18" charset="0"/>
              </a:rPr>
              <a:t>System  Approach</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67D1A1D8-863F-63E1-D89D-E50805D29947}"/>
              </a:ext>
            </a:extLst>
          </p:cNvPr>
          <p:cNvSpPr>
            <a:spLocks noGrp="1" noChangeArrowheads="1"/>
          </p:cNvSpPr>
          <p:nvPr>
            <p:ph idx="1"/>
          </p:nvPr>
        </p:nvSpPr>
        <p:spPr bwMode="auto">
          <a:xfrm>
            <a:off x="366673" y="2038175"/>
            <a:ext cx="118253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1" u="none" strike="noStrike" cap="none" normalizeH="0" baseline="0" dirty="0">
                <a:ln>
                  <a:noFill/>
                </a:ln>
                <a:solidFill>
                  <a:schemeClr val="tx1"/>
                </a:solidFill>
                <a:effectLst/>
                <a:latin typeface="Arial" panose="020B0604020202020204" pitchFamily="34" charset="0"/>
              </a:rPr>
              <a:t>The system approach focuses on deployment, maintenance, </a:t>
            </a:r>
          </a:p>
          <a:p>
            <a:pPr marL="0" indent="0" defTabSz="914400" eaLnBrk="0" fontAlgn="base" hangingPunct="0">
              <a:lnSpc>
                <a:spcPct val="100000"/>
              </a:lnSpc>
              <a:spcBef>
                <a:spcPct val="0"/>
              </a:spcBef>
              <a:spcAft>
                <a:spcPct val="0"/>
              </a:spcAft>
              <a:buClrTx/>
              <a:buSzTx/>
              <a:buNone/>
            </a:pPr>
            <a:r>
              <a:rPr kumimoji="0" lang="en-US" altLang="en-US" sz="1800" b="0" i="1" u="none" strike="noStrike" cap="none" normalizeH="0" baseline="0" dirty="0">
                <a:ln>
                  <a:noFill/>
                </a:ln>
                <a:solidFill>
                  <a:schemeClr val="tx1"/>
                </a:solidFill>
                <a:effectLst/>
                <a:latin typeface="Arial" panose="020B0604020202020204" pitchFamily="34" charset="0"/>
              </a:rPr>
              <a:t>    and continuous evaluation for ongoing security assurance and enhancement. </a:t>
            </a:r>
          </a:p>
          <a:p>
            <a:pPr defTabSz="914400" eaLnBrk="0" fontAlgn="base" hangingPunct="0">
              <a:lnSpc>
                <a:spcPct val="100000"/>
              </a:lnSpc>
              <a:spcBef>
                <a:spcPct val="0"/>
              </a:spcBef>
              <a:spcAft>
                <a:spcPct val="0"/>
              </a:spcAft>
              <a:buClrTx/>
              <a:buSzTx/>
              <a:buFont typeface="Wingdings" panose="05000000000000000000" pitchFamily="2" charset="2"/>
              <a:buChar char="Ø"/>
            </a:pPr>
            <a:endParaRPr kumimoji="0" lang="en-US" altLang="en-US" sz="1800" b="0" i="1"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1" u="none" strike="noStrike" cap="none" normalizeH="0" baseline="0" dirty="0">
                <a:ln>
                  <a:noFill/>
                </a:ln>
                <a:solidFill>
                  <a:schemeClr val="tx1"/>
                </a:solidFill>
                <a:effectLst/>
                <a:latin typeface="Arial" panose="020B0604020202020204" pitchFamily="34" charset="0"/>
              </a:rPr>
              <a:t>It starts with a thorough analysis of requirements and proceeds through research-driven development, integrating components such as detection </a:t>
            </a:r>
            <a:r>
              <a:rPr kumimoji="0" lang="en-US" altLang="en-US" sz="1800" b="0" i="1" u="none" strike="noStrike" cap="none" normalizeH="0" baseline="0" dirty="0" err="1">
                <a:ln>
                  <a:noFill/>
                </a:ln>
                <a:solidFill>
                  <a:schemeClr val="tx1"/>
                </a:solidFill>
                <a:effectLst/>
                <a:latin typeface="Arial" panose="020B0604020202020204" pitchFamily="34" charset="0"/>
              </a:rPr>
              <a:t>algorithms,user</a:t>
            </a:r>
            <a:r>
              <a:rPr kumimoji="0" lang="en-US" altLang="en-US" sz="1800" b="0" i="1" u="none" strike="noStrike" cap="none" normalizeH="0" baseline="0" dirty="0">
                <a:ln>
                  <a:noFill/>
                </a:ln>
                <a:solidFill>
                  <a:schemeClr val="tx1"/>
                </a:solidFill>
                <a:effectLst/>
                <a:latin typeface="Arial" panose="020B0604020202020204" pitchFamily="34" charset="0"/>
              </a:rPr>
              <a:t>-friendly interfaces, and rigorous testing to ensure a comprehensive and effective anti-keylogger solution. </a:t>
            </a:r>
            <a:br>
              <a:rPr kumimoji="0" lang="en-US" altLang="en-US" sz="1800" b="0" i="1" u="none" strike="noStrike" cap="none" normalizeH="0" baseline="0" dirty="0">
                <a:ln>
                  <a:noFill/>
                </a:ln>
                <a:solidFill>
                  <a:schemeClr val="tx1"/>
                </a:solidFill>
                <a:effectLst/>
                <a:latin typeface="Arial" panose="020B0604020202020204" pitchFamily="34" charset="0"/>
              </a:rPr>
            </a:br>
            <a:br>
              <a:rPr kumimoji="0" lang="en-US" altLang="en-US" sz="1800" b="0" i="1" u="none" strike="noStrike" cap="none" normalizeH="0" baseline="0" dirty="0">
                <a:ln>
                  <a:noFill/>
                </a:ln>
                <a:solidFill>
                  <a:schemeClr val="tx1"/>
                </a:solidFill>
                <a:effectLst/>
                <a:latin typeface="Arial" panose="020B0604020202020204" pitchFamily="34" charset="0"/>
              </a:rPr>
            </a:br>
            <a:endParaRPr kumimoji="0" lang="en-US" altLang="en-US" sz="1800" b="0"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b="1" dirty="0">
                <a:solidFill>
                  <a:schemeClr val="tx1">
                    <a:lumMod val="95000"/>
                    <a:lumOff val="5000"/>
                  </a:schemeClr>
                </a:solidFill>
                <a:latin typeface="Arial"/>
                <a:ea typeface="+mj-lt"/>
                <a:cs typeface="Arial"/>
              </a:rPr>
              <a:t>Algorithm &amp; Deployment</a:t>
            </a:r>
            <a:endParaRPr lang="en-US" dirty="0">
              <a:solidFill>
                <a:schemeClr val="tx1">
                  <a:lumMod val="95000"/>
                  <a:lumOff val="5000"/>
                </a:schemeClr>
              </a:solidFill>
            </a:endParaRPr>
          </a:p>
        </p:txBody>
      </p:sp>
      <p:sp>
        <p:nvSpPr>
          <p:cNvPr id="38" name="Content Placeholder 37">
            <a:extLst>
              <a:ext uri="{FF2B5EF4-FFF2-40B4-BE49-F238E27FC236}">
                <a16:creationId xmlns:a16="http://schemas.microsoft.com/office/drawing/2014/main" id="{ACF36ED0-A22F-2498-58DD-7D7831BB33CB}"/>
              </a:ext>
            </a:extLst>
          </p:cNvPr>
          <p:cNvSpPr>
            <a:spLocks noGrp="1"/>
          </p:cNvSpPr>
          <p:nvPr>
            <p:ph idx="1"/>
          </p:nvPr>
        </p:nvSpPr>
        <p:spPr>
          <a:xfrm>
            <a:off x="1115903" y="1325078"/>
            <a:ext cx="10364452" cy="3424107"/>
          </a:xfrm>
        </p:spPr>
        <p:txBody>
          <a:bodyPr>
            <a:normAutofit fontScale="25000" lnSpcReduction="20000"/>
          </a:bodyPr>
          <a:lstStyle/>
          <a:p>
            <a:pPr marL="0" indent="0">
              <a:buNone/>
            </a:pPr>
            <a:endParaRPr lang="en-US" sz="1800" b="1" i="1" u="sng" cap="none" dirty="0">
              <a:latin typeface="Calibri" panose="020F0502020204030204" pitchFamily="34" charset="0"/>
              <a:cs typeface="Calibri" panose="020F0502020204030204" pitchFamily="34" charset="0"/>
            </a:endParaRPr>
          </a:p>
          <a:p>
            <a:pPr marL="0" indent="0">
              <a:buNone/>
            </a:pPr>
            <a:endParaRPr lang="en-US" sz="1800" b="1" i="1" u="sng" cap="none" dirty="0">
              <a:latin typeface="Calibri" panose="020F0502020204030204" pitchFamily="34" charset="0"/>
              <a:cs typeface="Calibri" panose="020F0502020204030204" pitchFamily="34" charset="0"/>
            </a:endParaRPr>
          </a:p>
          <a:p>
            <a:pPr marL="0" indent="0">
              <a:buNone/>
            </a:pPr>
            <a:endParaRPr lang="en-US" sz="1800" b="1" i="1" u="sng" cap="none" dirty="0">
              <a:latin typeface="Calibri" panose="020F0502020204030204" pitchFamily="34" charset="0"/>
              <a:cs typeface="Calibri" panose="020F0502020204030204" pitchFamily="34" charset="0"/>
            </a:endParaRPr>
          </a:p>
          <a:p>
            <a:pPr marL="0" indent="0">
              <a:buNone/>
            </a:pPr>
            <a:endParaRPr lang="en-US" sz="1800" b="1" i="1" u="sng" cap="none" dirty="0">
              <a:latin typeface="Calibri" panose="020F0502020204030204" pitchFamily="34" charset="0"/>
              <a:cs typeface="Calibri" panose="020F0502020204030204" pitchFamily="34" charset="0"/>
            </a:endParaRPr>
          </a:p>
          <a:p>
            <a:pPr marL="0" indent="0">
              <a:buNone/>
            </a:pPr>
            <a:r>
              <a:rPr lang="en-US" sz="7200" b="1" i="1" u="sng" cap="none" dirty="0">
                <a:latin typeface="Calibri" panose="020F0502020204030204" pitchFamily="34" charset="0"/>
                <a:cs typeface="Calibri" panose="020F0502020204030204" pitchFamily="34" charset="0"/>
              </a:rPr>
              <a:t>Algorithmic framework</a:t>
            </a:r>
          </a:p>
          <a:p>
            <a:pPr>
              <a:buFont typeface="Wingdings" panose="05000000000000000000" pitchFamily="2" charset="2"/>
              <a:buChar char="Ø"/>
            </a:pPr>
            <a:r>
              <a:rPr lang="en-US" sz="7200" b="1" i="1" cap="none" dirty="0">
                <a:latin typeface="Calibri" panose="020F0502020204030204" pitchFamily="34" charset="0"/>
                <a:cs typeface="Calibri" panose="020F0502020204030204" pitchFamily="34" charset="0"/>
              </a:rPr>
              <a:t> Refining detection algorithms</a:t>
            </a:r>
            <a:r>
              <a:rPr lang="en-US" sz="7200" i="1" cap="none" dirty="0">
                <a:latin typeface="Calibri" panose="020F0502020204030204" pitchFamily="34" charset="0"/>
                <a:cs typeface="Calibri" panose="020F0502020204030204" pitchFamily="34" charset="0"/>
              </a:rPr>
              <a:t>: enhancing detection algorithms by integrating signature-based identification, heuristic analysis, and behavioral      monitoring to accurately pinpoint keylogger activities.</a:t>
            </a:r>
          </a:p>
          <a:p>
            <a:pPr>
              <a:buFont typeface="Wingdings" panose="05000000000000000000" pitchFamily="2" charset="2"/>
              <a:buChar char="Ø"/>
            </a:pPr>
            <a:r>
              <a:rPr lang="en-US" sz="7200" b="1" i="1" cap="none" dirty="0">
                <a:latin typeface="Calibri" panose="020F0502020204030204" pitchFamily="34" charset="0"/>
                <a:cs typeface="Calibri" panose="020F0502020204030204" pitchFamily="34" charset="0"/>
              </a:rPr>
              <a:t> Implementation of encryption techniques</a:t>
            </a:r>
            <a:r>
              <a:rPr lang="en-US" sz="7200" i="1" cap="none" dirty="0">
                <a:latin typeface="Calibri" panose="020F0502020204030204" pitchFamily="34" charset="0"/>
                <a:cs typeface="Calibri" panose="020F0502020204030204" pitchFamily="34" charset="0"/>
              </a:rPr>
              <a:t>: deploying encryption techniques to ensure real-time protection, </a:t>
            </a:r>
          </a:p>
          <a:p>
            <a:pPr marL="0" indent="0">
              <a:buNone/>
            </a:pPr>
            <a:r>
              <a:rPr lang="en-US" sz="7200" i="1" cap="none" dirty="0">
                <a:latin typeface="Calibri" panose="020F0502020204030204" pitchFamily="34" charset="0"/>
                <a:cs typeface="Calibri" panose="020F0502020204030204" pitchFamily="34" charset="0"/>
              </a:rPr>
              <a:t>           encrypting intercepted keystrokes before they    reach potential keylogging software to safeguard sensitive data effectively.</a:t>
            </a:r>
          </a:p>
          <a:p>
            <a:pPr marL="0" indent="0">
              <a:buNone/>
            </a:pPr>
            <a:r>
              <a:rPr lang="en-US" sz="7200" i="1" u="sng" cap="none" dirty="0">
                <a:latin typeface="Calibri" panose="020F0502020204030204" pitchFamily="34" charset="0"/>
                <a:cs typeface="Calibri" panose="020F0502020204030204" pitchFamily="34" charset="0"/>
              </a:rPr>
              <a:t> </a:t>
            </a:r>
            <a:r>
              <a:rPr lang="en-US" sz="7200" b="1" i="1" u="sng" cap="none" dirty="0">
                <a:latin typeface="Calibri" panose="020F0502020204030204" pitchFamily="34" charset="0"/>
                <a:cs typeface="Calibri" panose="020F0502020204030204" pitchFamily="34" charset="0"/>
              </a:rPr>
              <a:t>Development methodology:</a:t>
            </a:r>
          </a:p>
          <a:p>
            <a:pPr>
              <a:buFont typeface="Wingdings" panose="05000000000000000000" pitchFamily="2" charset="2"/>
              <a:buChar char="Ø"/>
            </a:pPr>
            <a:r>
              <a:rPr lang="en-US" sz="7200" b="1" i="1" cap="none" dirty="0">
                <a:latin typeface="Calibri" panose="020F0502020204030204" pitchFamily="34" charset="0"/>
                <a:cs typeface="Calibri" panose="020F0502020204030204" pitchFamily="34" charset="0"/>
              </a:rPr>
              <a:t> Iterative development strategy</a:t>
            </a:r>
            <a:r>
              <a:rPr lang="en-US" sz="7200" i="1" cap="none" dirty="0">
                <a:latin typeface="Calibri" panose="020F0502020204030204" pitchFamily="34" charset="0"/>
                <a:cs typeface="Calibri" panose="020F0502020204030204" pitchFamily="34" charset="0"/>
              </a:rPr>
              <a:t>: adopting an iterative development approach,</a:t>
            </a:r>
          </a:p>
          <a:p>
            <a:pPr marL="0" indent="0">
              <a:buNone/>
            </a:pPr>
            <a:r>
              <a:rPr lang="en-US" sz="7200" i="1" cap="none" dirty="0">
                <a:latin typeface="Calibri" panose="020F0502020204030204" pitchFamily="34" charset="0"/>
                <a:cs typeface="Calibri" panose="020F0502020204030204" pitchFamily="34" charset="0"/>
              </a:rPr>
              <a:t>            beginning with prototyping and iteratively refining system components based on research insights and user feedback.</a:t>
            </a:r>
          </a:p>
          <a:p>
            <a:pPr>
              <a:buFont typeface="Wingdings" panose="05000000000000000000" pitchFamily="2" charset="2"/>
              <a:buChar char="Ø"/>
            </a:pPr>
            <a:r>
              <a:rPr lang="en-US" sz="7200" i="1" cap="none" dirty="0">
                <a:latin typeface="Calibri" panose="020F0502020204030204" pitchFamily="34" charset="0"/>
                <a:cs typeface="Calibri" panose="020F0502020204030204" pitchFamily="34" charset="0"/>
              </a:rPr>
              <a:t> </a:t>
            </a:r>
            <a:r>
              <a:rPr lang="en-US" sz="7200" b="1" i="1" cap="none" dirty="0">
                <a:latin typeface="Calibri" panose="020F0502020204030204" pitchFamily="34" charset="0"/>
                <a:cs typeface="Calibri" panose="020F0502020204030204" pitchFamily="34" charset="0"/>
              </a:rPr>
              <a:t>Utilization of agile practices</a:t>
            </a:r>
            <a:r>
              <a:rPr lang="en-US" sz="7200" i="1" cap="none" dirty="0">
                <a:latin typeface="Calibri" panose="020F0502020204030204" pitchFamily="34" charset="0"/>
                <a:cs typeface="Calibri" panose="020F0502020204030204" pitchFamily="34" charset="0"/>
              </a:rPr>
              <a:t>: leveraging agile methodologies for enhanced flexibility and adaptability to evolving requirements. conducting regular testing and integration cycles to validate functionality and performance, ensuring continuous improvement throughout the development lifecycle.</a:t>
            </a:r>
          </a:p>
        </p:txBody>
      </p:sp>
      <p:sp>
        <p:nvSpPr>
          <p:cNvPr id="4" name="Rectangle 2">
            <a:extLst>
              <a:ext uri="{FF2B5EF4-FFF2-40B4-BE49-F238E27FC236}">
                <a16:creationId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90875" y="1032355"/>
            <a:ext cx="11029616" cy="530296"/>
          </a:xfrm>
        </p:spPr>
        <p:txBody>
          <a:bodyPr>
            <a:normAutofit fontScale="90000"/>
          </a:bodyPr>
          <a:lstStyle/>
          <a:p>
            <a:r>
              <a:rPr lang="en-US" b="1" dirty="0">
                <a:solidFill>
                  <a:schemeClr val="tx1">
                    <a:lumMod val="95000"/>
                    <a:lumOff val="5000"/>
                  </a:schemeClr>
                </a:solidFill>
                <a:latin typeface="Times New Roman" panose="02020603050405020304" pitchFamily="18" charset="0"/>
                <a:ea typeface="+mj-lt"/>
                <a:cs typeface="Times New Roman" panose="02020603050405020304" pitchFamily="18" charset="0"/>
              </a:rPr>
              <a:t>Result</a:t>
            </a:r>
            <a:br>
              <a:rPr lang="en-US" b="1" dirty="0">
                <a:solidFill>
                  <a:schemeClr val="accent2">
                    <a:lumMod val="50000"/>
                  </a:schemeClr>
                </a:solidFill>
                <a:latin typeface="Times New Roman" panose="02020603050405020304" pitchFamily="18" charset="0"/>
                <a:ea typeface="+mj-lt"/>
                <a:cs typeface="Times New Roman" panose="02020603050405020304" pitchFamily="18" charset="0"/>
              </a:rPr>
            </a:b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DDD910F5-2DFE-F5BF-F799-6338415CE30D}"/>
              </a:ext>
            </a:extLst>
          </p:cNvPr>
          <p:cNvSpPr>
            <a:spLocks noGrp="1" noChangeArrowheads="1"/>
          </p:cNvSpPr>
          <p:nvPr>
            <p:ph idx="1"/>
          </p:nvPr>
        </p:nvSpPr>
        <p:spPr bwMode="auto">
          <a:xfrm>
            <a:off x="157308" y="1882340"/>
            <a:ext cx="1161982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1" u="none" strike="noStrike" cap="none" normalizeH="0" baseline="0" dirty="0">
                <a:ln>
                  <a:noFill/>
                </a:ln>
                <a:solidFill>
                  <a:schemeClr val="tx1"/>
                </a:solidFill>
                <a:effectLst/>
                <a:latin typeface="Arial" panose="020B0604020202020204" pitchFamily="34" charset="0"/>
              </a:rPr>
              <a:t>We have successfully developed a system that efficiently identifies and blocks unwanted keylogging activity on PCs and mobile devices thanks to thorough research and creative design.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1"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1" u="none" strike="noStrike" cap="none" normalizeH="0" baseline="0" dirty="0">
                <a:ln>
                  <a:noFill/>
                </a:ln>
                <a:solidFill>
                  <a:schemeClr val="tx1"/>
                </a:solidFill>
                <a:effectLst/>
                <a:latin typeface="Arial" panose="020B0604020202020204" pitchFamily="34" charset="0"/>
              </a:rPr>
              <a:t>Our technology guarantees ongoing</a:t>
            </a:r>
            <a:r>
              <a:rPr lang="en-US" altLang="en-US" sz="1800" i="1" dirty="0">
                <a:solidFill>
                  <a:schemeClr val="tx1"/>
                </a:solidFill>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protection for people and organizations against the ubiquitous threat of keyloggers by strengthening security, enhancing the user experience, and being prepared to adapt in tandem with developing threats.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i="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77993" y="771730"/>
            <a:ext cx="11029616" cy="530296"/>
          </a:xfrm>
        </p:spPr>
        <p:txBody>
          <a:bodyPr>
            <a:normAutofit fontScale="90000"/>
          </a:bodyPr>
          <a:lstStyle/>
          <a:p>
            <a:r>
              <a:rPr lang="en-US" b="1" dirty="0">
                <a:solidFill>
                  <a:schemeClr val="tx2">
                    <a:lumMod val="50000"/>
                  </a:schemeClr>
                </a:solidFill>
                <a:latin typeface="Times New Roman" panose="02020603050405020304" pitchFamily="18" charset="0"/>
                <a:ea typeface="+mj-lt"/>
                <a:cs typeface="Times New Roman" panose="02020603050405020304" pitchFamily="18" charset="0"/>
              </a:rPr>
              <a:t>Conclusion</a:t>
            </a:r>
            <a:endParaRPr lang="en-US"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buFont typeface="Wingdings" panose="05000000000000000000" pitchFamily="2" charset="2"/>
              <a:buChar char="Ø"/>
            </a:pPr>
            <a:r>
              <a:rPr lang="en-US" sz="1800" i="1" cap="none" dirty="0">
                <a:solidFill>
                  <a:srgbClr val="0D0D0D"/>
                </a:solidFill>
                <a:latin typeface="Sitka Banner" pitchFamily="2" charset="0"/>
              </a:rPr>
              <a:t>In</a:t>
            </a:r>
            <a:r>
              <a:rPr lang="en-US" sz="1800" b="0" i="1" cap="none" dirty="0">
                <a:solidFill>
                  <a:srgbClr val="0D0D0D"/>
                </a:solidFill>
                <a:latin typeface="Sitka Banner" pitchFamily="2" charset="0"/>
              </a:rPr>
              <a:t> </a:t>
            </a:r>
            <a:r>
              <a:rPr lang="en-US" sz="1800" b="0" i="1" cap="none" dirty="0">
                <a:solidFill>
                  <a:srgbClr val="0D0D0D"/>
                </a:solidFill>
                <a:latin typeface="Arial" panose="020B0604020202020204" pitchFamily="34" charset="0"/>
                <a:cs typeface="Arial" panose="020B0604020202020204" pitchFamily="34" charset="0"/>
              </a:rPr>
              <a:t>conclusion, the introduction of our anti-keylogger system signifies a pivotal advancement in the realm of cybersecurity. by confronting the pervasive threat posed by keyloggers, we have significantly bolstered data security measures for individuals and businesses alike. our solution offers robust detection and prevention capabilities against unauthorized keylogging activities on both computers and posture. together, we are committed to fostering a safer digital ecosystem for all stakeholders</a:t>
            </a:r>
            <a:r>
              <a:rPr lang="en-US" sz="1800" b="0" i="1" cap="none" dirty="0">
                <a:solidFill>
                  <a:srgbClr val="0D0D0D"/>
                </a:solidFill>
                <a:effectLst/>
                <a:latin typeface="Arial" panose="020B0604020202020204" pitchFamily="34" charset="0"/>
                <a:cs typeface="Arial" panose="020B0604020202020204" pitchFamily="34" charset="0"/>
              </a:rPr>
              <a:t>.</a:t>
            </a:r>
            <a:r>
              <a:rPr lang="en-US" sz="1800" i="1" cap="none" dirty="0">
                <a:solidFill>
                  <a:srgbClr val="0D0D0D"/>
                </a:solidFill>
                <a:latin typeface="Arial" panose="020B0604020202020204" pitchFamily="34" charset="0"/>
                <a:cs typeface="Arial" panose="020B0604020202020204" pitchFamily="34" charset="0"/>
              </a:rPr>
              <a:t> mobile devices, thereby enhancing overall security resilience. looking ahead, sustained vigilance and adaptability will remain paramount to proactively addressing evolving threats and maintaining a steadfast defense </a:t>
            </a:r>
            <a:endParaRPr lang="en-IN" sz="1800" i="1"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48926" y="1750759"/>
            <a:ext cx="11029615" cy="4673324"/>
          </a:xfrm>
        </p:spPr>
        <p:txBody>
          <a:bodyPr>
            <a:normAutofit/>
          </a:bodyPr>
          <a:lstStyle/>
          <a:p>
            <a:pPr>
              <a:buFont typeface="Wingdings" panose="05000000000000000000" pitchFamily="2" charset="2"/>
              <a:buChar char="Ø"/>
            </a:pPr>
            <a:r>
              <a:rPr lang="en-US" sz="2000" b="1" i="1" cap="none" dirty="0">
                <a:solidFill>
                  <a:srgbClr val="0D0D0D"/>
                </a:solidFill>
                <a:effectLst/>
                <a:latin typeface="Arial" panose="020B0604020202020204" pitchFamily="34" charset="0"/>
                <a:cs typeface="Arial" panose="020B0604020202020204" pitchFamily="34" charset="0"/>
              </a:rPr>
              <a:t>real-time keylogger detection:</a:t>
            </a:r>
            <a:endParaRPr lang="en-US" sz="2000" b="0" i="1" cap="none" dirty="0">
              <a:solidFill>
                <a:srgbClr val="0D0D0D"/>
              </a:solidFill>
              <a:effectLst/>
              <a:latin typeface="Arial" panose="020B0604020202020204" pitchFamily="34" charset="0"/>
              <a:cs typeface="Arial" panose="020B0604020202020204" pitchFamily="34" charset="0"/>
            </a:endParaRPr>
          </a:p>
          <a:p>
            <a:pPr marL="800100" lvl="1" indent="-342900" algn="l">
              <a:buFont typeface="Wingdings" panose="05000000000000000000" pitchFamily="2" charset="2"/>
              <a:buChar char="§"/>
            </a:pPr>
            <a:r>
              <a:rPr lang="en-US" sz="2000" b="1" i="1" cap="none" dirty="0">
                <a:solidFill>
                  <a:srgbClr val="0D0D0D"/>
                </a:solidFill>
                <a:effectLst/>
                <a:latin typeface="Arial" panose="020B0604020202020204" pitchFamily="34" charset="0"/>
                <a:cs typeface="Arial" panose="020B0604020202020204" pitchFamily="34" charset="0"/>
              </a:rPr>
              <a:t>signature-based identification:</a:t>
            </a:r>
            <a:r>
              <a:rPr lang="en-US" sz="2000" b="0" i="1" cap="none" dirty="0">
                <a:solidFill>
                  <a:srgbClr val="0D0D0D"/>
                </a:solidFill>
                <a:effectLst/>
                <a:latin typeface="Arial" panose="020B0604020202020204" pitchFamily="34" charset="0"/>
                <a:cs typeface="Arial" panose="020B0604020202020204" pitchFamily="34" charset="0"/>
              </a:rPr>
              <a:t> utilize a database of known keylogger signatures to identify and block keylogger activities instantly.</a:t>
            </a:r>
          </a:p>
          <a:p>
            <a:pPr marL="800100" lvl="1" indent="-342900" algn="l">
              <a:buFont typeface="Wingdings" panose="05000000000000000000" pitchFamily="2" charset="2"/>
              <a:buChar char="§"/>
            </a:pPr>
            <a:r>
              <a:rPr lang="en-US" sz="2000" b="1" i="1" cap="none" dirty="0">
                <a:solidFill>
                  <a:srgbClr val="0D0D0D"/>
                </a:solidFill>
                <a:effectLst/>
                <a:latin typeface="Arial" panose="020B0604020202020204" pitchFamily="34" charset="0"/>
                <a:cs typeface="Arial" panose="020B0604020202020204" pitchFamily="34" charset="0"/>
              </a:rPr>
              <a:t>behavioral analysis:</a:t>
            </a:r>
            <a:r>
              <a:rPr lang="en-US" sz="2000" b="0" i="1" cap="none" dirty="0">
                <a:solidFill>
                  <a:srgbClr val="0D0D0D"/>
                </a:solidFill>
                <a:effectLst/>
                <a:latin typeface="Arial" panose="020B0604020202020204" pitchFamily="34" charset="0"/>
                <a:cs typeface="Arial" panose="020B0604020202020204" pitchFamily="34" charset="0"/>
              </a:rPr>
              <a:t> implement machine learning algorithms to analyze typing patterns in real-time and detect deviations indicative of keylogger presence.</a:t>
            </a:r>
          </a:p>
          <a:p>
            <a:pPr algn="l">
              <a:buFont typeface="Wingdings" panose="05000000000000000000" pitchFamily="2" charset="2"/>
              <a:buChar char="Ø"/>
            </a:pPr>
            <a:r>
              <a:rPr lang="en-US" sz="2000" b="1" i="1" cap="none" dirty="0">
                <a:solidFill>
                  <a:srgbClr val="0D0D0D"/>
                </a:solidFill>
                <a:effectLst/>
                <a:latin typeface="Arial" panose="020B0604020202020204" pitchFamily="34" charset="0"/>
                <a:cs typeface="Arial" panose="020B0604020202020204" pitchFamily="34" charset="0"/>
              </a:rPr>
              <a:t>keystroke encryption: </a:t>
            </a:r>
            <a:r>
              <a:rPr lang="en-US" sz="2000" b="0" i="1" cap="none" dirty="0">
                <a:solidFill>
                  <a:srgbClr val="0D0D0D"/>
                </a:solidFill>
                <a:effectLst/>
                <a:latin typeface="Arial" panose="020B0604020202020204" pitchFamily="34" charset="0"/>
                <a:cs typeface="Arial" panose="020B0604020202020204" pitchFamily="34" charset="0"/>
              </a:rPr>
              <a:t>employ robust encryption mechanisms such as </a:t>
            </a:r>
            <a:r>
              <a:rPr lang="en-US" sz="2000" b="0" i="1" cap="none" dirty="0" err="1">
                <a:solidFill>
                  <a:srgbClr val="0D0D0D"/>
                </a:solidFill>
                <a:effectLst/>
                <a:latin typeface="Arial" panose="020B0604020202020204" pitchFamily="34" charset="0"/>
                <a:cs typeface="Arial" panose="020B0604020202020204" pitchFamily="34" charset="0"/>
              </a:rPr>
              <a:t>aes</a:t>
            </a:r>
            <a:r>
              <a:rPr lang="en-US" sz="2000" b="0" i="1" cap="none" dirty="0">
                <a:solidFill>
                  <a:srgbClr val="0D0D0D"/>
                </a:solidFill>
                <a:effectLst/>
                <a:latin typeface="Arial" panose="020B0604020202020204" pitchFamily="34" charset="0"/>
                <a:cs typeface="Arial" panose="020B0604020202020204" pitchFamily="34" charset="0"/>
              </a:rPr>
              <a:t> or </a:t>
            </a:r>
            <a:r>
              <a:rPr lang="en-US" sz="2000" b="0" i="1" cap="none" dirty="0" err="1">
                <a:solidFill>
                  <a:srgbClr val="0D0D0D"/>
                </a:solidFill>
                <a:effectLst/>
                <a:latin typeface="Arial" panose="020B0604020202020204" pitchFamily="34" charset="0"/>
                <a:cs typeface="Arial" panose="020B0604020202020204" pitchFamily="34" charset="0"/>
              </a:rPr>
              <a:t>rsa</a:t>
            </a:r>
            <a:r>
              <a:rPr lang="en-US" sz="2000" b="0" i="1" cap="none" dirty="0">
                <a:solidFill>
                  <a:srgbClr val="0D0D0D"/>
                </a:solidFill>
                <a:effectLst/>
                <a:latin typeface="Arial" panose="020B0604020202020204" pitchFamily="34" charset="0"/>
                <a:cs typeface="Arial" panose="020B0604020202020204" pitchFamily="34" charset="0"/>
              </a:rPr>
              <a:t> to encrypt keystrokes before they leave the keyboard buffer.</a:t>
            </a:r>
          </a:p>
          <a:p>
            <a:pPr algn="l">
              <a:buFont typeface="Wingdings" panose="05000000000000000000" pitchFamily="2" charset="2"/>
              <a:buChar char="Ø"/>
            </a:pPr>
            <a:r>
              <a:rPr lang="en-US" sz="2000" b="1" i="1" cap="none" dirty="0">
                <a:solidFill>
                  <a:srgbClr val="0D0D0D"/>
                </a:solidFill>
                <a:effectLst/>
                <a:latin typeface="Arial" panose="020B0604020202020204" pitchFamily="34" charset="0"/>
                <a:cs typeface="Arial" panose="020B0604020202020204" pitchFamily="34" charset="0"/>
              </a:rPr>
              <a:t>user-friendly interface:</a:t>
            </a:r>
            <a:r>
              <a:rPr lang="en-US" sz="2000" i="1" cap="none" dirty="0">
                <a:solidFill>
                  <a:srgbClr val="0D0D0D"/>
                </a:solidFill>
                <a:latin typeface="Arial" panose="020B0604020202020204" pitchFamily="34" charset="0"/>
                <a:cs typeface="Arial" panose="020B0604020202020204" pitchFamily="34" charset="0"/>
              </a:rPr>
              <a:t> d</a:t>
            </a:r>
            <a:r>
              <a:rPr lang="en-US" sz="2000" b="0" i="1" cap="none" dirty="0">
                <a:solidFill>
                  <a:srgbClr val="0D0D0D"/>
                </a:solidFill>
                <a:effectLst/>
                <a:latin typeface="Arial" panose="020B0604020202020204" pitchFamily="34" charset="0"/>
                <a:cs typeface="Arial" panose="020B0604020202020204" pitchFamily="34" charset="0"/>
              </a:rPr>
              <a:t>evelop an intuitive </a:t>
            </a:r>
            <a:r>
              <a:rPr lang="en-US" sz="2000" b="0" i="1" cap="none" dirty="0" err="1">
                <a:solidFill>
                  <a:srgbClr val="0D0D0D"/>
                </a:solidFill>
                <a:effectLst/>
                <a:latin typeface="Arial" panose="020B0604020202020204" pitchFamily="34" charset="0"/>
                <a:cs typeface="Arial" panose="020B0604020202020204" pitchFamily="34" charset="0"/>
              </a:rPr>
              <a:t>gui</a:t>
            </a:r>
            <a:r>
              <a:rPr lang="en-US" sz="2000" b="0" i="1" cap="none" dirty="0">
                <a:solidFill>
                  <a:srgbClr val="0D0D0D"/>
                </a:solidFill>
                <a:effectLst/>
                <a:latin typeface="Arial" panose="020B0604020202020204" pitchFamily="34" charset="0"/>
                <a:cs typeface="Arial" panose="020B0604020202020204" pitchFamily="34" charset="0"/>
              </a:rPr>
              <a:t> with easy-to-navigate menus for configuring and monitoring the anti-keylogger system.</a:t>
            </a:r>
          </a:p>
          <a:p>
            <a:pPr algn="l">
              <a:buFont typeface="Wingdings" panose="05000000000000000000" pitchFamily="2" charset="2"/>
              <a:buChar char="Ø"/>
            </a:pPr>
            <a:r>
              <a:rPr lang="en-US" sz="2000" b="1" i="1" cap="none" dirty="0">
                <a:solidFill>
                  <a:srgbClr val="0D0D0D"/>
                </a:solidFill>
                <a:effectLst/>
                <a:latin typeface="Arial" panose="020B0604020202020204" pitchFamily="34" charset="0"/>
                <a:cs typeface="Arial" panose="020B0604020202020204" pitchFamily="34" charset="0"/>
              </a:rPr>
              <a:t>minimal system impact:</a:t>
            </a:r>
            <a:r>
              <a:rPr lang="en-US" sz="2000" i="1" cap="none" dirty="0">
                <a:solidFill>
                  <a:srgbClr val="0D0D0D"/>
                </a:solidFill>
                <a:latin typeface="Arial" panose="020B0604020202020204" pitchFamily="34" charset="0"/>
                <a:cs typeface="Arial" panose="020B0604020202020204" pitchFamily="34" charset="0"/>
              </a:rPr>
              <a:t> </a:t>
            </a:r>
            <a:r>
              <a:rPr lang="en-US" sz="2000" b="0" i="1" cap="none" dirty="0">
                <a:solidFill>
                  <a:srgbClr val="0D0D0D"/>
                </a:solidFill>
                <a:effectLst/>
                <a:latin typeface="Arial" panose="020B0604020202020204" pitchFamily="34" charset="0"/>
                <a:cs typeface="Arial" panose="020B0604020202020204" pitchFamily="34" charset="0"/>
              </a:rPr>
              <a:t>engineer the anti-keylogger system to operate efficiently in the background with minimal </a:t>
            </a:r>
            <a:r>
              <a:rPr lang="en-US" sz="2000" b="0" i="1" cap="none" dirty="0" err="1">
                <a:solidFill>
                  <a:srgbClr val="0D0D0D"/>
                </a:solidFill>
                <a:effectLst/>
                <a:latin typeface="Arial" panose="020B0604020202020204" pitchFamily="34" charset="0"/>
                <a:cs typeface="Arial" panose="020B0604020202020204" pitchFamily="34" charset="0"/>
              </a:rPr>
              <a:t>cpu</a:t>
            </a:r>
            <a:r>
              <a:rPr lang="en-US" sz="2000" b="0" i="1" cap="none" dirty="0">
                <a:solidFill>
                  <a:srgbClr val="0D0D0D"/>
                </a:solidFill>
                <a:effectLst/>
                <a:latin typeface="Arial" panose="020B0604020202020204" pitchFamily="34" charset="0"/>
                <a:cs typeface="Arial" panose="020B0604020202020204" pitchFamily="34" charset="0"/>
              </a:rPr>
              <a:t> and memory usage.</a:t>
            </a:r>
          </a:p>
          <a:p>
            <a:pPr algn="l">
              <a:buFont typeface="Wingdings" panose="05000000000000000000" pitchFamily="2" charset="2"/>
              <a:buChar char="Ø"/>
            </a:pPr>
            <a:r>
              <a:rPr lang="en-US" sz="2000" b="1" i="1" cap="none" dirty="0">
                <a:solidFill>
                  <a:srgbClr val="0D0D0D"/>
                </a:solidFill>
                <a:effectLst/>
                <a:latin typeface="Arial" panose="020B0604020202020204" pitchFamily="34" charset="0"/>
                <a:cs typeface="Arial" panose="020B0604020202020204" pitchFamily="34" charset="0"/>
              </a:rPr>
              <a:t>continuous updates: </a:t>
            </a:r>
            <a:r>
              <a:rPr lang="en-US" sz="2000" b="0" i="1" cap="none" dirty="0">
                <a:solidFill>
                  <a:srgbClr val="0D0D0D"/>
                </a:solidFill>
                <a:effectLst/>
                <a:latin typeface="Arial" panose="020B0604020202020204" pitchFamily="34" charset="0"/>
                <a:cs typeface="Arial" panose="020B0604020202020204" pitchFamily="34" charset="0"/>
              </a:rPr>
              <a:t>implement automatic updates to regularly download and apply the latest keylogger signatures, detection algorithms, and encryption protocols.</a:t>
            </a:r>
          </a:p>
          <a:p>
            <a:pPr>
              <a:buFont typeface="Wingdings" panose="05000000000000000000" pitchFamily="2" charset="2"/>
              <a:buChar char="Ø"/>
            </a:pPr>
            <a:endParaRPr lang="en-US" i="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874337" y="882650"/>
            <a:ext cx="11029616" cy="53029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178</TotalTime>
  <Words>1027</Words>
  <Application>Microsoft Office PowerPoint</Application>
  <PresentationFormat>Widescreen</PresentationFormat>
  <Paragraphs>90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Sitka Banner</vt:lpstr>
      <vt:lpstr>Söhne</vt:lpstr>
      <vt:lpstr>Times New Roman</vt:lpstr>
      <vt:lpstr>Wingdings</vt:lpstr>
      <vt:lpstr>Office Theme</vt:lpstr>
      <vt:lpstr> </vt:lpstr>
      <vt:lpstr>OUTLINE</vt:lpstr>
      <vt:lpstr> Problem Statement</vt:lpstr>
      <vt:lpstr>Proposed Solution</vt:lpstr>
      <vt:lpstr>System  Approach</vt:lpstr>
      <vt:lpstr>Algorithm &amp; Deployment</vt:lpstr>
      <vt:lpstr>Result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deenaauto1@outlook.com</cp:lastModifiedBy>
  <cp:revision>26</cp:revision>
  <dcterms:created xsi:type="dcterms:W3CDTF">2021-05-26T16:50:10Z</dcterms:created>
  <dcterms:modified xsi:type="dcterms:W3CDTF">2024-04-01T07:03:51Z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