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4" r:id="rId27"/>
    <p:sldId id="293" r:id="rId28"/>
    <p:sldId id="295" r:id="rId29"/>
    <p:sldId id="296" r:id="rId30"/>
    <p:sldId id="297" r:id="rId31"/>
    <p:sldId id="299"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3/11/2015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3/11/2015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3/11/2015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Classes and methods</a:t>
            </a:r>
            <a:endParaRPr lang="en-US"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ScopeTest</a:t>
            </a:r>
            <a:endParaRPr lang="en-US" sz="1800" dirty="0"/>
          </a:p>
        </p:txBody>
      </p:sp>
    </p:spTree>
    <p:extLst>
      <p:ext uri="{BB962C8B-B14F-4D97-AF65-F5344CB8AC3E}">
        <p14:creationId xmlns:p14="http://schemas.microsoft.com/office/powerpoint/2010/main" val="3400488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methods</a:t>
            </a:r>
            <a:endParaRPr lang="en-US" dirty="0"/>
          </a:p>
        </p:txBody>
      </p:sp>
      <p:sp>
        <p:nvSpPr>
          <p:cNvPr id="3" name="Content Placeholder 2"/>
          <p:cNvSpPr>
            <a:spLocks noGrp="1"/>
          </p:cNvSpPr>
          <p:nvPr>
            <p:ph idx="1"/>
          </p:nvPr>
        </p:nvSpPr>
        <p:spPr/>
        <p:txBody>
          <a:bodyPr/>
          <a:lstStyle/>
          <a:p>
            <a:r>
              <a:rPr lang="en-US" dirty="0"/>
              <a:t>When used as arguments during a method invocation, objects are passed</a:t>
            </a:r>
            <a:r>
              <a:rPr lang="en-US" b="1" dirty="0"/>
              <a:t> by reference</a:t>
            </a:r>
            <a:r>
              <a:rPr lang="en-US" dirty="0"/>
              <a:t>. Any change to the object made inside the method will be visible outside the method. This also includes objects or primitive types stored in an array</a:t>
            </a:r>
            <a:r>
              <a:rPr lang="en-US" dirty="0" smtClean="0"/>
              <a:t>.</a:t>
            </a:r>
            <a:endParaRPr lang="en-US" dirty="0"/>
          </a:p>
          <a:p>
            <a:r>
              <a:rPr lang="en-US" dirty="0"/>
              <a:t>Primitive types on the other hand as passed </a:t>
            </a:r>
            <a:r>
              <a:rPr lang="en-US" b="1" dirty="0"/>
              <a:t>by value</a:t>
            </a:r>
            <a:r>
              <a:rPr lang="en-US" dirty="0"/>
              <a:t>. Upon returning from the method, the original value before the method was invoked is kept</a:t>
            </a:r>
          </a:p>
          <a:p>
            <a:pPr marL="0" indent="0">
              <a:buNone/>
            </a:pPr>
            <a:endParaRPr lang="en-US" dirty="0"/>
          </a:p>
        </p:txBody>
      </p:sp>
    </p:spTree>
    <p:extLst>
      <p:ext uri="{BB962C8B-B14F-4D97-AF65-F5344CB8AC3E}">
        <p14:creationId xmlns:p14="http://schemas.microsoft.com/office/powerpoint/2010/main" val="256148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Passer</a:t>
            </a:r>
            <a:endParaRPr lang="en-US" sz="1800" dirty="0"/>
          </a:p>
        </p:txBody>
      </p:sp>
    </p:spTree>
    <p:extLst>
      <p:ext uri="{BB962C8B-B14F-4D97-AF65-F5344CB8AC3E}">
        <p14:creationId xmlns:p14="http://schemas.microsoft.com/office/powerpoint/2010/main" val="219677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class method does not require an object instance in order to be invoked. It can be invoked by the class in which it's defined or any other class</a:t>
            </a:r>
            <a:r>
              <a:rPr lang="en-US" dirty="0" smtClean="0"/>
              <a:t>.</a:t>
            </a:r>
            <a:br>
              <a:rPr lang="en-US" dirty="0" smtClean="0"/>
            </a:br>
            <a:r>
              <a:rPr lang="en-US" dirty="0" smtClean="0"/>
              <a:t/>
            </a:r>
            <a:br>
              <a:rPr lang="en-US" dirty="0" smtClean="0"/>
            </a:br>
            <a:r>
              <a:rPr lang="en-US" dirty="0" smtClean="0"/>
              <a:t>Examples:</a:t>
            </a:r>
          </a:p>
          <a:p>
            <a:pPr lvl="1" fontAlgn="ctr"/>
            <a:r>
              <a:rPr lang="en-US" sz="1700" dirty="0" err="1">
                <a:solidFill>
                  <a:schemeClr val="accent1">
                    <a:lumMod val="50000"/>
                  </a:schemeClr>
                </a:solidFill>
                <a:latin typeface="Consolas" panose="020B0609020204030204" pitchFamily="49" charset="0"/>
                <a:cs typeface="Consolas" panose="020B0609020204030204" pitchFamily="49" charset="0"/>
              </a:rPr>
              <a:t>System.exit</a:t>
            </a:r>
            <a:r>
              <a:rPr lang="en-US" sz="1700" dirty="0">
                <a:solidFill>
                  <a:schemeClr val="accent1">
                    <a:lumMod val="50000"/>
                  </a:schemeClr>
                </a:solidFill>
                <a:latin typeface="Consolas" panose="020B0609020204030204" pitchFamily="49" charset="0"/>
                <a:cs typeface="Consolas" panose="020B0609020204030204" pitchFamily="49" charset="0"/>
              </a:rPr>
              <a:t>(0</a:t>
            </a:r>
            <a:r>
              <a:rPr lang="en-US" sz="1700" dirty="0" smtClean="0">
                <a:solidFill>
                  <a:schemeClr val="accent1">
                    <a:lumMod val="50000"/>
                  </a:schemeClr>
                </a:solidFill>
                <a:latin typeface="Consolas" panose="020B0609020204030204" pitchFamily="49" charset="0"/>
                <a:cs typeface="Consolas" panose="020B0609020204030204" pitchFamily="49" charset="0"/>
              </a:rPr>
              <a:t>);</a:t>
            </a:r>
          </a:p>
          <a:p>
            <a:pPr lvl="1" fontAlgn="ctr"/>
            <a:r>
              <a:rPr lang="en-US" sz="1700" dirty="0" err="1" smtClean="0">
                <a:solidFill>
                  <a:schemeClr val="accent1">
                    <a:lumMod val="50000"/>
                  </a:schemeClr>
                </a:solidFill>
                <a:latin typeface="Consolas" panose="020B0609020204030204" pitchFamily="49" charset="0"/>
                <a:cs typeface="Consolas" panose="020B0609020204030204" pitchFamily="49" charset="0"/>
              </a:rPr>
              <a:t>int</a:t>
            </a:r>
            <a:r>
              <a:rPr lang="en-US" sz="1700" dirty="0" smtClean="0">
                <a:solidFill>
                  <a:schemeClr val="accent1">
                    <a:lumMod val="50000"/>
                  </a:schemeClr>
                </a:solidFill>
                <a:latin typeface="Consolas" panose="020B0609020204030204" pitchFamily="49" charset="0"/>
                <a:cs typeface="Consolas" panose="020B0609020204030204" pitchFamily="49" charset="0"/>
              </a:rPr>
              <a:t> now = </a:t>
            </a:r>
            <a:r>
              <a:rPr lang="en-US" sz="1700" dirty="0" err="1" smtClean="0">
                <a:solidFill>
                  <a:schemeClr val="accent1">
                    <a:lumMod val="50000"/>
                  </a:schemeClr>
                </a:solidFill>
                <a:latin typeface="Consolas" panose="020B0609020204030204" pitchFamily="49" charset="0"/>
                <a:cs typeface="Consolas" panose="020B0609020204030204" pitchFamily="49" charset="0"/>
              </a:rPr>
              <a:t>System.currentTimeMillis</a:t>
            </a:r>
            <a:r>
              <a:rPr lang="en-US" sz="1700" dirty="0" smtClean="0">
                <a:solidFill>
                  <a:schemeClr val="accent1">
                    <a:lumMod val="50000"/>
                  </a:schemeClr>
                </a:solidFill>
                <a:latin typeface="Consolas" panose="020B0609020204030204" pitchFamily="49" charset="0"/>
                <a:cs typeface="Consolas" panose="020B0609020204030204" pitchFamily="49" charset="0"/>
              </a:rPr>
              <a:t>();</a:t>
            </a:r>
          </a:p>
          <a:p>
            <a:pPr lvl="1" fontAlgn="ctr"/>
            <a:r>
              <a:rPr lang="en-US" sz="1700" dirty="0" err="1" smtClean="0">
                <a:solidFill>
                  <a:schemeClr val="accent1">
                    <a:lumMod val="50000"/>
                  </a:schemeClr>
                </a:solidFill>
                <a:latin typeface="Consolas" panose="020B0609020204030204" pitchFamily="49" charset="0"/>
                <a:cs typeface="Consolas" panose="020B0609020204030204" pitchFamily="49" charset="0"/>
              </a:rPr>
              <a:t>int</a:t>
            </a:r>
            <a:r>
              <a:rPr lang="en-US" sz="1700" dirty="0" smtClean="0">
                <a:solidFill>
                  <a:schemeClr val="accent1">
                    <a:lumMod val="50000"/>
                  </a:schemeClr>
                </a:solidFill>
                <a:latin typeface="Consolas" panose="020B0609020204030204" pitchFamily="49" charset="0"/>
                <a:cs typeface="Consolas" panose="020B0609020204030204" pitchFamily="49" charset="0"/>
              </a:rPr>
              <a:t> </a:t>
            </a:r>
            <a:r>
              <a:rPr lang="en-US" sz="1700" dirty="0">
                <a:solidFill>
                  <a:schemeClr val="accent1">
                    <a:lumMod val="50000"/>
                  </a:schemeClr>
                </a:solidFill>
                <a:latin typeface="Consolas" panose="020B0609020204030204" pitchFamily="49" charset="0"/>
                <a:cs typeface="Consolas" panose="020B0609020204030204" pitchFamily="49" charset="0"/>
              </a:rPr>
              <a:t>count = </a:t>
            </a:r>
            <a:r>
              <a:rPr lang="en-US" sz="1700" dirty="0" err="1">
                <a:solidFill>
                  <a:schemeClr val="accent1">
                    <a:lumMod val="50000"/>
                  </a:schemeClr>
                </a:solidFill>
                <a:latin typeface="Consolas" panose="020B0609020204030204" pitchFamily="49" charset="0"/>
                <a:cs typeface="Consolas" panose="020B0609020204030204" pitchFamily="49" charset="0"/>
              </a:rPr>
              <a:t>Integer.parseInt</a:t>
            </a:r>
            <a:r>
              <a:rPr lang="en-US" sz="1700" dirty="0">
                <a:solidFill>
                  <a:schemeClr val="accent1">
                    <a:lumMod val="50000"/>
                  </a:schemeClr>
                </a:solidFill>
                <a:latin typeface="Consolas" panose="020B0609020204030204" pitchFamily="49" charset="0"/>
                <a:cs typeface="Consolas" panose="020B0609020204030204" pitchFamily="49" charset="0"/>
              </a:rPr>
              <a:t>("42</a:t>
            </a:r>
            <a:r>
              <a:rPr lang="en-US" sz="1700" dirty="0" smtClean="0">
                <a:solidFill>
                  <a:schemeClr val="accent1">
                    <a:lumMod val="50000"/>
                  </a:schemeClr>
                </a:solidFill>
                <a:latin typeface="Consolas" panose="020B0609020204030204" pitchFamily="49" charset="0"/>
                <a:cs typeface="Consolas" panose="020B0609020204030204" pitchFamily="49" charset="0"/>
              </a:rPr>
              <a:t>");</a:t>
            </a:r>
          </a:p>
          <a:p>
            <a:pPr fontAlgn="ctr"/>
            <a:r>
              <a:rPr lang="en-US" dirty="0"/>
              <a:t>Class methods are defined using the </a:t>
            </a:r>
            <a:r>
              <a:rPr lang="en-US" b="1" dirty="0"/>
              <a:t>static</a:t>
            </a:r>
            <a:r>
              <a:rPr lang="en-US" dirty="0"/>
              <a:t> </a:t>
            </a:r>
            <a:r>
              <a:rPr lang="en-US" dirty="0" smtClean="0"/>
              <a:t>keyword.</a:t>
            </a:r>
            <a:br>
              <a:rPr lang="en-US" dirty="0" smtClean="0"/>
            </a:br>
            <a:r>
              <a:rPr lang="en-US" dirty="0" smtClean="0"/>
              <a:t/>
            </a:r>
            <a:br>
              <a:rPr lang="en-US" dirty="0" smtClean="0"/>
            </a:br>
            <a:r>
              <a:rPr lang="en-US" dirty="0" smtClean="0"/>
              <a:t>Example:</a:t>
            </a:r>
          </a:p>
          <a:p>
            <a:pPr lvl="1"/>
            <a:r>
              <a:rPr lang="en-US" sz="1700" dirty="0">
                <a:solidFill>
                  <a:schemeClr val="accent1">
                    <a:lumMod val="50000"/>
                  </a:schemeClr>
                </a:solidFill>
                <a:latin typeface="Consolas" panose="020B0609020204030204" pitchFamily="49" charset="0"/>
                <a:cs typeface="Consolas" panose="020B0609020204030204" pitchFamily="49" charset="0"/>
              </a:rPr>
              <a:t>static void exit(</a:t>
            </a:r>
            <a:r>
              <a:rPr lang="en-US" sz="1700" dirty="0" err="1">
                <a:solidFill>
                  <a:schemeClr val="accent1">
                    <a:lumMod val="50000"/>
                  </a:schemeClr>
                </a:solidFill>
                <a:latin typeface="Consolas" panose="020B0609020204030204" pitchFamily="49" charset="0"/>
                <a:cs typeface="Consolas" panose="020B0609020204030204" pitchFamily="49" charset="0"/>
              </a:rPr>
              <a:t>int</a:t>
            </a:r>
            <a:r>
              <a:rPr lang="en-US" sz="1700" dirty="0">
                <a:solidFill>
                  <a:schemeClr val="accent1">
                    <a:lumMod val="50000"/>
                  </a:schemeClr>
                </a:solidFill>
                <a:latin typeface="Consolas" panose="020B0609020204030204" pitchFamily="49" charset="0"/>
                <a:cs typeface="Consolas" panose="020B0609020204030204" pitchFamily="49" charset="0"/>
              </a:rPr>
              <a:t> arg1) </a:t>
            </a:r>
            <a:r>
              <a:rPr lang="en-US" sz="1700" dirty="0" smtClean="0">
                <a:solidFill>
                  <a:schemeClr val="accent1">
                    <a:lumMod val="50000"/>
                  </a:schemeClr>
                </a:solidFill>
                <a:latin typeface="Consolas" panose="020B0609020204030204" pitchFamily="49" charset="0"/>
                <a:cs typeface="Consolas" panose="020B0609020204030204" pitchFamily="49" charset="0"/>
              </a:rPr>
              <a:t>{</a:t>
            </a:r>
            <a:br>
              <a:rPr lang="en-US" sz="1700" dirty="0" smtClean="0">
                <a:solidFill>
                  <a:schemeClr val="accent1">
                    <a:lumMod val="50000"/>
                  </a:schemeClr>
                </a:solidFill>
                <a:latin typeface="Consolas" panose="020B0609020204030204" pitchFamily="49" charset="0"/>
                <a:cs typeface="Consolas" panose="020B0609020204030204" pitchFamily="49" charset="0"/>
              </a:rPr>
            </a:br>
            <a:r>
              <a:rPr lang="en-US" sz="1700" dirty="0" smtClean="0">
                <a:solidFill>
                  <a:schemeClr val="accent1">
                    <a:lumMod val="50000"/>
                  </a:schemeClr>
                </a:solidFill>
                <a:latin typeface="Consolas" panose="020B0609020204030204" pitchFamily="49" charset="0"/>
                <a:cs typeface="Consolas" panose="020B0609020204030204" pitchFamily="49" charset="0"/>
              </a:rPr>
              <a:t>    </a:t>
            </a:r>
            <a:r>
              <a:rPr lang="en-US" sz="1700" dirty="0">
                <a:solidFill>
                  <a:schemeClr val="accent1">
                    <a:lumMod val="50000"/>
                  </a:schemeClr>
                </a:solidFill>
                <a:latin typeface="Consolas" panose="020B0609020204030204" pitchFamily="49" charset="0"/>
                <a:cs typeface="Consolas" panose="020B0609020204030204" pitchFamily="49" charset="0"/>
              </a:rPr>
              <a:t>// body of the </a:t>
            </a:r>
            <a:r>
              <a:rPr lang="en-US" sz="1700" dirty="0" smtClean="0">
                <a:solidFill>
                  <a:schemeClr val="accent1">
                    <a:lumMod val="50000"/>
                  </a:schemeClr>
                </a:solidFill>
                <a:latin typeface="Consolas" panose="020B0609020204030204" pitchFamily="49" charset="0"/>
                <a:cs typeface="Consolas" panose="020B0609020204030204" pitchFamily="49" charset="0"/>
              </a:rPr>
              <a:t>method</a:t>
            </a:r>
            <a:br>
              <a:rPr lang="en-US" sz="1700" dirty="0" smtClean="0">
                <a:solidFill>
                  <a:schemeClr val="accent1">
                    <a:lumMod val="50000"/>
                  </a:schemeClr>
                </a:solidFill>
                <a:latin typeface="Consolas" panose="020B0609020204030204" pitchFamily="49" charset="0"/>
                <a:cs typeface="Consolas" panose="020B0609020204030204" pitchFamily="49" charset="0"/>
              </a:rPr>
            </a:br>
            <a:r>
              <a:rPr lang="en-US" sz="1700" dirty="0" smtClean="0">
                <a:solidFill>
                  <a:schemeClr val="accent1">
                    <a:lumMod val="50000"/>
                  </a:schemeClr>
                </a:solidFill>
                <a:latin typeface="Consolas" panose="020B0609020204030204" pitchFamily="49" charset="0"/>
                <a:cs typeface="Consolas" panose="020B0609020204030204" pitchFamily="49" charset="0"/>
              </a:rPr>
              <a:t>}</a:t>
            </a:r>
            <a:endParaRPr lang="en-US" sz="1700" dirty="0">
              <a:solidFill>
                <a:schemeClr val="accent1">
                  <a:lumMod val="50000"/>
                </a:schemeClr>
              </a:solidFill>
              <a:latin typeface="Consolas" panose="020B0609020204030204" pitchFamily="49" charset="0"/>
              <a:cs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335142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applications</a:t>
            </a:r>
            <a:endParaRPr lang="en-US" dirty="0"/>
          </a:p>
        </p:txBody>
      </p:sp>
      <p:sp>
        <p:nvSpPr>
          <p:cNvPr id="3" name="Content Placeholder 2"/>
          <p:cNvSpPr>
            <a:spLocks noGrp="1"/>
          </p:cNvSpPr>
          <p:nvPr>
            <p:ph idx="1"/>
          </p:nvPr>
        </p:nvSpPr>
        <p:spPr/>
        <p:txBody>
          <a:bodyPr/>
          <a:lstStyle/>
          <a:p>
            <a:r>
              <a:rPr lang="en-US" dirty="0"/>
              <a:t>A Java application is a collection of Java classes which can run as a program</a:t>
            </a:r>
            <a:r>
              <a:rPr lang="en-US" dirty="0" smtClean="0"/>
              <a:t>.</a:t>
            </a:r>
            <a:endParaRPr lang="en-US" dirty="0"/>
          </a:p>
          <a:p>
            <a:r>
              <a:rPr lang="en-US" dirty="0"/>
              <a:t>A Java application requires one class that serves as a starting point. This class has to have a </a:t>
            </a:r>
            <a:r>
              <a:rPr lang="en-US" b="1" dirty="0"/>
              <a:t>main</a:t>
            </a:r>
            <a:r>
              <a:rPr lang="en-US" dirty="0"/>
              <a:t> method which has the following form</a:t>
            </a:r>
            <a:r>
              <a:rPr lang="en-US" dirty="0" smtClean="0"/>
              <a:t>:</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public static void main(String[] arguments)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body of </a:t>
            </a:r>
            <a:r>
              <a:rPr lang="en-US" sz="1600" dirty="0" smtClean="0">
                <a:solidFill>
                  <a:schemeClr val="accent1">
                    <a:lumMod val="50000"/>
                  </a:schemeClr>
                </a:solidFill>
                <a:latin typeface="Consolas" panose="020B0609020204030204" pitchFamily="49" charset="0"/>
                <a:cs typeface="Consolas" panose="020B0609020204030204" pitchFamily="49" charset="0"/>
              </a:rPr>
              <a:t>method</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7524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Java applications</a:t>
            </a:r>
            <a:endParaRPr lang="en-US" dirty="0"/>
          </a:p>
        </p:txBody>
      </p:sp>
      <p:sp>
        <p:nvSpPr>
          <p:cNvPr id="3" name="Content Placeholder 2"/>
          <p:cNvSpPr>
            <a:spLocks noGrp="1"/>
          </p:cNvSpPr>
          <p:nvPr>
            <p:ph idx="1"/>
          </p:nvPr>
        </p:nvSpPr>
        <p:spPr/>
        <p:txBody>
          <a:bodyPr/>
          <a:lstStyle/>
          <a:p>
            <a:pPr marL="0" indent="0">
              <a:buNone/>
            </a:pPr>
            <a:r>
              <a:rPr lang="en-US" dirty="0"/>
              <a:t>To pass arguments to a Java program with the java interpreter included with the JDK, the arguments should be appended to the command line when the program is run</a:t>
            </a:r>
            <a:r>
              <a:rPr lang="en-US" dirty="0" smtClean="0"/>
              <a:t>.</a:t>
            </a:r>
            <a:endParaRPr lang="en-US" dirty="0"/>
          </a:p>
          <a:p>
            <a:pPr marL="0" indent="0">
              <a:buNone/>
            </a:pPr>
            <a:r>
              <a:rPr lang="en-US" dirty="0" smtClean="0"/>
              <a:t>Examples:</a:t>
            </a:r>
            <a:endParaRPr lang="en-US" dirty="0"/>
          </a:p>
          <a:p>
            <a:pPr lvl="1" fontAlgn="ctr"/>
            <a:r>
              <a:rPr lang="en-US" sz="1700" dirty="0">
                <a:solidFill>
                  <a:schemeClr val="accent1">
                    <a:lumMod val="50000"/>
                  </a:schemeClr>
                </a:solidFill>
                <a:latin typeface="Consolas" panose="020B0609020204030204" pitchFamily="49" charset="0"/>
                <a:cs typeface="Consolas" panose="020B0609020204030204" pitchFamily="49" charset="0"/>
              </a:rPr>
              <a:t>java </a:t>
            </a:r>
            <a:r>
              <a:rPr lang="en-US" sz="1700" dirty="0" err="1">
                <a:solidFill>
                  <a:schemeClr val="accent1">
                    <a:lumMod val="50000"/>
                  </a:schemeClr>
                </a:solidFill>
                <a:latin typeface="Consolas" panose="020B0609020204030204" pitchFamily="49" charset="0"/>
                <a:cs typeface="Consolas" panose="020B0609020204030204" pitchFamily="49" charset="0"/>
              </a:rPr>
              <a:t>EchoArgs</a:t>
            </a:r>
            <a:r>
              <a:rPr lang="en-US" sz="1700" dirty="0">
                <a:solidFill>
                  <a:schemeClr val="accent1">
                    <a:lumMod val="50000"/>
                  </a:schemeClr>
                </a:solidFill>
                <a:latin typeface="Consolas" panose="020B0609020204030204" pitchFamily="49" charset="0"/>
                <a:cs typeface="Consolas" panose="020B0609020204030204" pitchFamily="49" charset="0"/>
              </a:rPr>
              <a:t> April 450 -10</a:t>
            </a:r>
          </a:p>
          <a:p>
            <a:pPr lvl="1" fontAlgn="ctr"/>
            <a:r>
              <a:rPr lang="en-US" sz="1700" dirty="0">
                <a:solidFill>
                  <a:schemeClr val="accent1">
                    <a:lumMod val="50000"/>
                  </a:schemeClr>
                </a:solidFill>
                <a:latin typeface="Consolas" panose="020B0609020204030204" pitchFamily="49" charset="0"/>
                <a:cs typeface="Consolas" panose="020B0609020204030204" pitchFamily="49" charset="0"/>
              </a:rPr>
              <a:t>java </a:t>
            </a:r>
            <a:r>
              <a:rPr lang="en-US" sz="1700" dirty="0" err="1">
                <a:solidFill>
                  <a:schemeClr val="accent1">
                    <a:lumMod val="50000"/>
                  </a:schemeClr>
                </a:solidFill>
                <a:latin typeface="Consolas" panose="020B0609020204030204" pitchFamily="49" charset="0"/>
                <a:cs typeface="Consolas" panose="020B0609020204030204" pitchFamily="49" charset="0"/>
              </a:rPr>
              <a:t>EchoArgs</a:t>
            </a:r>
            <a:r>
              <a:rPr lang="en-US" sz="1700" dirty="0">
                <a:solidFill>
                  <a:schemeClr val="accent1">
                    <a:lumMod val="50000"/>
                  </a:schemeClr>
                </a:solidFill>
                <a:latin typeface="Consolas" panose="020B0609020204030204" pitchFamily="49" charset="0"/>
                <a:cs typeface="Consolas" panose="020B0609020204030204" pitchFamily="49" charset="0"/>
              </a:rPr>
              <a:t> Wilhelm </a:t>
            </a:r>
            <a:r>
              <a:rPr lang="en-US" sz="1700" dirty="0" err="1">
                <a:solidFill>
                  <a:schemeClr val="accent1">
                    <a:lumMod val="50000"/>
                  </a:schemeClr>
                </a:solidFill>
                <a:latin typeface="Consolas" panose="020B0609020204030204" pitchFamily="49" charset="0"/>
                <a:cs typeface="Consolas" panose="020B0609020204030204" pitchFamily="49" charset="0"/>
              </a:rPr>
              <a:t>Niekro</a:t>
            </a:r>
            <a:r>
              <a:rPr lang="en-US" sz="1700" dirty="0">
                <a:solidFill>
                  <a:schemeClr val="accent1">
                    <a:lumMod val="50000"/>
                  </a:schemeClr>
                </a:solidFill>
                <a:latin typeface="Consolas" panose="020B0609020204030204" pitchFamily="49" charset="0"/>
                <a:cs typeface="Consolas" panose="020B0609020204030204" pitchFamily="49" charset="0"/>
              </a:rPr>
              <a:t> Hough “Tim Wakefield” 49</a:t>
            </a:r>
          </a:p>
          <a:p>
            <a:pPr marL="0" indent="0">
              <a:buNone/>
            </a:pPr>
            <a:endParaRPr lang="en-US" dirty="0"/>
          </a:p>
        </p:txBody>
      </p:sp>
    </p:spTree>
    <p:extLst>
      <p:ext uri="{BB962C8B-B14F-4D97-AF65-F5344CB8AC3E}">
        <p14:creationId xmlns:p14="http://schemas.microsoft.com/office/powerpoint/2010/main" val="378469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Averager</a:t>
            </a:r>
            <a:endParaRPr lang="en-US" sz="1800" dirty="0"/>
          </a:p>
        </p:txBody>
      </p:sp>
    </p:spTree>
    <p:extLst>
      <p:ext uri="{BB962C8B-B14F-4D97-AF65-F5344CB8AC3E}">
        <p14:creationId xmlns:p14="http://schemas.microsoft.com/office/powerpoint/2010/main" val="43160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methods</a:t>
            </a:r>
            <a:endParaRPr lang="en-US" dirty="0"/>
          </a:p>
        </p:txBody>
      </p:sp>
      <p:sp>
        <p:nvSpPr>
          <p:cNvPr id="3" name="Content Placeholder 2"/>
          <p:cNvSpPr>
            <a:spLocks noGrp="1"/>
          </p:cNvSpPr>
          <p:nvPr>
            <p:ph idx="1"/>
          </p:nvPr>
        </p:nvSpPr>
        <p:spPr/>
        <p:txBody>
          <a:bodyPr/>
          <a:lstStyle/>
          <a:p>
            <a:pPr marL="0" indent="0">
              <a:buNone/>
            </a:pPr>
            <a:r>
              <a:rPr lang="en-US" dirty="0"/>
              <a:t>Two things differentiate methods with the same name:</a:t>
            </a:r>
          </a:p>
          <a:p>
            <a:pPr lvl="1" fontAlgn="ctr"/>
            <a:r>
              <a:rPr lang="en-US" dirty="0"/>
              <a:t>The number of arguments they take</a:t>
            </a:r>
          </a:p>
          <a:p>
            <a:pPr lvl="1" fontAlgn="ctr"/>
            <a:r>
              <a:rPr lang="en-US" dirty="0"/>
              <a:t>The data type or objects for each </a:t>
            </a:r>
            <a:r>
              <a:rPr lang="en-US" dirty="0" smtClean="0"/>
              <a:t>argument</a:t>
            </a:r>
            <a:endParaRPr lang="en-US" dirty="0"/>
          </a:p>
          <a:p>
            <a:pPr marL="0" indent="0">
              <a:buNone/>
            </a:pPr>
            <a:r>
              <a:rPr lang="en-US" dirty="0"/>
              <a:t>These two form the method's signature. Using several methods with the same name but different signatures is called </a:t>
            </a:r>
            <a:r>
              <a:rPr lang="en-US" b="1" dirty="0"/>
              <a:t>overloading</a:t>
            </a:r>
            <a:r>
              <a:rPr lang="en-US" dirty="0"/>
              <a:t>.</a:t>
            </a:r>
          </a:p>
          <a:p>
            <a:endParaRPr lang="en-US" dirty="0"/>
          </a:p>
        </p:txBody>
      </p:sp>
    </p:spTree>
    <p:extLst>
      <p:ext uri="{BB962C8B-B14F-4D97-AF65-F5344CB8AC3E}">
        <p14:creationId xmlns:p14="http://schemas.microsoft.com/office/powerpoint/2010/main" val="3013548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Box</a:t>
            </a:r>
            <a:endParaRPr lang="en-US" sz="1800" dirty="0"/>
          </a:p>
        </p:txBody>
      </p:sp>
    </p:spTree>
    <p:extLst>
      <p:ext uri="{BB962C8B-B14F-4D97-AF65-F5344CB8AC3E}">
        <p14:creationId xmlns:p14="http://schemas.microsoft.com/office/powerpoint/2010/main" val="980971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creating a new instance of a class, Java does three things:</a:t>
            </a:r>
          </a:p>
          <a:p>
            <a:pPr lvl="1" fontAlgn="ctr"/>
            <a:r>
              <a:rPr lang="en-US" dirty="0"/>
              <a:t>Allocates memory for the object.</a:t>
            </a:r>
          </a:p>
          <a:p>
            <a:pPr lvl="1" fontAlgn="ctr"/>
            <a:r>
              <a:rPr lang="en-US" dirty="0"/>
              <a:t>Initializes that object’s instance variables, either to initial values or to a default (</a:t>
            </a:r>
            <a:r>
              <a:rPr lang="en-US" dirty="0" smtClean="0"/>
              <a:t>0 for </a:t>
            </a:r>
            <a:r>
              <a:rPr lang="en-US" dirty="0"/>
              <a:t>numbers, null for objects, false for Booleans, or ‘\0’ for characters).</a:t>
            </a:r>
          </a:p>
          <a:p>
            <a:pPr lvl="1" fontAlgn="ctr"/>
            <a:r>
              <a:rPr lang="en-US" dirty="0"/>
              <a:t>Calls the constructor method of the class, which might be one of several methods</a:t>
            </a:r>
            <a:r>
              <a:rPr lang="en-US" dirty="0" smtClean="0"/>
              <a:t>.</a:t>
            </a:r>
            <a:endParaRPr lang="en-US" dirty="0"/>
          </a:p>
          <a:p>
            <a:r>
              <a:rPr lang="en-US" dirty="0"/>
              <a:t>A </a:t>
            </a:r>
            <a:r>
              <a:rPr lang="en-US" b="1" dirty="0"/>
              <a:t>constructor method</a:t>
            </a:r>
            <a:r>
              <a:rPr lang="en-US" dirty="0"/>
              <a:t> is a method called on an object when it is created</a:t>
            </a:r>
            <a:r>
              <a:rPr lang="en-US" dirty="0" smtClean="0"/>
              <a:t>.</a:t>
            </a:r>
            <a:endParaRPr lang="en-US" dirty="0"/>
          </a:p>
          <a:p>
            <a:r>
              <a:rPr lang="en-US" dirty="0"/>
              <a:t>Differences between constructors and regular methods:</a:t>
            </a:r>
          </a:p>
          <a:p>
            <a:pPr lvl="1" fontAlgn="ctr"/>
            <a:r>
              <a:rPr lang="en-US" dirty="0"/>
              <a:t>They always have the same name as the class.</a:t>
            </a:r>
          </a:p>
          <a:p>
            <a:pPr lvl="1" fontAlgn="ctr"/>
            <a:r>
              <a:rPr lang="en-US" dirty="0"/>
              <a:t>They don’t have a return type.</a:t>
            </a:r>
          </a:p>
          <a:p>
            <a:pPr lvl="1" fontAlgn="ctr"/>
            <a:r>
              <a:rPr lang="en-US" dirty="0"/>
              <a:t>They cannot return a value in the method by using the return statement.</a:t>
            </a:r>
          </a:p>
          <a:p>
            <a:endParaRPr lang="en-US" dirty="0"/>
          </a:p>
        </p:txBody>
      </p:sp>
    </p:spTree>
    <p:extLst>
      <p:ext uri="{BB962C8B-B14F-4D97-AF65-F5344CB8AC3E}">
        <p14:creationId xmlns:p14="http://schemas.microsoft.com/office/powerpoint/2010/main" val="2072765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classes</a:t>
            </a:r>
            <a:endParaRPr lang="en-US" dirty="0"/>
          </a:p>
        </p:txBody>
      </p:sp>
      <p:sp>
        <p:nvSpPr>
          <p:cNvPr id="5" name="Content Placeholder 4"/>
          <p:cNvSpPr>
            <a:spLocks noGrp="1"/>
          </p:cNvSpPr>
          <p:nvPr>
            <p:ph idx="1"/>
          </p:nvPr>
        </p:nvSpPr>
        <p:spPr/>
        <p:txBody>
          <a:bodyPr>
            <a:normAutofit lnSpcReduction="10000"/>
          </a:bodyPr>
          <a:lstStyle/>
          <a:p>
            <a:r>
              <a:rPr lang="en-US" dirty="0"/>
              <a:t>A class is a template from which objects are created. It is defined using the </a:t>
            </a:r>
            <a:r>
              <a:rPr lang="en-US" b="1" dirty="0"/>
              <a:t>class</a:t>
            </a:r>
            <a:r>
              <a:rPr lang="en-US" dirty="0"/>
              <a:t> keyword</a:t>
            </a:r>
            <a:r>
              <a:rPr lang="en-US" dirty="0" smtClean="0"/>
              <a:t>.</a:t>
            </a:r>
            <a:br>
              <a:rPr lang="en-US" dirty="0" smtClean="0"/>
            </a:br>
            <a:r>
              <a:rPr lang="en-US" dirty="0" smtClean="0"/>
              <a:t/>
            </a:r>
            <a:br>
              <a:rPr lang="en-US" dirty="0" smtClean="0"/>
            </a:br>
            <a:r>
              <a:rPr lang="en-US" dirty="0" smtClean="0"/>
              <a:t>Example:</a:t>
            </a:r>
          </a:p>
          <a:p>
            <a:pPr lvl="1"/>
            <a:r>
              <a:rPr lang="en-US" dirty="0">
                <a:solidFill>
                  <a:schemeClr val="accent1">
                    <a:lumMod val="50000"/>
                  </a:schemeClr>
                </a:solidFill>
                <a:latin typeface="Consolas" panose="020B0609020204030204" pitchFamily="49" charset="0"/>
                <a:cs typeface="Consolas" panose="020B0609020204030204" pitchFamily="49" charset="0"/>
              </a:rPr>
              <a:t>class Ticker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 body of the </a:t>
            </a:r>
            <a:r>
              <a:rPr lang="en-US" dirty="0" smtClean="0">
                <a:solidFill>
                  <a:schemeClr val="accent1">
                    <a:lumMod val="50000"/>
                  </a:schemeClr>
                </a:solidFill>
                <a:latin typeface="Consolas" panose="020B0609020204030204" pitchFamily="49" charset="0"/>
                <a:cs typeface="Consolas" panose="020B0609020204030204" pitchFamily="49" charset="0"/>
              </a:rPr>
              <a:t>class</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p>
          <a:p>
            <a:r>
              <a:rPr lang="en-US" dirty="0"/>
              <a:t>All classes inherit from the </a:t>
            </a:r>
            <a:r>
              <a:rPr lang="en-US" b="1" dirty="0"/>
              <a:t>Object</a:t>
            </a:r>
            <a:r>
              <a:rPr lang="en-US" b="1" i="1" dirty="0"/>
              <a:t> </a:t>
            </a:r>
            <a:r>
              <a:rPr lang="en-US" dirty="0"/>
              <a:t>class unless a superclass is specified</a:t>
            </a:r>
            <a:r>
              <a:rPr lang="en-US" dirty="0" smtClean="0"/>
              <a:t>.</a:t>
            </a:r>
            <a:r>
              <a:rPr lang="en-US" dirty="0"/>
              <a:t/>
            </a:r>
            <a:br>
              <a:rPr lang="en-US" dirty="0"/>
            </a:br>
            <a:r>
              <a:rPr lang="en-US" dirty="0" smtClean="0"/>
              <a:t/>
            </a:r>
            <a:br>
              <a:rPr lang="en-US" dirty="0" smtClean="0"/>
            </a:br>
            <a:r>
              <a:rPr lang="en-US" dirty="0" smtClean="0"/>
              <a:t>Example:</a:t>
            </a:r>
          </a:p>
          <a:p>
            <a:pPr lvl="1"/>
            <a:r>
              <a:rPr lang="en-US" dirty="0">
                <a:solidFill>
                  <a:schemeClr val="accent1">
                    <a:lumMod val="50000"/>
                  </a:schemeClr>
                </a:solidFill>
                <a:latin typeface="Consolas" panose="020B0609020204030204" pitchFamily="49" charset="0"/>
                <a:cs typeface="Consolas" panose="020B0609020204030204" pitchFamily="49" charset="0"/>
              </a:rPr>
              <a:t>class </a:t>
            </a:r>
            <a:r>
              <a:rPr lang="en-US" dirty="0" err="1">
                <a:solidFill>
                  <a:schemeClr val="accent1">
                    <a:lumMod val="50000"/>
                  </a:schemeClr>
                </a:solidFill>
                <a:latin typeface="Consolas" panose="020B0609020204030204" pitchFamily="49" charset="0"/>
                <a:cs typeface="Consolas" panose="020B0609020204030204" pitchFamily="49" charset="0"/>
              </a:rPr>
              <a:t>SportsTicker</a:t>
            </a:r>
            <a:r>
              <a:rPr lang="en-US" dirty="0">
                <a:solidFill>
                  <a:schemeClr val="accent1">
                    <a:lumMod val="50000"/>
                  </a:schemeClr>
                </a:solidFill>
                <a:latin typeface="Consolas" panose="020B0609020204030204" pitchFamily="49" charset="0"/>
                <a:cs typeface="Consolas" panose="020B0609020204030204" pitchFamily="49" charset="0"/>
              </a:rPr>
              <a:t> extends Ticker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 body of the </a:t>
            </a:r>
            <a:r>
              <a:rPr lang="en-US" dirty="0" smtClean="0">
                <a:solidFill>
                  <a:schemeClr val="accent1">
                    <a:lumMod val="50000"/>
                  </a:schemeClr>
                </a:solidFill>
                <a:latin typeface="Consolas" panose="020B0609020204030204" pitchFamily="49" charset="0"/>
                <a:cs typeface="Consolas" panose="020B0609020204030204" pitchFamily="49" charset="0"/>
              </a:rPr>
              <a:t>class</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559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Example:</a:t>
            </a:r>
          </a:p>
          <a:p>
            <a:pPr lvl="1">
              <a:lnSpc>
                <a:spcPct val="110000"/>
              </a:lnSpc>
            </a:pPr>
            <a:r>
              <a:rPr lang="en-US" sz="1500" dirty="0">
                <a:solidFill>
                  <a:schemeClr val="accent1">
                    <a:lumMod val="50000"/>
                  </a:schemeClr>
                </a:solidFill>
                <a:latin typeface="Consolas" panose="020B0609020204030204" pitchFamily="49" charset="0"/>
                <a:cs typeface="Consolas" panose="020B0609020204030204" pitchFamily="49" charset="0"/>
              </a:rPr>
              <a:t>class </a:t>
            </a:r>
            <a:r>
              <a:rPr lang="en-US" sz="1500" dirty="0" err="1">
                <a:solidFill>
                  <a:schemeClr val="accent1">
                    <a:lumMod val="50000"/>
                  </a:schemeClr>
                </a:solidFill>
                <a:latin typeface="Consolas" panose="020B0609020204030204" pitchFamily="49" charset="0"/>
                <a:cs typeface="Consolas" panose="020B0609020204030204" pitchFamily="49" charset="0"/>
              </a:rPr>
              <a:t>VolcanoRobot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String status</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speed</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power</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VolcanoRobot</a:t>
            </a:r>
            <a:r>
              <a:rPr lang="en-US" sz="1500" dirty="0">
                <a:solidFill>
                  <a:schemeClr val="accent1">
                    <a:lumMod val="50000"/>
                  </a:schemeClr>
                </a:solidFill>
                <a:latin typeface="Consolas" panose="020B0609020204030204" pitchFamily="49" charset="0"/>
                <a:cs typeface="Consolas" panose="020B0609020204030204" pitchFamily="49" charset="0"/>
              </a:rPr>
              <a:t>(String in1,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in2,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in3)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status = in1</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speed = in2</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power = in3</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a:t>
            </a:r>
            <a:r>
              <a:rPr lang="en-US" sz="1500" dirty="0" smtClean="0">
                <a:solidFill>
                  <a:srgbClr val="C00000"/>
                </a:solidFill>
                <a:latin typeface="Consolas" panose="020B0609020204030204" pitchFamily="49" charset="0"/>
                <a:cs typeface="Consolas" panose="020B0609020204030204" pitchFamily="49" charset="0"/>
              </a:rPr>
              <a:t/>
            </a:r>
            <a:br>
              <a:rPr lang="en-US" sz="1500" dirty="0" smtClean="0">
                <a:solidFill>
                  <a:srgbClr val="C00000"/>
                </a:solidFill>
                <a:latin typeface="Consolas" panose="020B0609020204030204" pitchFamily="49" charset="0"/>
                <a:cs typeface="Consolas" panose="020B0609020204030204" pitchFamily="49" charset="0"/>
              </a:rPr>
            </a:br>
            <a:r>
              <a:rPr lang="en-US" sz="1500" dirty="0" smtClean="0">
                <a:solidFill>
                  <a:srgbClr val="C00000"/>
                </a:solidFill>
                <a:latin typeface="Consolas" panose="020B0609020204030204" pitchFamily="49" charset="0"/>
                <a:cs typeface="Consolas" panose="020B0609020204030204" pitchFamily="49" charset="0"/>
              </a:rPr>
              <a:t/>
            </a:r>
            <a:br>
              <a:rPr lang="en-US" sz="1500" dirty="0" smtClean="0">
                <a:solidFill>
                  <a:srgbClr val="C00000"/>
                </a:solidFill>
                <a:latin typeface="Consolas" panose="020B0609020204030204" pitchFamily="49" charset="0"/>
                <a:cs typeface="Consolas" panose="020B0609020204030204" pitchFamily="49" charset="0"/>
              </a:rPr>
            </a:br>
            <a:r>
              <a:rPr lang="en-US" sz="1500" dirty="0" smtClean="0">
                <a:solidFill>
                  <a:srgbClr val="016C48"/>
                </a:solidFill>
                <a:latin typeface="Consolas" panose="020B0609020204030204" pitchFamily="49" charset="0"/>
                <a:cs typeface="Consolas" panose="020B0609020204030204" pitchFamily="49" charset="0"/>
              </a:rPr>
              <a:t>// …</a:t>
            </a:r>
            <a:r>
              <a:rPr lang="en-US" sz="1500" dirty="0" smtClean="0">
                <a:solidFill>
                  <a:srgbClr val="C00000"/>
                </a:solidFill>
                <a:latin typeface="Consolas" panose="020B0609020204030204" pitchFamily="49" charset="0"/>
                <a:cs typeface="Consolas" panose="020B0609020204030204" pitchFamily="49" charset="0"/>
              </a:rPr>
              <a:t/>
            </a:r>
            <a:br>
              <a:rPr lang="en-US" sz="1500" dirty="0" smtClean="0">
                <a:solidFill>
                  <a:srgbClr val="C00000"/>
                </a:solidFill>
                <a:latin typeface="Consolas" panose="020B0609020204030204" pitchFamily="49" charset="0"/>
                <a:cs typeface="Consolas" panose="020B0609020204030204" pitchFamily="49" charset="0"/>
              </a:rPr>
            </a:br>
            <a:r>
              <a:rPr lang="en-US" sz="1500" dirty="0">
                <a:solidFill>
                  <a:srgbClr val="C00000"/>
                </a:solidFill>
                <a:latin typeface="Consolas" panose="020B0609020204030204" pitchFamily="49" charset="0"/>
                <a:cs typeface="Consolas" panose="020B0609020204030204" pitchFamily="49" charset="0"/>
              </a:rPr>
              <a:t> </a:t>
            </a:r>
            <a:r>
              <a:rPr lang="en-US" sz="1500" dirty="0" smtClean="0">
                <a:solidFill>
                  <a:srgbClr val="C00000"/>
                </a:solidFill>
                <a:latin typeface="Consolas" panose="020B0609020204030204" pitchFamily="49" charset="0"/>
                <a:cs typeface="Consolas" panose="020B0609020204030204" pitchFamily="49" charset="0"/>
              </a:rPr>
              <a:t/>
            </a:r>
            <a:br>
              <a:rPr lang="en-US" sz="1500" dirty="0" smtClean="0">
                <a:solidFill>
                  <a:srgbClr val="C00000"/>
                </a:solidFill>
                <a:latin typeface="Consolas" panose="020B0609020204030204" pitchFamily="49" charset="0"/>
                <a:cs typeface="Consolas" panose="020B0609020204030204" pitchFamily="49" charset="0"/>
              </a:rPr>
            </a:br>
            <a:r>
              <a:rPr lang="en-US" sz="1500" dirty="0" err="1" smtClean="0">
                <a:solidFill>
                  <a:schemeClr val="accent1">
                    <a:lumMod val="50000"/>
                  </a:schemeClr>
                </a:solidFill>
                <a:latin typeface="Consolas" panose="020B0609020204030204" pitchFamily="49" charset="0"/>
                <a:cs typeface="Consolas" panose="020B0609020204030204" pitchFamily="49" charset="0"/>
              </a:rPr>
              <a:t>VolcanoRobot</a:t>
            </a: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vic</a:t>
            </a:r>
            <a:r>
              <a:rPr lang="en-US" sz="1500" dirty="0">
                <a:solidFill>
                  <a:schemeClr val="accent1">
                    <a:lumMod val="50000"/>
                  </a:schemeClr>
                </a:solidFill>
                <a:latin typeface="Consolas" panose="020B0609020204030204" pitchFamily="49" charset="0"/>
                <a:cs typeface="Consolas" panose="020B0609020204030204" pitchFamily="49" charset="0"/>
              </a:rPr>
              <a:t> = new </a:t>
            </a:r>
            <a:r>
              <a:rPr lang="en-US" sz="1500" dirty="0" err="1">
                <a:solidFill>
                  <a:schemeClr val="accent1">
                    <a:lumMod val="50000"/>
                  </a:schemeClr>
                </a:solidFill>
                <a:latin typeface="Consolas" panose="020B0609020204030204" pitchFamily="49" charset="0"/>
                <a:cs typeface="Consolas" panose="020B0609020204030204" pitchFamily="49" charset="0"/>
              </a:rPr>
              <a:t>VolcanoRobot</a:t>
            </a:r>
            <a:r>
              <a:rPr lang="en-US" sz="1500" dirty="0">
                <a:solidFill>
                  <a:schemeClr val="accent1">
                    <a:lumMod val="50000"/>
                  </a:schemeClr>
                </a:solidFill>
                <a:latin typeface="Consolas" panose="020B0609020204030204" pitchFamily="49" charset="0"/>
                <a:cs typeface="Consolas" panose="020B0609020204030204" pitchFamily="49" charset="0"/>
              </a:rPr>
              <a:t>(“exploring”, 5, 200);</a:t>
            </a:r>
          </a:p>
          <a:p>
            <a:pPr marL="0" indent="0">
              <a:buNone/>
            </a:pPr>
            <a:endParaRPr lang="en-US" dirty="0"/>
          </a:p>
        </p:txBody>
      </p:sp>
    </p:spTree>
    <p:extLst>
      <p:ext uri="{BB962C8B-B14F-4D97-AF65-F5344CB8AC3E}">
        <p14:creationId xmlns:p14="http://schemas.microsoft.com/office/powerpoint/2010/main" val="231716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another constructor method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If a constructor method duplicates the behavior of an existing constructor method, the first one can call the second one from within its body</a:t>
            </a:r>
            <a:r>
              <a:rPr lang="en-US" dirty="0" smtClean="0"/>
              <a:t>.</a:t>
            </a:r>
            <a:r>
              <a:rPr lang="en-US" dirty="0"/>
              <a:t> </a:t>
            </a:r>
            <a:r>
              <a:rPr lang="en-US" dirty="0" smtClean="0"/>
              <a:t/>
            </a:r>
            <a:br>
              <a:rPr lang="en-US" dirty="0" smtClean="0"/>
            </a:br>
            <a:r>
              <a:rPr lang="en-US" dirty="0" smtClean="0"/>
              <a:t/>
            </a:r>
            <a:br>
              <a:rPr lang="en-US" dirty="0" smtClean="0"/>
            </a:br>
            <a:r>
              <a:rPr lang="en-US" dirty="0" smtClean="0"/>
              <a:t>Example</a:t>
            </a:r>
            <a:r>
              <a:rPr lang="en-US" dirty="0"/>
              <a:t>:</a:t>
            </a:r>
          </a:p>
          <a:p>
            <a:pPr lvl="1">
              <a:lnSpc>
                <a:spcPct val="110000"/>
              </a:lnSpc>
            </a:pPr>
            <a:r>
              <a:rPr lang="en-US" sz="1500" dirty="0">
                <a:solidFill>
                  <a:schemeClr val="accent1">
                    <a:lumMod val="50000"/>
                  </a:schemeClr>
                </a:solidFill>
                <a:latin typeface="Consolas" panose="020B0609020204030204" pitchFamily="49" charset="0"/>
                <a:cs typeface="Consolas" panose="020B0609020204030204" pitchFamily="49" charset="0"/>
              </a:rPr>
              <a:t>class Circle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x, y, radius</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Circle(</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xPoint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yPoint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radiusLength</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this.x</a:t>
            </a:r>
            <a:r>
              <a:rPr lang="en-US" sz="1500" dirty="0">
                <a:solidFill>
                  <a:schemeClr val="accent1">
                    <a:lumMod val="50000"/>
                  </a:schemeClr>
                </a:solidFill>
                <a:latin typeface="Consolas" panose="020B0609020204030204" pitchFamily="49" charset="0"/>
                <a:cs typeface="Consolas" panose="020B0609020204030204" pitchFamily="49" charset="0"/>
              </a:rPr>
              <a:t> = </a:t>
            </a:r>
            <a:r>
              <a:rPr lang="en-US" sz="1500" dirty="0" err="1">
                <a:solidFill>
                  <a:schemeClr val="accent1">
                    <a:lumMod val="50000"/>
                  </a:schemeClr>
                </a:solidFill>
                <a:latin typeface="Consolas" panose="020B0609020204030204" pitchFamily="49" charset="0"/>
                <a:cs typeface="Consolas" panose="020B0609020204030204" pitchFamily="49" charset="0"/>
              </a:rPr>
              <a:t>xPoint</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this.y</a:t>
            </a:r>
            <a:r>
              <a:rPr lang="en-US" sz="1500" dirty="0">
                <a:solidFill>
                  <a:schemeClr val="accent1">
                    <a:lumMod val="50000"/>
                  </a:schemeClr>
                </a:solidFill>
                <a:latin typeface="Consolas" panose="020B0609020204030204" pitchFamily="49" charset="0"/>
                <a:cs typeface="Consolas" panose="020B0609020204030204" pitchFamily="49" charset="0"/>
              </a:rPr>
              <a:t> = </a:t>
            </a:r>
            <a:r>
              <a:rPr lang="en-US" sz="1500" dirty="0" err="1">
                <a:solidFill>
                  <a:schemeClr val="accent1">
                    <a:lumMod val="50000"/>
                  </a:schemeClr>
                </a:solidFill>
                <a:latin typeface="Consolas" panose="020B0609020204030204" pitchFamily="49" charset="0"/>
                <a:cs typeface="Consolas" panose="020B0609020204030204" pitchFamily="49" charset="0"/>
              </a:rPr>
              <a:t>yPoint</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this.radius</a:t>
            </a:r>
            <a:r>
              <a:rPr lang="en-US" sz="1500" dirty="0">
                <a:solidFill>
                  <a:schemeClr val="accent1">
                    <a:lumMod val="50000"/>
                  </a:schemeClr>
                </a:solidFill>
                <a:latin typeface="Consolas" panose="020B0609020204030204" pitchFamily="49" charset="0"/>
                <a:cs typeface="Consolas" panose="020B0609020204030204" pitchFamily="49" charset="0"/>
              </a:rPr>
              <a:t> = </a:t>
            </a:r>
            <a:r>
              <a:rPr lang="en-US" sz="1500" dirty="0" err="1">
                <a:solidFill>
                  <a:schemeClr val="accent1">
                    <a:lumMod val="50000"/>
                  </a:schemeClr>
                </a:solidFill>
                <a:latin typeface="Consolas" panose="020B0609020204030204" pitchFamily="49" charset="0"/>
                <a:cs typeface="Consolas" panose="020B0609020204030204" pitchFamily="49" charset="0"/>
              </a:rPr>
              <a:t>radiusLength</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Circle(</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xPoint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yPoint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this(</a:t>
            </a:r>
            <a:r>
              <a:rPr lang="en-US" sz="1500" dirty="0" err="1">
                <a:solidFill>
                  <a:schemeClr val="accent1">
                    <a:lumMod val="50000"/>
                  </a:schemeClr>
                </a:solidFill>
                <a:latin typeface="Consolas" panose="020B0609020204030204" pitchFamily="49" charset="0"/>
                <a:cs typeface="Consolas" panose="020B0609020204030204" pitchFamily="49" charset="0"/>
              </a:rPr>
              <a:t>xPoint</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err="1">
                <a:solidFill>
                  <a:schemeClr val="accent1">
                    <a:lumMod val="50000"/>
                  </a:schemeClr>
                </a:solidFill>
                <a:latin typeface="Consolas" panose="020B0609020204030204" pitchFamily="49" charset="0"/>
                <a:cs typeface="Consolas" panose="020B0609020204030204" pitchFamily="49" charset="0"/>
              </a:rPr>
              <a:t>yPoint</a:t>
            </a:r>
            <a:r>
              <a:rPr lang="en-US" sz="1500" dirty="0">
                <a:solidFill>
                  <a:schemeClr val="accent1">
                    <a:lumMod val="50000"/>
                  </a:schemeClr>
                </a:solidFill>
                <a:latin typeface="Consolas" panose="020B0609020204030204" pitchFamily="49" charset="0"/>
                <a:cs typeface="Consolas" panose="020B0609020204030204" pitchFamily="49" charset="0"/>
              </a:rPr>
              <a:t>, 1</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a:t>
            </a:r>
            <a:endParaRPr lang="en-US" sz="15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738262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constructor methods</a:t>
            </a:r>
            <a:endParaRPr lang="en-US" dirty="0"/>
          </a:p>
        </p:txBody>
      </p:sp>
      <p:sp>
        <p:nvSpPr>
          <p:cNvPr id="3" name="Content Placeholder 2"/>
          <p:cNvSpPr>
            <a:spLocks noGrp="1"/>
          </p:cNvSpPr>
          <p:nvPr>
            <p:ph idx="1"/>
          </p:nvPr>
        </p:nvSpPr>
        <p:spPr/>
        <p:txBody>
          <a:bodyPr/>
          <a:lstStyle/>
          <a:p>
            <a:pPr marL="0" indent="0">
              <a:buNone/>
            </a:pPr>
            <a:r>
              <a:rPr lang="en-US" dirty="0"/>
              <a:t>Constructor methods can be overloaded much the same as other regular methods</a:t>
            </a:r>
            <a:r>
              <a:rPr lang="en-US" dirty="0" smtClean="0"/>
              <a:t>.</a:t>
            </a:r>
            <a:endParaRPr lang="en-US" dirty="0"/>
          </a:p>
        </p:txBody>
      </p:sp>
    </p:spTree>
    <p:extLst>
      <p:ext uri="{BB962C8B-B14F-4D97-AF65-F5344CB8AC3E}">
        <p14:creationId xmlns:p14="http://schemas.microsoft.com/office/powerpoint/2010/main" val="1842888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Box2</a:t>
            </a:r>
            <a:endParaRPr lang="en-US" sz="1800" dirty="0"/>
          </a:p>
        </p:txBody>
      </p:sp>
    </p:spTree>
    <p:extLst>
      <p:ext uri="{BB962C8B-B14F-4D97-AF65-F5344CB8AC3E}">
        <p14:creationId xmlns:p14="http://schemas.microsoft.com/office/powerpoint/2010/main" val="4139663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methods</a:t>
            </a:r>
            <a:endParaRPr lang="en-US" dirty="0"/>
          </a:p>
        </p:txBody>
      </p:sp>
      <p:sp>
        <p:nvSpPr>
          <p:cNvPr id="3" name="Content Placeholder 2"/>
          <p:cNvSpPr>
            <a:spLocks noGrp="1"/>
          </p:cNvSpPr>
          <p:nvPr>
            <p:ph idx="1"/>
          </p:nvPr>
        </p:nvSpPr>
        <p:spPr/>
        <p:txBody>
          <a:bodyPr/>
          <a:lstStyle/>
          <a:p>
            <a:pPr marL="0" indent="0">
              <a:buNone/>
            </a:pPr>
            <a:r>
              <a:rPr lang="en-US" dirty="0"/>
              <a:t>Creating a method in a subclass with the same signature (name and argument list) as a method defined in that class's superclass is called </a:t>
            </a:r>
            <a:r>
              <a:rPr lang="en-US" b="1" dirty="0"/>
              <a:t>method overriding</a:t>
            </a:r>
            <a:r>
              <a:rPr lang="en-US" dirty="0" smtClean="0"/>
              <a:t>.</a:t>
            </a:r>
            <a:endParaRPr lang="en-US" dirty="0"/>
          </a:p>
          <a:p>
            <a:pPr marL="0" indent="0">
              <a:buNone/>
            </a:pPr>
            <a:r>
              <a:rPr lang="en-US" dirty="0"/>
              <a:t>There are usually two reasons for method overriding:</a:t>
            </a:r>
          </a:p>
          <a:p>
            <a:pPr lvl="1" fontAlgn="ctr"/>
            <a:r>
              <a:rPr lang="en-US" dirty="0"/>
              <a:t>To replace the definition of that original method completely</a:t>
            </a:r>
          </a:p>
          <a:p>
            <a:pPr lvl="1" fontAlgn="ctr"/>
            <a:r>
              <a:rPr lang="en-US" dirty="0"/>
              <a:t>To augment the original method with additional behavior</a:t>
            </a:r>
          </a:p>
          <a:p>
            <a:pPr marL="0" indent="0">
              <a:buNone/>
            </a:pPr>
            <a:endParaRPr lang="en-US" dirty="0"/>
          </a:p>
        </p:txBody>
      </p:sp>
    </p:spTree>
    <p:extLst>
      <p:ext uri="{BB962C8B-B14F-4D97-AF65-F5344CB8AC3E}">
        <p14:creationId xmlns:p14="http://schemas.microsoft.com/office/powerpoint/2010/main" val="213670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Printer</a:t>
            </a:r>
            <a:endParaRPr lang="en-US" sz="1800" dirty="0"/>
          </a:p>
        </p:txBody>
      </p:sp>
    </p:spTree>
    <p:extLst>
      <p:ext uri="{BB962C8B-B14F-4D97-AF65-F5344CB8AC3E}">
        <p14:creationId xmlns:p14="http://schemas.microsoft.com/office/powerpoint/2010/main" val="340070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original method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a:t>
            </a:r>
            <a:r>
              <a:rPr lang="en-US" b="1" dirty="0"/>
              <a:t>super</a:t>
            </a:r>
            <a:r>
              <a:rPr lang="en-US" dirty="0"/>
              <a:t> keyword can be used to call the original method from inside a method definition which passes the call up the hierarchy</a:t>
            </a:r>
            <a:r>
              <a:rPr lang="en-US" dirty="0" smtClean="0"/>
              <a:t>.</a:t>
            </a:r>
            <a:endParaRPr lang="en-US" dirty="0"/>
          </a:p>
          <a:p>
            <a:pPr marL="0" indent="0">
              <a:buNone/>
            </a:pPr>
            <a:r>
              <a:rPr lang="en-US" dirty="0" smtClean="0"/>
              <a:t>Example:</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void </a:t>
            </a:r>
            <a:r>
              <a:rPr lang="en-US" sz="1600" dirty="0" err="1">
                <a:solidFill>
                  <a:schemeClr val="accent1">
                    <a:lumMod val="50000"/>
                  </a:schemeClr>
                </a:solidFill>
                <a:latin typeface="Consolas" panose="020B0609020204030204" pitchFamily="49" charset="0"/>
                <a:cs typeface="Consolas" panose="020B0609020204030204" pitchFamily="49" charset="0"/>
              </a:rPr>
              <a:t>doMethod</a:t>
            </a:r>
            <a:r>
              <a:rPr lang="en-US" sz="1600" dirty="0">
                <a:solidFill>
                  <a:schemeClr val="accent1">
                    <a:lumMod val="50000"/>
                  </a:schemeClr>
                </a:solidFill>
                <a:latin typeface="Consolas" panose="020B0609020204030204" pitchFamily="49" charset="0"/>
                <a:cs typeface="Consolas" panose="020B0609020204030204" pitchFamily="49" charset="0"/>
              </a:rPr>
              <a:t>(String a, String b)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do stuff </a:t>
            </a:r>
            <a:r>
              <a:rPr lang="en-US" sz="1600" dirty="0" smtClean="0">
                <a:solidFill>
                  <a:schemeClr val="accent1">
                    <a:lumMod val="50000"/>
                  </a:schemeClr>
                </a:solidFill>
                <a:latin typeface="Consolas" panose="020B0609020204030204" pitchFamily="49" charset="0"/>
                <a:cs typeface="Consolas" panose="020B0609020204030204" pitchFamily="49" charset="0"/>
              </a:rPr>
              <a:t>here</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super.doMethod</a:t>
            </a:r>
            <a:r>
              <a:rPr lang="en-US" sz="1600" dirty="0">
                <a:solidFill>
                  <a:schemeClr val="accent1">
                    <a:lumMod val="50000"/>
                  </a:schemeClr>
                </a:solidFill>
                <a:latin typeface="Consolas" panose="020B0609020204030204" pitchFamily="49" charset="0"/>
                <a:cs typeface="Consolas" panose="020B0609020204030204" pitchFamily="49" charset="0"/>
              </a:rPr>
              <a:t>(a, b</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do more stuff </a:t>
            </a:r>
            <a:r>
              <a:rPr lang="en-US" sz="1600" dirty="0" smtClean="0">
                <a:solidFill>
                  <a:schemeClr val="accent1">
                    <a:lumMod val="50000"/>
                  </a:schemeClr>
                </a:solidFill>
                <a:latin typeface="Consolas" panose="020B0609020204030204" pitchFamily="49" charset="0"/>
                <a:cs typeface="Consolas" panose="020B0609020204030204" pitchFamily="49" charset="0"/>
              </a:rPr>
              <a:t>here</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348763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constructors</a:t>
            </a:r>
            <a:endParaRPr lang="en-US" dirty="0"/>
          </a:p>
        </p:txBody>
      </p:sp>
      <p:sp>
        <p:nvSpPr>
          <p:cNvPr id="3" name="Content Placeholder 2"/>
          <p:cNvSpPr>
            <a:spLocks noGrp="1"/>
          </p:cNvSpPr>
          <p:nvPr>
            <p:ph idx="1"/>
          </p:nvPr>
        </p:nvSpPr>
        <p:spPr/>
        <p:txBody>
          <a:bodyPr>
            <a:normAutofit/>
          </a:bodyPr>
          <a:lstStyle/>
          <a:p>
            <a:pPr marL="0" indent="0">
              <a:buNone/>
            </a:pPr>
            <a:r>
              <a:rPr lang="en-US" dirty="0"/>
              <a:t>When a class's constructor method is called, the default constructor method of the superclass is also called implicitly</a:t>
            </a:r>
            <a:r>
              <a:rPr lang="en-US" dirty="0" smtClean="0"/>
              <a:t>.</a:t>
            </a:r>
            <a:endParaRPr lang="en-US" dirty="0"/>
          </a:p>
          <a:p>
            <a:pPr marL="0" indent="0">
              <a:buNone/>
            </a:pPr>
            <a:r>
              <a:rPr lang="en-US" dirty="0"/>
              <a:t>In case another constructor method of the of the parent class needs to be invoked, it can be done so explicitly using the </a:t>
            </a:r>
            <a:r>
              <a:rPr lang="en-US" b="1" dirty="0"/>
              <a:t>super</a:t>
            </a:r>
            <a:r>
              <a:rPr lang="en-US" dirty="0"/>
              <a:t> </a:t>
            </a:r>
            <a:r>
              <a:rPr lang="en-US" dirty="0" smtClean="0"/>
              <a:t>keyword.</a:t>
            </a:r>
            <a:endParaRPr lang="en-US" dirty="0"/>
          </a:p>
          <a:p>
            <a:pPr marL="0" indent="0">
              <a:buNone/>
            </a:pPr>
            <a:r>
              <a:rPr lang="en-US" sz="1800" dirty="0" smtClean="0">
                <a:solidFill>
                  <a:schemeClr val="accent1">
                    <a:lumMod val="50000"/>
                  </a:schemeClr>
                </a:solidFill>
                <a:latin typeface="Consolas" panose="020B0609020204030204" pitchFamily="49" charset="0"/>
                <a:cs typeface="Consolas" panose="020B0609020204030204" pitchFamily="49" charset="0"/>
              </a:rPr>
              <a:t>super(arg1</a:t>
            </a:r>
            <a:r>
              <a:rPr lang="en-US" sz="1800" dirty="0">
                <a:solidFill>
                  <a:schemeClr val="accent1">
                    <a:lumMod val="50000"/>
                  </a:schemeClr>
                </a:solidFill>
                <a:latin typeface="Consolas" panose="020B0609020204030204" pitchFamily="49" charset="0"/>
                <a:cs typeface="Consolas" panose="020B0609020204030204" pitchFamily="49" charset="0"/>
              </a:rPr>
              <a:t>, arg2, </a:t>
            </a:r>
            <a:r>
              <a:rPr lang="en-US" sz="1800" dirty="0" smtClean="0">
                <a:solidFill>
                  <a:schemeClr val="accent1">
                    <a:lumMod val="50000"/>
                  </a:schemeClr>
                </a:solidFill>
                <a:latin typeface="Consolas" panose="020B0609020204030204" pitchFamily="49" charset="0"/>
                <a:cs typeface="Consolas" panose="020B0609020204030204" pitchFamily="49" charset="0"/>
              </a:rPr>
              <a:t>...);</a:t>
            </a:r>
            <a:endParaRPr lang="en-US" sz="1800" dirty="0">
              <a:solidFill>
                <a:schemeClr val="accent1">
                  <a:lumMod val="50000"/>
                </a:schemeClr>
              </a:solidFill>
              <a:latin typeface="Consolas" panose="020B0609020204030204" pitchFamily="49" charset="0"/>
              <a:cs typeface="Consolas" panose="020B0609020204030204" pitchFamily="49" charset="0"/>
            </a:endParaRPr>
          </a:p>
          <a:p>
            <a:pPr marL="0" indent="0">
              <a:buNone/>
            </a:pPr>
            <a:r>
              <a:rPr lang="en-US" dirty="0"/>
              <a:t>This needs to be the first statement in a constructor definition.</a:t>
            </a:r>
          </a:p>
          <a:p>
            <a:pPr marL="0" indent="0">
              <a:buNone/>
            </a:pPr>
            <a:endParaRPr lang="en-US" dirty="0"/>
          </a:p>
        </p:txBody>
      </p:sp>
    </p:spTree>
    <p:extLst>
      <p:ext uri="{BB962C8B-B14F-4D97-AF65-F5344CB8AC3E}">
        <p14:creationId xmlns:p14="http://schemas.microsoft.com/office/powerpoint/2010/main" val="3639838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NamedPoint</a:t>
            </a:r>
            <a:endParaRPr lang="en-US" sz="1800" dirty="0"/>
          </a:p>
        </p:txBody>
      </p:sp>
    </p:spTree>
    <p:extLst>
      <p:ext uri="{BB962C8B-B14F-4D97-AF65-F5344CB8AC3E}">
        <p14:creationId xmlns:p14="http://schemas.microsoft.com/office/powerpoint/2010/main" val="394479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Finalizer</a:t>
            </a:r>
            <a:r>
              <a:rPr lang="en-US" dirty="0" smtClean="0"/>
              <a:t> methods</a:t>
            </a:r>
            <a:endParaRPr lang="en-US" dirty="0"/>
          </a:p>
        </p:txBody>
      </p:sp>
      <p:sp>
        <p:nvSpPr>
          <p:cNvPr id="3" name="Content Placeholder 2"/>
          <p:cNvSpPr>
            <a:spLocks noGrp="1"/>
          </p:cNvSpPr>
          <p:nvPr>
            <p:ph idx="1"/>
          </p:nvPr>
        </p:nvSpPr>
        <p:spPr/>
        <p:txBody>
          <a:bodyPr>
            <a:normAutofit/>
          </a:bodyPr>
          <a:lstStyle/>
          <a:p>
            <a:r>
              <a:rPr lang="en-US" dirty="0"/>
              <a:t>In many ways opposite to a constructor, a </a:t>
            </a:r>
            <a:r>
              <a:rPr lang="en-US" b="1" dirty="0" err="1"/>
              <a:t>finalizer</a:t>
            </a:r>
            <a:r>
              <a:rPr lang="en-US" dirty="0"/>
              <a:t> method is called just before the object is removed by the garbage collector allowing you to do some "clean up" work if necessary</a:t>
            </a:r>
            <a:r>
              <a:rPr lang="en-US" dirty="0" smtClean="0"/>
              <a:t>.</a:t>
            </a:r>
            <a:endParaRPr lang="en-US" dirty="0"/>
          </a:p>
          <a:p>
            <a:r>
              <a:rPr lang="en-US" dirty="0"/>
              <a:t>Override the default </a:t>
            </a:r>
            <a:r>
              <a:rPr lang="en-US" dirty="0" smtClean="0"/>
              <a:t>finalize </a:t>
            </a:r>
            <a:r>
              <a:rPr lang="en-US" dirty="0" smtClean="0"/>
              <a:t>method </a:t>
            </a:r>
            <a:r>
              <a:rPr lang="en-US" dirty="0"/>
              <a:t>provided by </a:t>
            </a:r>
            <a:r>
              <a:rPr lang="en-US" dirty="0" smtClean="0"/>
              <a:t>Object:</a:t>
            </a:r>
            <a:br>
              <a:rPr lang="en-US" dirty="0" smtClean="0"/>
            </a:br>
            <a:r>
              <a:rPr lang="en-US" dirty="0" smtClean="0"/>
              <a:t/>
            </a:r>
            <a:br>
              <a:rPr lang="en-US" dirty="0" smtClean="0"/>
            </a:br>
            <a:r>
              <a:rPr lang="en-US" dirty="0" smtClean="0"/>
              <a:t>Example:</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protected void finalize() throws </a:t>
            </a:r>
            <a:r>
              <a:rPr lang="en-US" sz="1600" dirty="0" err="1">
                <a:solidFill>
                  <a:schemeClr val="accent1">
                    <a:lumMod val="50000"/>
                  </a:schemeClr>
                </a:solidFill>
                <a:latin typeface="Consolas" panose="020B0609020204030204" pitchFamily="49" charset="0"/>
                <a:cs typeface="Consolas" panose="020B0609020204030204" pitchFamily="49" charset="0"/>
              </a:rPr>
              <a:t>Throwable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super.finalize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23178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p:txBody>
          <a:bodyPr/>
          <a:lstStyle/>
          <a:p>
            <a:pPr marL="0" indent="0">
              <a:buNone/>
            </a:pPr>
            <a:r>
              <a:rPr lang="en-US" dirty="0"/>
              <a:t>Instance variables (fields) are defined outside a method definition and are not modified using the </a:t>
            </a:r>
            <a:r>
              <a:rPr lang="en-US" b="1" dirty="0"/>
              <a:t>static</a:t>
            </a:r>
            <a:r>
              <a:rPr lang="en-US" dirty="0"/>
              <a:t> keyword</a:t>
            </a:r>
            <a:r>
              <a:rPr lang="en-US" dirty="0" smtClean="0"/>
              <a:t>.</a:t>
            </a:r>
          </a:p>
          <a:p>
            <a:pPr marL="0" indent="0">
              <a:buNone/>
            </a:pPr>
            <a:r>
              <a:rPr lang="en-US" dirty="0" smtClean="0"/>
              <a:t>Example:</a:t>
            </a:r>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public class </a:t>
            </a:r>
            <a:r>
              <a:rPr lang="en-US" sz="1600" dirty="0" err="1">
                <a:solidFill>
                  <a:schemeClr val="accent1">
                    <a:lumMod val="50000"/>
                  </a:schemeClr>
                </a:solidFill>
                <a:latin typeface="Consolas" panose="020B0609020204030204" pitchFamily="49" charset="0"/>
                <a:cs typeface="Consolas" panose="020B0609020204030204" pitchFamily="49" charset="0"/>
              </a:rPr>
              <a:t>VolcanoRobot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String status</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speed</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float temperature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636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Exercises</a:t>
            </a:r>
            <a:endParaRPr lang="en-US"/>
          </a:p>
        </p:txBody>
      </p:sp>
    </p:spTree>
    <p:extLst>
      <p:ext uri="{BB962C8B-B14F-4D97-AF65-F5344CB8AC3E}">
        <p14:creationId xmlns:p14="http://schemas.microsoft.com/office/powerpoint/2010/main" val="2164639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Numbers</a:t>
            </a:r>
            <a:endParaRPr lang="en-US" sz="1800" dirty="0"/>
          </a:p>
        </p:txBody>
      </p:sp>
      <p:sp>
        <p:nvSpPr>
          <p:cNvPr id="3" name="Content Placeholder 2"/>
          <p:cNvSpPr>
            <a:spLocks noGrp="1"/>
          </p:cNvSpPr>
          <p:nvPr>
            <p:ph idx="1"/>
          </p:nvPr>
        </p:nvSpPr>
        <p:spPr/>
        <p:txBody>
          <a:bodyPr/>
          <a:lstStyle/>
          <a:p>
            <a:pPr marL="0" indent="0">
              <a:buNone/>
            </a:pPr>
            <a:r>
              <a:rPr lang="en-US" dirty="0"/>
              <a:t>Create a class that takes words for the first 10 numbers (“zero” up to “nine”) and converts them into a single </a:t>
            </a:r>
            <a:r>
              <a:rPr lang="en-US" dirty="0" smtClean="0"/>
              <a:t>integer</a:t>
            </a:r>
            <a:r>
              <a:rPr lang="en-US" dirty="0"/>
              <a:t>. Use a </a:t>
            </a:r>
            <a:r>
              <a:rPr lang="en-US" i="1" dirty="0"/>
              <a:t>switch</a:t>
            </a:r>
            <a:r>
              <a:rPr lang="en-US" dirty="0"/>
              <a:t> statement for the conversion and command-line arguments for the words.</a:t>
            </a:r>
          </a:p>
          <a:p>
            <a:pPr marL="0" indent="0">
              <a:buNone/>
            </a:pPr>
            <a:r>
              <a:rPr lang="en-US" dirty="0" smtClean="0"/>
              <a:t>Example:</a:t>
            </a:r>
          </a:p>
          <a:p>
            <a:pPr marL="0" indent="0">
              <a:buNone/>
            </a:pPr>
            <a:r>
              <a:rPr lang="en-US" dirty="0"/>
              <a:t>"java </a:t>
            </a:r>
            <a:r>
              <a:rPr lang="en-US" dirty="0" smtClean="0"/>
              <a:t>Numbers </a:t>
            </a:r>
            <a:r>
              <a:rPr lang="en-US" dirty="0"/>
              <a:t>one five </a:t>
            </a:r>
            <a:r>
              <a:rPr lang="en-US" dirty="0" smtClean="0"/>
              <a:t>zero“ should </a:t>
            </a:r>
            <a:r>
              <a:rPr lang="en-US" dirty="0"/>
              <a:t>print </a:t>
            </a:r>
            <a:r>
              <a:rPr lang="en-US" dirty="0" smtClean="0"/>
              <a:t>out "150"</a:t>
            </a:r>
            <a:endParaRPr lang="en-US" dirty="0"/>
          </a:p>
        </p:txBody>
      </p:sp>
    </p:spTree>
    <p:extLst>
      <p:ext uri="{BB962C8B-B14F-4D97-AF65-F5344CB8AC3E}">
        <p14:creationId xmlns:p14="http://schemas.microsoft.com/office/powerpoint/2010/main" val="1683784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variables</a:t>
            </a:r>
            <a:endParaRPr lang="en-US" dirty="0"/>
          </a:p>
        </p:txBody>
      </p:sp>
      <p:sp>
        <p:nvSpPr>
          <p:cNvPr id="3" name="Content Placeholder 2"/>
          <p:cNvSpPr>
            <a:spLocks noGrp="1"/>
          </p:cNvSpPr>
          <p:nvPr>
            <p:ph idx="1"/>
          </p:nvPr>
        </p:nvSpPr>
        <p:spPr/>
        <p:txBody>
          <a:bodyPr/>
          <a:lstStyle/>
          <a:p>
            <a:pPr marL="0" indent="0">
              <a:buNone/>
            </a:pPr>
            <a:r>
              <a:rPr lang="en-US" dirty="0"/>
              <a:t>Class variables related to the class as a whole, not to a particular object</a:t>
            </a:r>
            <a:r>
              <a:rPr lang="en-US" dirty="0" smtClean="0"/>
              <a:t>.</a:t>
            </a:r>
          </a:p>
          <a:p>
            <a:pPr marL="0" indent="0">
              <a:buNone/>
            </a:pPr>
            <a:r>
              <a:rPr lang="en-US" dirty="0" smtClean="0"/>
              <a:t>Examples:</a:t>
            </a:r>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static </a:t>
            </a: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sum;</a:t>
            </a:r>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static final </a:t>
            </a: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maxObjects</a:t>
            </a:r>
            <a:r>
              <a:rPr lang="en-US" sz="1600" dirty="0">
                <a:solidFill>
                  <a:schemeClr val="accent1">
                    <a:lumMod val="50000"/>
                  </a:schemeClr>
                </a:solidFill>
                <a:latin typeface="Consolas" panose="020B0609020204030204" pitchFamily="49" charset="0"/>
                <a:cs typeface="Consolas" panose="020B0609020204030204" pitchFamily="49" charset="0"/>
              </a:rPr>
              <a:t> = 10;</a:t>
            </a:r>
          </a:p>
          <a:p>
            <a:pPr marL="0" indent="0">
              <a:buNone/>
            </a:pPr>
            <a:endParaRPr lang="en-US" dirty="0"/>
          </a:p>
        </p:txBody>
      </p:sp>
    </p:spTree>
    <p:extLst>
      <p:ext uri="{BB962C8B-B14F-4D97-AF65-F5344CB8AC3E}">
        <p14:creationId xmlns:p14="http://schemas.microsoft.com/office/powerpoint/2010/main" val="300448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Methods define the behavior of the objects created from the class.</a:t>
            </a:r>
          </a:p>
          <a:p>
            <a:r>
              <a:rPr lang="en-US" dirty="0"/>
              <a:t>A method has four mandatory parts:</a:t>
            </a:r>
          </a:p>
          <a:p>
            <a:pPr lvl="1" fontAlgn="ctr"/>
            <a:r>
              <a:rPr lang="en-US" dirty="0"/>
              <a:t>The name of the method</a:t>
            </a:r>
          </a:p>
          <a:p>
            <a:pPr lvl="1" fontAlgn="ctr"/>
            <a:r>
              <a:rPr lang="en-US" dirty="0"/>
              <a:t>A list of parameters</a:t>
            </a:r>
          </a:p>
          <a:p>
            <a:pPr lvl="1" fontAlgn="ctr"/>
            <a:r>
              <a:rPr lang="en-US" dirty="0"/>
              <a:t>The type of object or primitive type returned by the method</a:t>
            </a:r>
          </a:p>
          <a:p>
            <a:pPr lvl="1" fontAlgn="ctr"/>
            <a:r>
              <a:rPr lang="en-US" dirty="0"/>
              <a:t>The body of the method</a:t>
            </a:r>
          </a:p>
          <a:p>
            <a:endParaRPr lang="en-US" dirty="0"/>
          </a:p>
        </p:txBody>
      </p:sp>
    </p:spTree>
    <p:extLst>
      <p:ext uri="{BB962C8B-B14F-4D97-AF65-F5344CB8AC3E}">
        <p14:creationId xmlns:p14="http://schemas.microsoft.com/office/powerpoint/2010/main" val="212397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Structure:</a:t>
            </a:r>
          </a:p>
          <a:p>
            <a:pPr lvl="1"/>
            <a:r>
              <a:rPr lang="en-US" dirty="0" err="1">
                <a:solidFill>
                  <a:schemeClr val="accent1">
                    <a:lumMod val="50000"/>
                  </a:schemeClr>
                </a:solidFill>
                <a:latin typeface="Consolas" panose="020B0609020204030204" pitchFamily="49" charset="0"/>
                <a:cs typeface="Consolas" panose="020B0609020204030204" pitchFamily="49" charset="0"/>
              </a:rPr>
              <a:t>returnType</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err="1">
                <a:solidFill>
                  <a:schemeClr val="accent1">
                    <a:lumMod val="50000"/>
                  </a:schemeClr>
                </a:solidFill>
                <a:latin typeface="Consolas" panose="020B0609020204030204" pitchFamily="49" charset="0"/>
                <a:cs typeface="Consolas" panose="020B0609020204030204" pitchFamily="49" charset="0"/>
              </a:rPr>
              <a:t>methodName</a:t>
            </a:r>
            <a:r>
              <a:rPr lang="en-US" dirty="0">
                <a:solidFill>
                  <a:schemeClr val="accent1">
                    <a:lumMod val="50000"/>
                  </a:schemeClr>
                </a:solidFill>
                <a:latin typeface="Consolas" panose="020B0609020204030204" pitchFamily="49" charset="0"/>
                <a:cs typeface="Consolas" panose="020B0609020204030204" pitchFamily="49" charset="0"/>
              </a:rPr>
              <a:t>(type1 arg1, type2 arg2, type3 arg3 ...)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 body of the method</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r>
              <a:rPr lang="en-US" dirty="0"/>
              <a:t>The first two parts form what's called the method's</a:t>
            </a:r>
            <a:r>
              <a:rPr lang="en-US" b="1" dirty="0"/>
              <a:t> signature. </a:t>
            </a:r>
            <a:r>
              <a:rPr lang="en-US" dirty="0"/>
              <a:t>All methods must have a unique signature within a class</a:t>
            </a:r>
            <a:r>
              <a:rPr lang="en-US" dirty="0" smtClean="0"/>
              <a:t>.</a:t>
            </a:r>
            <a:r>
              <a:rPr lang="en-US" dirty="0"/>
              <a:t> </a:t>
            </a:r>
          </a:p>
          <a:p>
            <a:r>
              <a:rPr lang="en-US" dirty="0"/>
              <a:t>The return type can be any object, primitive type or an array of objects or primitive types. If the method doesn't return anything, the </a:t>
            </a:r>
            <a:r>
              <a:rPr lang="en-US" b="1" dirty="0"/>
              <a:t>void</a:t>
            </a:r>
            <a:r>
              <a:rPr lang="en-US" dirty="0"/>
              <a:t> keyword is used.</a:t>
            </a:r>
          </a:p>
          <a:p>
            <a:endParaRPr lang="en-US" dirty="0"/>
          </a:p>
        </p:txBody>
      </p:sp>
    </p:spTree>
    <p:extLst>
      <p:ext uri="{BB962C8B-B14F-4D97-AF65-F5344CB8AC3E}">
        <p14:creationId xmlns:p14="http://schemas.microsoft.com/office/powerpoint/2010/main" val="289573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RangeLister</a:t>
            </a:r>
            <a:endParaRPr lang="en-US" sz="1800" dirty="0"/>
          </a:p>
        </p:txBody>
      </p:sp>
    </p:spTree>
    <p:extLst>
      <p:ext uri="{BB962C8B-B14F-4D97-AF65-F5344CB8AC3E}">
        <p14:creationId xmlns:p14="http://schemas.microsoft.com/office/powerpoint/2010/main" val="57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“this” keyword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this</a:t>
            </a:r>
            <a:r>
              <a:rPr lang="en-US" dirty="0"/>
              <a:t> keyword is used in methods to refer to the object the method belongs to therefore accessing his variables and </a:t>
            </a:r>
            <a:r>
              <a:rPr lang="en-US" dirty="0" smtClean="0"/>
              <a:t>methods.</a:t>
            </a:r>
            <a:br>
              <a:rPr lang="en-US" dirty="0" smtClean="0"/>
            </a:br>
            <a:r>
              <a:rPr lang="en-US" dirty="0" smtClean="0"/>
              <a:t/>
            </a:r>
            <a:br>
              <a:rPr lang="en-US" dirty="0" smtClean="0"/>
            </a:br>
            <a:r>
              <a:rPr lang="en-US" dirty="0" smtClean="0"/>
              <a:t>Examples:</a:t>
            </a:r>
          </a:p>
          <a:p>
            <a:pPr lvl="1" fontAlgn="ctr"/>
            <a:r>
              <a:rPr lang="en-US" sz="1500" dirty="0">
                <a:solidFill>
                  <a:schemeClr val="accent1">
                    <a:lumMod val="50000"/>
                  </a:schemeClr>
                </a:solidFill>
                <a:latin typeface="Consolas" panose="020B0609020204030204" pitchFamily="49" charset="0"/>
                <a:cs typeface="Consolas" panose="020B0609020204030204" pitchFamily="49" charset="0"/>
              </a:rPr>
              <a:t>t = </a:t>
            </a:r>
            <a:r>
              <a:rPr lang="en-US" sz="1500" dirty="0" err="1">
                <a:solidFill>
                  <a:schemeClr val="accent1">
                    <a:lumMod val="50000"/>
                  </a:schemeClr>
                </a:solidFill>
                <a:latin typeface="Consolas" panose="020B0609020204030204" pitchFamily="49" charset="0"/>
                <a:cs typeface="Consolas" panose="020B0609020204030204" pitchFamily="49" charset="0"/>
              </a:rPr>
              <a:t>this.x</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a:solidFill>
                  <a:srgbClr val="016C48"/>
                </a:solidFill>
                <a:latin typeface="Consolas" panose="020B0609020204030204" pitchFamily="49" charset="0"/>
                <a:cs typeface="Consolas" panose="020B0609020204030204" pitchFamily="49" charset="0"/>
              </a:rPr>
              <a:t>// the x instance variable for this object</a:t>
            </a:r>
          </a:p>
          <a:p>
            <a:pPr lvl="1" fontAlgn="ctr"/>
            <a:r>
              <a:rPr lang="en-US" sz="1500" dirty="0" err="1">
                <a:solidFill>
                  <a:schemeClr val="accent1">
                    <a:lumMod val="50000"/>
                  </a:schemeClr>
                </a:solidFill>
                <a:latin typeface="Consolas" panose="020B0609020204030204" pitchFamily="49" charset="0"/>
                <a:cs typeface="Consolas" panose="020B0609020204030204" pitchFamily="49" charset="0"/>
              </a:rPr>
              <a:t>this.resetData</a:t>
            </a:r>
            <a:r>
              <a:rPr lang="en-US" sz="1500" dirty="0">
                <a:solidFill>
                  <a:schemeClr val="accent1">
                    <a:lumMod val="50000"/>
                  </a:schemeClr>
                </a:solidFill>
                <a:latin typeface="Consolas" panose="020B0609020204030204" pitchFamily="49" charset="0"/>
                <a:cs typeface="Consolas" panose="020B0609020204030204" pitchFamily="49" charset="0"/>
              </a:rPr>
              <a:t>(this); </a:t>
            </a:r>
            <a:r>
              <a:rPr lang="en-US" sz="1500" dirty="0">
                <a:solidFill>
                  <a:srgbClr val="016C48"/>
                </a:solidFill>
                <a:latin typeface="Consolas" panose="020B0609020204030204" pitchFamily="49" charset="0"/>
                <a:cs typeface="Consolas" panose="020B0609020204030204" pitchFamily="49" charset="0"/>
              </a:rPr>
              <a:t>// call the </a:t>
            </a:r>
            <a:r>
              <a:rPr lang="en-US" sz="1500" dirty="0" err="1">
                <a:solidFill>
                  <a:srgbClr val="016C48"/>
                </a:solidFill>
                <a:latin typeface="Consolas" panose="020B0609020204030204" pitchFamily="49" charset="0"/>
                <a:cs typeface="Consolas" panose="020B0609020204030204" pitchFamily="49" charset="0"/>
              </a:rPr>
              <a:t>resetData</a:t>
            </a:r>
            <a:r>
              <a:rPr lang="en-US" sz="1500" dirty="0">
                <a:solidFill>
                  <a:srgbClr val="016C48"/>
                </a:solidFill>
                <a:latin typeface="Consolas" panose="020B0609020204030204" pitchFamily="49" charset="0"/>
                <a:cs typeface="Consolas" panose="020B0609020204030204" pitchFamily="49" charset="0"/>
              </a:rPr>
              <a:t> method, defined in this class, and pass it the current object</a:t>
            </a:r>
          </a:p>
          <a:p>
            <a:pPr lvl="1" fontAlgn="ctr"/>
            <a:r>
              <a:rPr lang="en-US" sz="1500" dirty="0">
                <a:solidFill>
                  <a:schemeClr val="accent1">
                    <a:lumMod val="50000"/>
                  </a:schemeClr>
                </a:solidFill>
                <a:latin typeface="Consolas" panose="020B0609020204030204" pitchFamily="49" charset="0"/>
                <a:cs typeface="Consolas" panose="020B0609020204030204" pitchFamily="49" charset="0"/>
              </a:rPr>
              <a:t>return this; </a:t>
            </a:r>
            <a:r>
              <a:rPr lang="en-US" sz="1500" dirty="0">
                <a:solidFill>
                  <a:srgbClr val="016C48"/>
                </a:solidFill>
                <a:latin typeface="Consolas" panose="020B0609020204030204" pitchFamily="49" charset="0"/>
                <a:cs typeface="Consolas" panose="020B0609020204030204" pitchFamily="49" charset="0"/>
              </a:rPr>
              <a:t>// return the current object</a:t>
            </a:r>
          </a:p>
          <a:p>
            <a:r>
              <a:rPr lang="en-US" dirty="0"/>
              <a:t>It's usually not necessary to do this explicitly, it's assumed</a:t>
            </a:r>
            <a:r>
              <a:rPr lang="en-US" dirty="0" smtClean="0"/>
              <a:t>.</a:t>
            </a:r>
            <a:br>
              <a:rPr lang="en-US" dirty="0" smtClean="0"/>
            </a:br>
            <a:r>
              <a:rPr lang="en-US" dirty="0" smtClean="0"/>
              <a:t/>
            </a:r>
            <a:br>
              <a:rPr lang="en-US" dirty="0" smtClean="0"/>
            </a:br>
            <a:r>
              <a:rPr lang="en-US" dirty="0" smtClean="0"/>
              <a:t>Examples:</a:t>
            </a:r>
          </a:p>
          <a:p>
            <a:pPr lvl="1" fontAlgn="ctr"/>
            <a:r>
              <a:rPr lang="en-US" sz="1500" dirty="0">
                <a:solidFill>
                  <a:schemeClr val="accent1">
                    <a:lumMod val="50000"/>
                  </a:schemeClr>
                </a:solidFill>
                <a:latin typeface="Consolas" panose="020B0609020204030204" pitchFamily="49" charset="0"/>
                <a:cs typeface="Consolas" panose="020B0609020204030204" pitchFamily="49" charset="0"/>
              </a:rPr>
              <a:t>t = x;</a:t>
            </a:r>
          </a:p>
          <a:p>
            <a:pPr lvl="1" fontAlgn="ctr"/>
            <a:r>
              <a:rPr lang="en-US" sz="1500" dirty="0" err="1">
                <a:solidFill>
                  <a:schemeClr val="accent1">
                    <a:lumMod val="50000"/>
                  </a:schemeClr>
                </a:solidFill>
                <a:latin typeface="Consolas" panose="020B0609020204030204" pitchFamily="49" charset="0"/>
                <a:cs typeface="Consolas" panose="020B0609020204030204" pitchFamily="49" charset="0"/>
              </a:rPr>
              <a:t>resetData</a:t>
            </a:r>
            <a:r>
              <a:rPr lang="en-US" sz="1500" dirty="0">
                <a:solidFill>
                  <a:schemeClr val="accent1">
                    <a:lumMod val="50000"/>
                  </a:schemeClr>
                </a:solidFill>
                <a:latin typeface="Consolas" panose="020B0609020204030204" pitchFamily="49" charset="0"/>
                <a:cs typeface="Consolas" panose="020B0609020204030204" pitchFamily="49" charset="0"/>
              </a:rPr>
              <a:t>(this);</a:t>
            </a:r>
          </a:p>
          <a:p>
            <a:endParaRPr lang="en-US" dirty="0"/>
          </a:p>
        </p:txBody>
      </p:sp>
    </p:spTree>
    <p:extLst>
      <p:ext uri="{BB962C8B-B14F-4D97-AF65-F5344CB8AC3E}">
        <p14:creationId xmlns:p14="http://schemas.microsoft.com/office/powerpoint/2010/main" val="1938326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pPr marL="0" indent="0">
              <a:buNone/>
            </a:pPr>
            <a:r>
              <a:rPr lang="en-US" dirty="0"/>
              <a:t>Scope is the part of the program in which the variable or another type of information exists. When the part defining the scope has completed execution, the variable ceases to exist</a:t>
            </a:r>
            <a:r>
              <a:rPr lang="en-US" dirty="0" smtClean="0"/>
              <a:t>.</a:t>
            </a:r>
            <a:r>
              <a:rPr lang="en-US" dirty="0"/>
              <a:t> </a:t>
            </a:r>
          </a:p>
          <a:p>
            <a:pPr lvl="1" fontAlgn="ctr"/>
            <a:r>
              <a:rPr lang="en-US" dirty="0"/>
              <a:t>A </a:t>
            </a:r>
            <a:r>
              <a:rPr lang="en-US" b="1" dirty="0"/>
              <a:t>local variable</a:t>
            </a:r>
            <a:r>
              <a:rPr lang="en-US" dirty="0"/>
              <a:t> exists inside the method or block in which it's defined.</a:t>
            </a:r>
          </a:p>
          <a:p>
            <a:pPr lvl="1" fontAlgn="ctr"/>
            <a:r>
              <a:rPr lang="en-US" dirty="0"/>
              <a:t>An </a:t>
            </a:r>
            <a:r>
              <a:rPr lang="en-US" b="1" dirty="0"/>
              <a:t>instance variable</a:t>
            </a:r>
            <a:r>
              <a:rPr lang="en-US" dirty="0"/>
              <a:t> has a scope that extends to the entire class, so they can be used by any of the instance methods within that class.</a:t>
            </a:r>
          </a:p>
          <a:p>
            <a:pPr lvl="1" fontAlgn="ctr"/>
            <a:r>
              <a:rPr lang="en-US" dirty="0"/>
              <a:t>A </a:t>
            </a:r>
            <a:r>
              <a:rPr lang="en-US" b="1" dirty="0"/>
              <a:t>class variable</a:t>
            </a:r>
            <a:r>
              <a:rPr lang="en-US" dirty="0"/>
              <a:t> exists at all time during which the program runs.</a:t>
            </a:r>
          </a:p>
          <a:p>
            <a:endParaRPr lang="en-US" dirty="0"/>
          </a:p>
        </p:txBody>
      </p:sp>
    </p:spTree>
    <p:extLst>
      <p:ext uri="{BB962C8B-B14F-4D97-AF65-F5344CB8AC3E}">
        <p14:creationId xmlns:p14="http://schemas.microsoft.com/office/powerpoint/2010/main" val="1414991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934</Words>
  <Application>Microsoft Office PowerPoint</Application>
  <PresentationFormat>Widescreen</PresentationFormat>
  <Paragraphs>113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Diamond Grid 16x9</vt:lpstr>
      <vt:lpstr>Classes and methods</vt:lpstr>
      <vt:lpstr>Defining classes</vt:lpstr>
      <vt:lpstr>Instance variables</vt:lpstr>
      <vt:lpstr>Class variables</vt:lpstr>
      <vt:lpstr>Methods</vt:lpstr>
      <vt:lpstr>Methods</vt:lpstr>
      <vt:lpstr>Example: RangeLister</vt:lpstr>
      <vt:lpstr>The “this” keyword</vt:lpstr>
      <vt:lpstr>Variable scope</vt:lpstr>
      <vt:lpstr>Example: ScopeTest</vt:lpstr>
      <vt:lpstr>Passing arguments to methods</vt:lpstr>
      <vt:lpstr>Example: Passer</vt:lpstr>
      <vt:lpstr>Class methods</vt:lpstr>
      <vt:lpstr>Java applications</vt:lpstr>
      <vt:lpstr>Passing arguments to Java applications</vt:lpstr>
      <vt:lpstr>Example: Averager</vt:lpstr>
      <vt:lpstr>Overloading methods</vt:lpstr>
      <vt:lpstr>Example: Box</vt:lpstr>
      <vt:lpstr>Constructors</vt:lpstr>
      <vt:lpstr>Constructors</vt:lpstr>
      <vt:lpstr>Calling another constructor method</vt:lpstr>
      <vt:lpstr>Overloading constructor methods</vt:lpstr>
      <vt:lpstr>Example: Box2</vt:lpstr>
      <vt:lpstr>Overriding methods</vt:lpstr>
      <vt:lpstr>Example: Printer</vt:lpstr>
      <vt:lpstr>Calling the original method</vt:lpstr>
      <vt:lpstr>Overriding constructors</vt:lpstr>
      <vt:lpstr>Example: NamedPoint</vt:lpstr>
      <vt:lpstr>Finalizer methods</vt:lpstr>
      <vt:lpstr>Exercises</vt:lpstr>
      <vt:lpstr>Exercise: Numbers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2015-03-11T11:33:08Z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