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79" r:id="rId3"/>
    <p:sldId id="281" r:id="rId4"/>
    <p:sldId id="287" r:id="rId5"/>
    <p:sldId id="282" r:id="rId6"/>
    <p:sldId id="285" r:id="rId7"/>
    <p:sldId id="283" r:id="rId8"/>
    <p:sldId id="284" r:id="rId9"/>
    <p:sldId id="286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7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mave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Maven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Stands for Project Object Model</a:t>
            </a:r>
          </a:p>
          <a:p>
            <a:pPr>
              <a:defRPr/>
            </a:pPr>
            <a:r>
              <a:rPr lang="en-US" dirty="0"/>
              <a:t>Describes a project</a:t>
            </a:r>
          </a:p>
          <a:p>
            <a:pPr lvl="1">
              <a:defRPr/>
            </a:pPr>
            <a:r>
              <a:rPr lang="en-US" dirty="0"/>
              <a:t>Name and </a:t>
            </a:r>
            <a:r>
              <a:rPr lang="en-US" dirty="0" smtClean="0"/>
              <a:t>version</a:t>
            </a:r>
            <a:endParaRPr lang="en-US" dirty="0"/>
          </a:p>
          <a:p>
            <a:pPr lvl="1">
              <a:defRPr/>
            </a:pPr>
            <a:r>
              <a:rPr lang="en-US" dirty="0"/>
              <a:t>Artifact </a:t>
            </a:r>
            <a:r>
              <a:rPr lang="en-US" dirty="0" smtClean="0"/>
              <a:t>type</a:t>
            </a:r>
            <a:endParaRPr lang="en-US" dirty="0"/>
          </a:p>
          <a:p>
            <a:pPr lvl="1">
              <a:defRPr/>
            </a:pPr>
            <a:r>
              <a:rPr lang="en-US" dirty="0"/>
              <a:t>Source </a:t>
            </a:r>
            <a:r>
              <a:rPr lang="en-US" dirty="0" smtClean="0"/>
              <a:t>code locations</a:t>
            </a:r>
            <a:endParaRPr lang="en-US" dirty="0"/>
          </a:p>
          <a:p>
            <a:pPr lvl="1">
              <a:defRPr/>
            </a:pPr>
            <a:r>
              <a:rPr lang="en-US" dirty="0"/>
              <a:t>Dependencies</a:t>
            </a:r>
          </a:p>
          <a:p>
            <a:pPr lvl="1">
              <a:defRPr/>
            </a:pPr>
            <a:r>
              <a:rPr lang="en-US" dirty="0"/>
              <a:t>Plugins</a:t>
            </a:r>
          </a:p>
          <a:p>
            <a:pPr lvl="1">
              <a:defRPr/>
            </a:pPr>
            <a:r>
              <a:rPr lang="en-US" dirty="0"/>
              <a:t>Profiles </a:t>
            </a:r>
            <a:r>
              <a:rPr lang="en-US" dirty="0" smtClean="0"/>
              <a:t>(alternate </a:t>
            </a:r>
            <a:r>
              <a:rPr lang="en-US" dirty="0"/>
              <a:t>build configurations)</a:t>
            </a:r>
          </a:p>
          <a:p>
            <a:pPr>
              <a:defRPr/>
            </a:pPr>
            <a:r>
              <a:rPr lang="en-US" dirty="0"/>
              <a:t>Uses XML by </a:t>
            </a:r>
            <a:r>
              <a:rPr lang="en-US" dirty="0" smtClean="0"/>
              <a:t>default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But not </a:t>
            </a:r>
            <a:r>
              <a:rPr lang="en-US" dirty="0"/>
              <a:t>the way Ant uses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identifier and GAV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Maven uniquely identifies a project using:</a:t>
            </a:r>
          </a:p>
          <a:p>
            <a:pPr lvl="1">
              <a:defRPr/>
            </a:pPr>
            <a:r>
              <a:rPr lang="en-US" b="1" dirty="0" err="1" smtClean="0"/>
              <a:t>groupId</a:t>
            </a:r>
            <a:r>
              <a:rPr lang="en-US" dirty="0" smtClean="0"/>
              <a:t>: Project </a:t>
            </a:r>
            <a:r>
              <a:rPr lang="en-US" dirty="0"/>
              <a:t>grouping identifier (no spaces or </a:t>
            </a:r>
            <a:r>
              <a:rPr lang="en-US" dirty="0" smtClean="0"/>
              <a:t>colons)</a:t>
            </a:r>
          </a:p>
          <a:p>
            <a:pPr lvl="2">
              <a:defRPr/>
            </a:pPr>
            <a:r>
              <a:rPr lang="en-US" dirty="0" smtClean="0"/>
              <a:t>Usually loosely based on Java package</a:t>
            </a:r>
          </a:p>
          <a:p>
            <a:pPr lvl="1">
              <a:defRPr/>
            </a:pPr>
            <a:r>
              <a:rPr lang="en-US" b="1" dirty="0" err="1" smtClean="0"/>
              <a:t>artfiactId</a:t>
            </a:r>
            <a:r>
              <a:rPr lang="en-US" dirty="0"/>
              <a:t>: </a:t>
            </a:r>
            <a:r>
              <a:rPr lang="en-US" dirty="0" smtClean="0"/>
              <a:t>Project name (no </a:t>
            </a:r>
            <a:r>
              <a:rPr lang="en-US" dirty="0"/>
              <a:t>spaces or colons)</a:t>
            </a:r>
          </a:p>
          <a:p>
            <a:pPr lvl="1">
              <a:defRPr/>
            </a:pPr>
            <a:r>
              <a:rPr lang="en-US" b="1" dirty="0"/>
              <a:t>version</a:t>
            </a:r>
            <a:r>
              <a:rPr lang="en-US" dirty="0"/>
              <a:t>: </a:t>
            </a:r>
            <a:r>
              <a:rPr lang="en-US" dirty="0" smtClean="0"/>
              <a:t>Project version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Format: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{major}.{minor}.{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maintanence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r>
              <a:rPr lang="en-US" dirty="0"/>
              <a:t>Add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-SNAPSHOT</a:t>
            </a:r>
            <a:r>
              <a:rPr lang="en-US" dirty="0" smtClean="0"/>
              <a:t>” </a:t>
            </a:r>
            <a:r>
              <a:rPr lang="en-US" dirty="0"/>
              <a:t>to </a:t>
            </a:r>
            <a:r>
              <a:rPr lang="en-US" dirty="0" smtClean="0"/>
              <a:t>specify that the module is in development</a:t>
            </a:r>
          </a:p>
          <a:p>
            <a:pPr>
              <a:defRPr/>
            </a:pPr>
            <a:r>
              <a:rPr lang="en-US" dirty="0" smtClean="0"/>
              <a:t>GAV syntax</a:t>
            </a:r>
          </a:p>
          <a:p>
            <a:pPr lvl="1">
              <a:defRPr/>
            </a:pPr>
            <a:r>
              <a:rPr lang="en-US" dirty="0"/>
              <a:t>Stands for </a:t>
            </a:r>
            <a:r>
              <a:rPr lang="en-US" b="1" dirty="0" err="1"/>
              <a:t>groupId:artifactId:version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&lt;?xml version="1.0" encoding="UTF-8"?&gt;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&lt;project&gt;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modelVersion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&gt;4.0.0&lt;/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modelVersion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nz.someproject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&gt;some-module&lt;/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&lt;version&gt;1.0&lt;/version&gt;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&lt;/project&gt;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Build type identified using the “packaging” element</a:t>
            </a:r>
          </a:p>
          <a:p>
            <a:pPr>
              <a:defRPr/>
            </a:pPr>
            <a:r>
              <a:rPr lang="en-US" dirty="0" smtClean="0"/>
              <a:t>Supported packaging </a:t>
            </a:r>
            <a:r>
              <a:rPr lang="en-US" dirty="0"/>
              <a:t>types:</a:t>
            </a:r>
          </a:p>
          <a:p>
            <a:pPr lvl="1">
              <a:defRPr/>
            </a:pPr>
            <a:r>
              <a:rPr lang="en-US" dirty="0" smtClean="0"/>
              <a:t>“</a:t>
            </a:r>
            <a:r>
              <a:rPr lang="en-US" dirty="0" err="1" smtClean="0"/>
              <a:t>pom</a:t>
            </a:r>
            <a:r>
              <a:rPr lang="en-US" dirty="0" smtClean="0"/>
              <a:t>”, “jar”, “war”, “ear”, custom</a:t>
            </a:r>
            <a:endParaRPr lang="en-US" dirty="0"/>
          </a:p>
          <a:p>
            <a:pPr lvl="1">
              <a:defRPr/>
            </a:pPr>
            <a:r>
              <a:rPr lang="en-US" dirty="0"/>
              <a:t>Default is </a:t>
            </a:r>
            <a:r>
              <a:rPr lang="en-US" dirty="0" smtClean="0"/>
              <a:t>“jar”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&gt;4.0.0&lt;/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nz.someproject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&gt;some-module&lt;/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&lt;version&gt;1.0&lt;/version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&lt;packaging&gt;jar&lt;/packaging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3869724" cy="381000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POM files </a:t>
            </a:r>
            <a:r>
              <a:rPr lang="en-US" dirty="0"/>
              <a:t>can inherit </a:t>
            </a:r>
            <a:r>
              <a:rPr lang="en-US" dirty="0" smtClean="0"/>
              <a:t>configuration:</a:t>
            </a:r>
            <a:endParaRPr lang="en-US" dirty="0"/>
          </a:p>
          <a:p>
            <a:pPr lvl="1">
              <a:defRPr/>
            </a:pPr>
            <a:r>
              <a:rPr lang="en-US" dirty="0" err="1"/>
              <a:t>groupId</a:t>
            </a:r>
            <a:r>
              <a:rPr lang="en-US" dirty="0"/>
              <a:t>, version</a:t>
            </a:r>
          </a:p>
          <a:p>
            <a:pPr lvl="1">
              <a:defRPr/>
            </a:pPr>
            <a:r>
              <a:rPr lang="en-US" dirty="0"/>
              <a:t>Project </a:t>
            </a:r>
            <a:r>
              <a:rPr lang="en-US" dirty="0" smtClean="0"/>
              <a:t>configuration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Plugin </a:t>
            </a:r>
            <a:r>
              <a:rPr lang="en-US" dirty="0"/>
              <a:t>configuration</a:t>
            </a:r>
          </a:p>
          <a:p>
            <a:pPr lvl="1">
              <a:defRPr/>
            </a:pPr>
            <a:r>
              <a:rPr lang="en-US" dirty="0"/>
              <a:t>Dependencies</a:t>
            </a:r>
          </a:p>
          <a:p>
            <a:pPr lvl="1">
              <a:defRPr/>
            </a:pP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2346" y="1981199"/>
            <a:ext cx="5204253" cy="38100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Example: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nz.someproject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&gt;some-parent&lt;/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&lt;version&gt;1.0&lt;/version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&lt;/parent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&gt;4.0.0&lt;/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&gt;some-module&lt;/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&lt;packaging&gt;jar&lt;/packaging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82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projects (project aggregation)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Maven has 1</a:t>
            </a:r>
            <a:r>
              <a:rPr lang="en-US" altLang="en-US" baseline="30000" dirty="0"/>
              <a:t>st</a:t>
            </a:r>
            <a:r>
              <a:rPr lang="en-US" altLang="en-US" dirty="0"/>
              <a:t> class multi-module </a:t>
            </a:r>
            <a:r>
              <a:rPr lang="en-US" altLang="en-US" dirty="0" smtClean="0"/>
              <a:t>support.</a:t>
            </a:r>
            <a:endParaRPr lang="en-US" altLang="en-US" dirty="0"/>
          </a:p>
          <a:p>
            <a:r>
              <a:rPr lang="en-US" altLang="en-US" dirty="0"/>
              <a:t>Each </a:t>
            </a:r>
            <a:r>
              <a:rPr lang="en-US" altLang="en-US" dirty="0" smtClean="0"/>
              <a:t>Maven </a:t>
            </a:r>
            <a:r>
              <a:rPr lang="en-US" altLang="en-US" dirty="0"/>
              <a:t>project creates </a:t>
            </a:r>
            <a:r>
              <a:rPr lang="en-US" altLang="en-US" dirty="0" smtClean="0"/>
              <a:t>one primary artifact.</a:t>
            </a:r>
            <a:endParaRPr lang="en-US" altLang="en-US" dirty="0"/>
          </a:p>
          <a:p>
            <a:r>
              <a:rPr lang="en-US" altLang="en-US" dirty="0"/>
              <a:t>A parent </a:t>
            </a:r>
            <a:r>
              <a:rPr lang="en-US" altLang="en-US" dirty="0" smtClean="0"/>
              <a:t>POM is </a:t>
            </a:r>
            <a:r>
              <a:rPr lang="en-US" altLang="en-US" dirty="0"/>
              <a:t>used to group </a:t>
            </a:r>
            <a:r>
              <a:rPr lang="en-US" altLang="en-US" dirty="0" smtClean="0"/>
              <a:t>modules.</a:t>
            </a:r>
          </a:p>
          <a:p>
            <a:r>
              <a:rPr lang="en-US" alt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nz.someproject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&gt;master-module&lt;/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&lt;packaging&gt;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pom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&lt;/packaging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module&gt;some-module&lt;/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module&gt;another-module&lt;/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&lt;/modules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12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Maven is opinionated about project </a:t>
            </a:r>
            <a:r>
              <a:rPr lang="en-US" dirty="0" smtClean="0"/>
              <a:t>structure (convention over configuration)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target: </a:t>
            </a:r>
            <a:r>
              <a:rPr lang="en-US" dirty="0"/>
              <a:t>Default work directory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dirty="0"/>
              <a:t> All project source files go in this directory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/main:</a:t>
            </a:r>
            <a:r>
              <a:rPr lang="en-US" dirty="0"/>
              <a:t> All sources that go into primary artifact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/test:</a:t>
            </a:r>
            <a:r>
              <a:rPr lang="en-US" dirty="0"/>
              <a:t> All sources contributing to testing project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/main/java:</a:t>
            </a:r>
            <a:r>
              <a:rPr lang="en-US" dirty="0"/>
              <a:t> All java source files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/main/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webapp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dirty="0"/>
              <a:t> All web source files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/main/resources:</a:t>
            </a:r>
            <a:r>
              <a:rPr lang="en-US" dirty="0"/>
              <a:t> All non compiled source files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/test/java:</a:t>
            </a:r>
            <a:r>
              <a:rPr lang="en-US" dirty="0"/>
              <a:t> All java test source files</a:t>
            </a:r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/test/resources:</a:t>
            </a:r>
            <a:r>
              <a:rPr lang="en-US" dirty="0"/>
              <a:t> All non compiled test source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A Maven build </a:t>
            </a:r>
            <a:r>
              <a:rPr lang="en-US" dirty="0" smtClean="0"/>
              <a:t>follows </a:t>
            </a:r>
            <a:r>
              <a:rPr lang="en-US" dirty="0"/>
              <a:t>a </a:t>
            </a:r>
            <a:r>
              <a:rPr lang="en-US" dirty="0" smtClean="0"/>
              <a:t>lifecycle.</a:t>
            </a:r>
            <a:endParaRPr lang="en-US" dirty="0"/>
          </a:p>
          <a:p>
            <a:pPr>
              <a:defRPr/>
            </a:pPr>
            <a:r>
              <a:rPr lang="en-US" dirty="0" smtClean="0"/>
              <a:t>The “default” lifecycle:</a:t>
            </a:r>
          </a:p>
          <a:p>
            <a:pPr lvl="1">
              <a:defRPr/>
            </a:pPr>
            <a:r>
              <a:rPr lang="en-US" dirty="0" smtClean="0"/>
              <a:t>generate-sources/generate-resources</a:t>
            </a:r>
            <a:endParaRPr lang="en-US" dirty="0"/>
          </a:p>
          <a:p>
            <a:pPr lvl="1">
              <a:defRPr/>
            </a:pPr>
            <a:r>
              <a:rPr lang="en-US" dirty="0"/>
              <a:t>compile</a:t>
            </a:r>
          </a:p>
          <a:p>
            <a:pPr lvl="1">
              <a:defRPr/>
            </a:pPr>
            <a:r>
              <a:rPr lang="en-US" dirty="0"/>
              <a:t>test</a:t>
            </a:r>
          </a:p>
          <a:p>
            <a:pPr lvl="1">
              <a:defRPr/>
            </a:pPr>
            <a:r>
              <a:rPr lang="en-US" dirty="0"/>
              <a:t>package</a:t>
            </a:r>
          </a:p>
          <a:p>
            <a:pPr lvl="1">
              <a:defRPr/>
            </a:pPr>
            <a:r>
              <a:rPr lang="en-US" dirty="0"/>
              <a:t>integration-test (pre and post)</a:t>
            </a:r>
          </a:p>
          <a:p>
            <a:pPr lvl="1">
              <a:defRPr/>
            </a:pPr>
            <a:r>
              <a:rPr lang="en-US" dirty="0" smtClean="0"/>
              <a:t>install</a:t>
            </a:r>
            <a:endParaRPr lang="en-US" dirty="0"/>
          </a:p>
          <a:p>
            <a:pPr lvl="1">
              <a:defRPr/>
            </a:pPr>
            <a:r>
              <a:rPr lang="en-US" dirty="0"/>
              <a:t>deploy</a:t>
            </a:r>
          </a:p>
          <a:p>
            <a:pPr>
              <a:defRPr/>
            </a:pPr>
            <a:r>
              <a:rPr lang="en-US" dirty="0"/>
              <a:t>There is also a </a:t>
            </a:r>
            <a:r>
              <a:rPr lang="en-US" dirty="0" smtClean="0"/>
              <a:t>“clean” lifecycle.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Maven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Examples:</a:t>
            </a:r>
            <a:endParaRPr lang="en-US" dirty="0"/>
          </a:p>
          <a:p>
            <a:pPr lvl="1">
              <a:defRPr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mvn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clean </a:t>
            </a:r>
            <a:r>
              <a:rPr lang="en-US" dirty="0"/>
              <a:t>- Invokes the clean lifecycle that deletes all compiled classes and resources.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mvn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clean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compile </a:t>
            </a:r>
            <a:r>
              <a:rPr lang="en-US" dirty="0" smtClean="0"/>
              <a:t>- Executes the clean lifecycle followed by generate*, and then compile.</a:t>
            </a:r>
            <a:endParaRPr lang="en-US" dirty="0"/>
          </a:p>
          <a:p>
            <a:pPr lvl="1">
              <a:defRPr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mvn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test clean </a:t>
            </a:r>
            <a:r>
              <a:rPr lang="en-US" dirty="0" smtClean="0"/>
              <a:t>- Invokes </a:t>
            </a:r>
            <a:r>
              <a:rPr lang="en-US" dirty="0"/>
              <a:t>generate*, compile, test then </a:t>
            </a:r>
            <a:r>
              <a:rPr lang="en-US" dirty="0" smtClean="0"/>
              <a:t>cleans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mvn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install </a:t>
            </a:r>
            <a:r>
              <a:rPr lang="en-US" dirty="0"/>
              <a:t>- Invokes generate*, compile, test, package, integration-test,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Introduction</a:t>
            </a:r>
            <a:endParaRPr lang="en-US" dirty="0"/>
          </a:p>
          <a:p>
            <a:pPr fontAlgn="ctr"/>
            <a:r>
              <a:rPr lang="en-US" dirty="0" smtClean="0"/>
              <a:t>Maven POM file </a:t>
            </a:r>
            <a:r>
              <a:rPr lang="en-US" dirty="0"/>
              <a:t>and </a:t>
            </a:r>
            <a:r>
              <a:rPr lang="en-US" dirty="0" smtClean="0"/>
              <a:t>project structure</a:t>
            </a:r>
            <a:endParaRPr lang="en-US" dirty="0"/>
          </a:p>
          <a:p>
            <a:pPr fontAlgn="ctr"/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and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Maven revolutionized Java dependency </a:t>
            </a:r>
            <a:r>
              <a:rPr lang="en-US" altLang="en-US" dirty="0" smtClean="0"/>
              <a:t>management</a:t>
            </a:r>
            <a:endParaRPr lang="en-US" altLang="en-US" dirty="0"/>
          </a:p>
          <a:p>
            <a:pPr lvl="1"/>
            <a:r>
              <a:rPr lang="en-US" altLang="en-US" dirty="0"/>
              <a:t>No more checking libraries into version </a:t>
            </a:r>
            <a:r>
              <a:rPr lang="en-US" altLang="en-US" dirty="0" smtClean="0"/>
              <a:t>control</a:t>
            </a:r>
            <a:endParaRPr lang="en-US" altLang="en-US" dirty="0"/>
          </a:p>
          <a:p>
            <a:r>
              <a:rPr lang="en-US" altLang="en-US" dirty="0"/>
              <a:t>Introduced the Maven Repository </a:t>
            </a:r>
            <a:r>
              <a:rPr lang="en-US" altLang="en-US" dirty="0" smtClean="0"/>
              <a:t>concept</a:t>
            </a:r>
            <a:endParaRPr lang="en-US" altLang="en-US" dirty="0"/>
          </a:p>
          <a:p>
            <a:pPr lvl="1"/>
            <a:r>
              <a:rPr lang="en-US" altLang="en-US" dirty="0"/>
              <a:t>Established Maven Central</a:t>
            </a:r>
          </a:p>
          <a:p>
            <a:r>
              <a:rPr lang="en-US" altLang="en-US" dirty="0" smtClean="0"/>
              <a:t>Introduced </a:t>
            </a:r>
            <a:r>
              <a:rPr lang="en-US" altLang="en-US" dirty="0"/>
              <a:t>concept of transitive </a:t>
            </a:r>
            <a:r>
              <a:rPr lang="en-US" altLang="en-US" dirty="0" smtClean="0"/>
              <a:t>dependency</a:t>
            </a:r>
            <a:endParaRPr lang="en-US" altLang="en-US" dirty="0"/>
          </a:p>
          <a:p>
            <a:r>
              <a:rPr lang="en-US" altLang="en-US" dirty="0"/>
              <a:t>Often include source and </a:t>
            </a:r>
            <a:r>
              <a:rPr lang="en-US" altLang="en-US" dirty="0" err="1" smtClean="0"/>
              <a:t>Javadoc</a:t>
            </a:r>
            <a:r>
              <a:rPr lang="en-US" altLang="en-US" dirty="0" smtClean="0"/>
              <a:t> artifacts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33567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Dependencies consist of:</a:t>
            </a:r>
          </a:p>
          <a:p>
            <a:pPr lvl="1"/>
            <a:r>
              <a:rPr lang="en-US" altLang="en-US" dirty="0"/>
              <a:t>GAV</a:t>
            </a:r>
          </a:p>
          <a:p>
            <a:pPr lvl="1"/>
            <a:r>
              <a:rPr lang="en-US" altLang="en-US" dirty="0"/>
              <a:t>Scope: compile, test, provided (</a:t>
            </a:r>
            <a:r>
              <a:rPr lang="en-US" altLang="en-US" dirty="0" smtClean="0"/>
              <a:t>default = compile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Type: </a:t>
            </a:r>
            <a:r>
              <a:rPr lang="en-US" altLang="en-US" dirty="0" smtClean="0"/>
              <a:t>“jar”, “</a:t>
            </a:r>
            <a:r>
              <a:rPr lang="en-US" altLang="en-US" dirty="0" err="1" smtClean="0"/>
              <a:t>pom</a:t>
            </a:r>
            <a:r>
              <a:rPr lang="en-US" altLang="en-US" dirty="0" smtClean="0"/>
              <a:t>”, “war”, “ear”, “zip” </a:t>
            </a:r>
            <a:r>
              <a:rPr lang="en-US" altLang="en-US" dirty="0"/>
              <a:t>(</a:t>
            </a:r>
            <a:r>
              <a:rPr lang="en-US" altLang="en-US" dirty="0" smtClean="0"/>
              <a:t>default = “jar”)</a:t>
            </a:r>
          </a:p>
          <a:p>
            <a:r>
              <a:rPr lang="en-US" altLang="en-US" dirty="0" smtClean="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&lt;dependencies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&lt;dependency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javax.servlet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&gt;servlet-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&lt;version&gt;2.5&lt;/version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&lt;scope&gt;provided&lt;/scope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&lt;/dependencies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Dependencies are downloaded from </a:t>
            </a:r>
            <a:r>
              <a:rPr lang="en-US" dirty="0" smtClean="0"/>
              <a:t>repositories via HTTP(S)</a:t>
            </a:r>
            <a:endParaRPr lang="en-US" dirty="0"/>
          </a:p>
          <a:p>
            <a:pPr>
              <a:defRPr/>
            </a:pPr>
            <a:r>
              <a:rPr lang="en-US" dirty="0"/>
              <a:t>Downloaded dependencies are cached in a local repository</a:t>
            </a:r>
          </a:p>
          <a:p>
            <a:pPr lvl="1">
              <a:defRPr/>
            </a:pPr>
            <a:r>
              <a:rPr lang="en-US" dirty="0"/>
              <a:t>Usually found in ${</a:t>
            </a:r>
            <a:r>
              <a:rPr lang="en-US" dirty="0" err="1"/>
              <a:t>user.home</a:t>
            </a:r>
            <a:r>
              <a:rPr lang="en-US" dirty="0"/>
              <a:t>}/.m2/repository</a:t>
            </a:r>
          </a:p>
          <a:p>
            <a:pPr>
              <a:defRPr/>
            </a:pPr>
            <a:r>
              <a:rPr lang="en-US" dirty="0"/>
              <a:t>Repository follows a simple directory structure</a:t>
            </a:r>
          </a:p>
          <a:p>
            <a:pPr lvl="1">
              <a:defRPr/>
            </a:pPr>
            <a:r>
              <a:rPr lang="en-US" dirty="0"/>
              <a:t>{</a:t>
            </a:r>
            <a:r>
              <a:rPr lang="en-US" dirty="0" err="1"/>
              <a:t>groupId</a:t>
            </a:r>
            <a:r>
              <a:rPr lang="en-US" dirty="0"/>
              <a:t>}/{</a:t>
            </a:r>
            <a:r>
              <a:rPr lang="en-US" dirty="0" err="1"/>
              <a:t>artifactId</a:t>
            </a:r>
            <a:r>
              <a:rPr lang="en-US" dirty="0"/>
              <a:t>}/{version}/{artifactId}-{version}.jar</a:t>
            </a:r>
          </a:p>
          <a:p>
            <a:pPr lvl="1">
              <a:defRPr/>
            </a:pPr>
            <a:r>
              <a:rPr lang="en-US" dirty="0" err="1"/>
              <a:t>groupId</a:t>
            </a:r>
            <a:r>
              <a:rPr lang="en-US" dirty="0"/>
              <a:t> </a:t>
            </a:r>
            <a:r>
              <a:rPr lang="en-US" dirty="0" smtClean="0"/>
              <a:t>‘.’ </a:t>
            </a:r>
            <a:r>
              <a:rPr lang="en-US" dirty="0"/>
              <a:t>is replaced with </a:t>
            </a:r>
            <a:r>
              <a:rPr lang="en-US" dirty="0" smtClean="0"/>
              <a:t>‘/’</a:t>
            </a:r>
            <a:endParaRPr lang="en-US" dirty="0"/>
          </a:p>
          <a:p>
            <a:pPr>
              <a:defRPr/>
            </a:pPr>
            <a:r>
              <a:rPr lang="en-US" dirty="0"/>
              <a:t>Maven Central is primary community repo</a:t>
            </a:r>
          </a:p>
          <a:p>
            <a:pPr lvl="1">
              <a:defRPr/>
            </a:pPr>
            <a:r>
              <a:rPr lang="en-US" dirty="0"/>
              <a:t>http://</a:t>
            </a:r>
            <a:r>
              <a:rPr lang="en-US" dirty="0" smtClean="0"/>
              <a:t>repo1.maven.org/maven2</a:t>
            </a:r>
          </a:p>
          <a:p>
            <a:pPr lvl="1">
              <a:defRPr/>
            </a:pPr>
            <a:r>
              <a:rPr lang="en-US" dirty="0" smtClean="0"/>
              <a:t>http://search.maven.org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3210697" cy="381000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Additional repositories can be defined </a:t>
            </a:r>
            <a:r>
              <a:rPr lang="en-US" dirty="0"/>
              <a:t>in the </a:t>
            </a:r>
            <a:r>
              <a:rPr lang="en-US" dirty="0" smtClean="0"/>
              <a:t>POM</a:t>
            </a:r>
            <a:endParaRPr lang="en-US" dirty="0"/>
          </a:p>
          <a:p>
            <a:pPr>
              <a:defRPr/>
            </a:pPr>
            <a:r>
              <a:rPr lang="en-US" dirty="0"/>
              <a:t>Repositories can be inherited from parent</a:t>
            </a:r>
          </a:p>
          <a:p>
            <a:pPr>
              <a:defRPr/>
            </a:pPr>
            <a:r>
              <a:rPr lang="en-US" dirty="0" smtClean="0"/>
              <a:t>Downloading </a:t>
            </a:r>
            <a:r>
              <a:rPr lang="en-US" dirty="0"/>
              <a:t>snapshots can be </a:t>
            </a:r>
            <a:r>
              <a:rPr lang="en-US" dirty="0" smtClean="0"/>
              <a:t>controlled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68" y="1981199"/>
            <a:ext cx="5896232" cy="3810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repositories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&lt;repository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id&gt;public-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jboss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name&gt;Public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JBoss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&gt;https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://repository.jboss.org/…&lt;/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snapshots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enabled&gt;false&lt;/enabled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snapshots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repositories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Project-A depends on Project-B and Project-B depends on Project-C, then Project-A depends on Project-C as well.</a:t>
            </a:r>
          </a:p>
          <a:p>
            <a:pPr>
              <a:defRPr/>
            </a:pPr>
            <a:r>
              <a:rPr lang="en-US" dirty="0" smtClean="0"/>
              <a:t>Only </a:t>
            </a:r>
            <a:r>
              <a:rPr lang="en-US" dirty="0"/>
              <a:t>compile and runtime scopes are transitive</a:t>
            </a:r>
          </a:p>
          <a:p>
            <a:pPr>
              <a:defRPr/>
            </a:pPr>
            <a:r>
              <a:rPr lang="en-US" dirty="0"/>
              <a:t>Transitive dependencies are controlled using:</a:t>
            </a:r>
          </a:p>
          <a:p>
            <a:pPr lvl="1">
              <a:defRPr/>
            </a:pPr>
            <a:r>
              <a:rPr lang="en-US" dirty="0"/>
              <a:t>Exclusions</a:t>
            </a:r>
          </a:p>
          <a:p>
            <a:pPr lvl="1">
              <a:defRPr/>
            </a:pPr>
            <a:r>
              <a:rPr lang="en-US" dirty="0"/>
              <a:t>Optional declarations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747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2900" dirty="0"/>
              <a:t>Exclusions exclude transitive </a:t>
            </a:r>
            <a:r>
              <a:rPr lang="en-US" altLang="en-US" sz="2900" dirty="0" smtClean="0"/>
              <a:t>dependencies.</a:t>
            </a:r>
            <a:endParaRPr lang="en-US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&lt;dependencies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&lt;dependency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&gt;spring-core&lt;/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&lt;version&gt;3.0.5.RELEASE&lt;/version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&lt;exclusions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&lt;exclusion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&gt;commons-logging&lt;/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&gt;commons-logging&lt;/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&lt;/exclusion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&lt;/exclusions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&lt;/dependencies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project&gt;</a:t>
            </a:r>
          </a:p>
        </p:txBody>
      </p:sp>
    </p:spTree>
    <p:extLst>
      <p:ext uri="{BB962C8B-B14F-4D97-AF65-F5344CB8AC3E}">
        <p14:creationId xmlns:p14="http://schemas.microsoft.com/office/powerpoint/2010/main" val="42049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Maven paved the way for a new breed of build tools with its original concepts</a:t>
            </a:r>
            <a:endParaRPr lang="en-US" altLang="en-US" dirty="0"/>
          </a:p>
          <a:p>
            <a:r>
              <a:rPr lang="en-US" altLang="en-US" dirty="0"/>
              <a:t>It is easy to create multi-module </a:t>
            </a:r>
            <a:r>
              <a:rPr lang="en-US" altLang="en-US" dirty="0" smtClean="0"/>
              <a:t>projects</a:t>
            </a:r>
            <a:endParaRPr lang="en-US" altLang="en-US" dirty="0"/>
          </a:p>
          <a:p>
            <a:r>
              <a:rPr lang="en-US" altLang="en-US" dirty="0"/>
              <a:t>Dependencies are </a:t>
            </a:r>
            <a:r>
              <a:rPr lang="en-US" altLang="en-US" dirty="0" smtClean="0"/>
              <a:t>awesome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1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smtClean="0"/>
              <a:t>ImprovedWordCounter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</a:t>
            </a:r>
            <a:r>
              <a:rPr lang="en-US" dirty="0" err="1"/>
              <a:t>WordCounter</a:t>
            </a:r>
            <a:r>
              <a:rPr lang="en-US" dirty="0"/>
              <a:t> application to ignore the word capitalization using </a:t>
            </a:r>
            <a:r>
              <a:rPr lang="en-US" dirty="0" smtClean="0"/>
              <a:t>Apache’s </a:t>
            </a:r>
            <a:r>
              <a:rPr lang="en-US" b="1" dirty="0"/>
              <a:t>Commons Lang </a:t>
            </a:r>
            <a:r>
              <a:rPr lang="en-US" b="1" dirty="0" smtClean="0"/>
              <a:t>3 </a:t>
            </a:r>
            <a:r>
              <a:rPr lang="en-US" dirty="0" smtClean="0"/>
              <a:t>library.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http://search.maven.org</a:t>
            </a:r>
            <a:r>
              <a:rPr lang="en-US" dirty="0" smtClean="0"/>
              <a:t> to find the correct GAV for the library </a:t>
            </a:r>
            <a:r>
              <a:rPr lang="en-US" smtClean="0"/>
              <a:t>in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MultiModuleWaterHeater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project structure of the </a:t>
            </a:r>
            <a:r>
              <a:rPr lang="en-US" dirty="0" err="1" smtClean="0"/>
              <a:t>WaterHeater</a:t>
            </a:r>
            <a:r>
              <a:rPr lang="en-US" dirty="0" smtClean="0"/>
              <a:t> into multiple modules and configure the dependencies among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7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Built tool for Java applications.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Apache </a:t>
            </a:r>
            <a:r>
              <a:rPr lang="en-US" i="1" dirty="0"/>
              <a:t>Maven is a software project management and comprehension tool. Based on the concept of a project object model (POM), Maven can manage a project's build, reporting and documentation from a central piece of information.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An Apache Project mostly </a:t>
            </a:r>
            <a:r>
              <a:rPr lang="en-US" dirty="0"/>
              <a:t>sponsored by </a:t>
            </a:r>
            <a:r>
              <a:rPr lang="en-US" dirty="0" err="1" smtClean="0"/>
              <a:t>Sonatype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/>
              <a:t>History</a:t>
            </a:r>
          </a:p>
          <a:p>
            <a:pPr lvl="1">
              <a:defRPr/>
            </a:pPr>
            <a:r>
              <a:rPr lang="en-US" dirty="0"/>
              <a:t>Maven 1 (2003)</a:t>
            </a:r>
          </a:p>
          <a:p>
            <a:pPr lvl="1">
              <a:defRPr/>
            </a:pPr>
            <a:r>
              <a:rPr lang="en-US" dirty="0" smtClean="0"/>
              <a:t>Maven </a:t>
            </a:r>
            <a:r>
              <a:rPr lang="en-US" dirty="0"/>
              <a:t>2 (2005)</a:t>
            </a:r>
          </a:p>
          <a:p>
            <a:pPr lvl="2">
              <a:defRPr/>
            </a:pPr>
            <a:r>
              <a:rPr lang="en-US" dirty="0"/>
              <a:t>Complete </a:t>
            </a:r>
            <a:r>
              <a:rPr lang="en-US" dirty="0" smtClean="0"/>
              <a:t>rewrite</a:t>
            </a:r>
            <a:endParaRPr lang="en-US" dirty="0"/>
          </a:p>
          <a:p>
            <a:pPr lvl="2">
              <a:defRPr/>
            </a:pPr>
            <a:r>
              <a:rPr lang="en-US" dirty="0"/>
              <a:t>Not backwards </a:t>
            </a:r>
            <a:r>
              <a:rPr lang="en-US" dirty="0" smtClean="0"/>
              <a:t>compatible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Maven </a:t>
            </a:r>
            <a:r>
              <a:rPr lang="en-US" dirty="0"/>
              <a:t>3 (2010)</a:t>
            </a:r>
          </a:p>
          <a:p>
            <a:pPr lvl="2">
              <a:defRPr/>
            </a:pPr>
            <a:r>
              <a:rPr lang="en-US" dirty="0"/>
              <a:t>Same as Maven 2 but more </a:t>
            </a:r>
            <a:r>
              <a:rPr lang="en-US" dirty="0" smtClean="0"/>
              <a:t>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Java 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Ant (2000)</a:t>
            </a:r>
          </a:p>
          <a:p>
            <a:pPr lvl="1">
              <a:defRPr/>
            </a:pPr>
            <a:r>
              <a:rPr lang="en-US" dirty="0"/>
              <a:t>Granddaddy of Java </a:t>
            </a:r>
            <a:r>
              <a:rPr lang="en-US" dirty="0" smtClean="0"/>
              <a:t>build tools</a:t>
            </a:r>
            <a:endParaRPr lang="en-US" dirty="0"/>
          </a:p>
          <a:p>
            <a:pPr lvl="1">
              <a:defRPr/>
            </a:pPr>
            <a:r>
              <a:rPr lang="en-US" dirty="0"/>
              <a:t>Scripting in XML</a:t>
            </a:r>
          </a:p>
          <a:p>
            <a:pPr lvl="1">
              <a:defRPr/>
            </a:pPr>
            <a:r>
              <a:rPr lang="en-US" dirty="0"/>
              <a:t>Very flexible</a:t>
            </a:r>
          </a:p>
          <a:p>
            <a:pPr>
              <a:defRPr/>
            </a:pPr>
            <a:r>
              <a:rPr lang="en-US" dirty="0" err="1"/>
              <a:t>Ant+Ivy</a:t>
            </a:r>
            <a:r>
              <a:rPr lang="en-US" dirty="0"/>
              <a:t> (2004)</a:t>
            </a:r>
          </a:p>
          <a:p>
            <a:pPr lvl="1">
              <a:defRPr/>
            </a:pPr>
            <a:r>
              <a:rPr lang="en-US" dirty="0"/>
              <a:t>Ant but with </a:t>
            </a:r>
            <a:r>
              <a:rPr lang="en-US" dirty="0" smtClean="0"/>
              <a:t>dependency management</a:t>
            </a:r>
            <a:endParaRPr lang="en-US" dirty="0"/>
          </a:p>
          <a:p>
            <a:pPr>
              <a:defRPr/>
            </a:pPr>
            <a:r>
              <a:rPr lang="en-US" dirty="0" err="1"/>
              <a:t>Gradle</a:t>
            </a:r>
            <a:r>
              <a:rPr lang="en-US" dirty="0"/>
              <a:t> (2008)</a:t>
            </a:r>
          </a:p>
          <a:p>
            <a:pPr lvl="1">
              <a:defRPr/>
            </a:pPr>
            <a:r>
              <a:rPr lang="en-US" dirty="0"/>
              <a:t>Attempt to combine Maven structure with Groovy </a:t>
            </a:r>
            <a:r>
              <a:rPr lang="en-US" dirty="0" smtClean="0"/>
              <a:t>scripting</a:t>
            </a:r>
            <a:endParaRPr lang="en-US" dirty="0"/>
          </a:p>
          <a:p>
            <a:pPr lvl="1">
              <a:defRPr/>
            </a:pPr>
            <a:r>
              <a:rPr lang="en-US" dirty="0"/>
              <a:t>Easily </a:t>
            </a: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Dependency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r>
              <a:rPr lang="en-US" altLang="en-US" dirty="0"/>
              <a:t>Multi-module builds</a:t>
            </a:r>
          </a:p>
          <a:p>
            <a:r>
              <a:rPr lang="en-US" altLang="en-US" dirty="0"/>
              <a:t>Consistent project structure</a:t>
            </a:r>
          </a:p>
          <a:p>
            <a:r>
              <a:rPr lang="en-US" altLang="en-US" dirty="0"/>
              <a:t>Consistent build model</a:t>
            </a:r>
          </a:p>
          <a:p>
            <a:r>
              <a:rPr lang="en-US" altLang="en-US" dirty="0"/>
              <a:t>Plugin oriented</a:t>
            </a:r>
          </a:p>
          <a:p>
            <a:r>
              <a:rPr lang="en-US" altLang="en-US" dirty="0"/>
              <a:t>Project generated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Maven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All build systems are essentially the same:</a:t>
            </a:r>
          </a:p>
          <a:p>
            <a:pPr lvl="1">
              <a:defRPr/>
            </a:pPr>
            <a:r>
              <a:rPr lang="en-US" dirty="0"/>
              <a:t>Compile </a:t>
            </a:r>
            <a:r>
              <a:rPr lang="en-US" dirty="0" smtClean="0"/>
              <a:t>source </a:t>
            </a:r>
            <a:r>
              <a:rPr lang="en-US" dirty="0"/>
              <a:t>code</a:t>
            </a:r>
          </a:p>
          <a:p>
            <a:pPr lvl="1">
              <a:defRPr/>
            </a:pPr>
            <a:r>
              <a:rPr lang="en-US" dirty="0"/>
              <a:t>Copy </a:t>
            </a:r>
            <a:r>
              <a:rPr lang="en-US" dirty="0" smtClean="0"/>
              <a:t>resources</a:t>
            </a:r>
            <a:endParaRPr lang="en-US" dirty="0"/>
          </a:p>
          <a:p>
            <a:pPr lvl="1">
              <a:defRPr/>
            </a:pPr>
            <a:r>
              <a:rPr lang="en-US" dirty="0"/>
              <a:t>Compile and </a:t>
            </a:r>
            <a:r>
              <a:rPr lang="en-US" dirty="0" smtClean="0"/>
              <a:t>run tests</a:t>
            </a:r>
            <a:endParaRPr lang="en-US" dirty="0"/>
          </a:p>
          <a:p>
            <a:pPr lvl="1">
              <a:defRPr/>
            </a:pPr>
            <a:r>
              <a:rPr lang="en-US" dirty="0"/>
              <a:t>Package </a:t>
            </a:r>
            <a:r>
              <a:rPr lang="en-US" dirty="0" smtClean="0"/>
              <a:t>project</a:t>
            </a:r>
            <a:endParaRPr lang="en-US" dirty="0"/>
          </a:p>
          <a:p>
            <a:pPr lvl="1">
              <a:defRPr/>
            </a:pPr>
            <a:r>
              <a:rPr lang="en-US" dirty="0"/>
              <a:t>Deploy </a:t>
            </a:r>
            <a:r>
              <a:rPr lang="en-US" dirty="0" smtClean="0"/>
              <a:t>project</a:t>
            </a:r>
            <a:endParaRPr lang="en-US" dirty="0"/>
          </a:p>
          <a:p>
            <a:pPr lvl="1">
              <a:defRPr/>
            </a:pPr>
            <a:r>
              <a:rPr lang="en-US" dirty="0"/>
              <a:t>Cleanup</a:t>
            </a:r>
          </a:p>
          <a:p>
            <a:pPr>
              <a:defRPr/>
            </a:pPr>
            <a:r>
              <a:rPr lang="en-US" dirty="0"/>
              <a:t>Describe the project and configure the build</a:t>
            </a:r>
          </a:p>
          <a:p>
            <a:pPr lvl="1">
              <a:defRPr/>
            </a:pPr>
            <a:r>
              <a:rPr lang="en-US" dirty="0"/>
              <a:t>You don’t script a build</a:t>
            </a:r>
          </a:p>
          <a:p>
            <a:pPr lvl="1">
              <a:defRPr/>
            </a:pPr>
            <a:r>
              <a:rPr lang="en-US" dirty="0"/>
              <a:t>Maven has no concept of a condition</a:t>
            </a:r>
          </a:p>
          <a:p>
            <a:pPr lvl="1">
              <a:defRPr/>
            </a:pPr>
            <a:r>
              <a:rPr lang="en-US" dirty="0"/>
              <a:t>Plugins are </a:t>
            </a:r>
            <a:r>
              <a:rPr lang="en-US" dirty="0" smtClean="0"/>
              <a:t>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Maven Homepage</a:t>
            </a:r>
          </a:p>
          <a:p>
            <a:pPr lvl="1"/>
            <a:r>
              <a:rPr lang="en-US" altLang="en-US" dirty="0"/>
              <a:t>http://maven.apache.org</a:t>
            </a:r>
          </a:p>
          <a:p>
            <a:pPr lvl="2"/>
            <a:r>
              <a:rPr lang="en-US" altLang="en-US" dirty="0"/>
              <a:t>Reference Documentation for Maven</a:t>
            </a:r>
          </a:p>
          <a:p>
            <a:pPr lvl="2"/>
            <a:r>
              <a:rPr lang="en-US" altLang="en-US" dirty="0"/>
              <a:t>Reference Documentation for core Plugins</a:t>
            </a:r>
          </a:p>
          <a:p>
            <a:r>
              <a:rPr lang="en-US" altLang="en-US" dirty="0" err="1"/>
              <a:t>Sonatype</a:t>
            </a:r>
            <a:r>
              <a:rPr lang="en-US" altLang="en-US" dirty="0"/>
              <a:t> Resources</a:t>
            </a:r>
          </a:p>
          <a:p>
            <a:pPr lvl="1"/>
            <a:r>
              <a:rPr lang="en-US" altLang="en-US" dirty="0"/>
              <a:t>http</a:t>
            </a:r>
            <a:r>
              <a:rPr lang="en-US" altLang="en-US"/>
              <a:t>://</a:t>
            </a:r>
            <a:r>
              <a:rPr lang="en-US" altLang="en-US" smtClean="0"/>
              <a:t>www.sonatype.com/resources</a:t>
            </a:r>
            <a:endParaRPr lang="en-US" altLang="en-US" dirty="0"/>
          </a:p>
          <a:p>
            <a:pPr lvl="2"/>
            <a:r>
              <a:rPr lang="en-US" altLang="en-US" dirty="0"/>
              <a:t>Free Books</a:t>
            </a:r>
          </a:p>
          <a:p>
            <a:pPr lvl="2"/>
            <a:r>
              <a:rPr lang="en-US" altLang="en-US" dirty="0"/>
              <a:t>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POM file and project structure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14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875</Words>
  <Application>Microsoft Office PowerPoint</Application>
  <PresentationFormat>Widescreen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Diamond Grid 16x9</vt:lpstr>
      <vt:lpstr>Maven</vt:lpstr>
      <vt:lpstr>Outline</vt:lpstr>
      <vt:lpstr>Introduction</vt:lpstr>
      <vt:lpstr>Overview</vt:lpstr>
      <vt:lpstr>Other Java build tools</vt:lpstr>
      <vt:lpstr>Maven features</vt:lpstr>
      <vt:lpstr>The Maven mindset</vt:lpstr>
      <vt:lpstr>Learning resources</vt:lpstr>
      <vt:lpstr>POM file and project structure</vt:lpstr>
      <vt:lpstr>Maven POM</vt:lpstr>
      <vt:lpstr>Project identifier and GAV syntax</vt:lpstr>
      <vt:lpstr>Example</vt:lpstr>
      <vt:lpstr>Packaging</vt:lpstr>
      <vt:lpstr>Project inheritance</vt:lpstr>
      <vt:lpstr>Multi-module projects (project aggregation)</vt:lpstr>
      <vt:lpstr>Conventions</vt:lpstr>
      <vt:lpstr>Build lifecycle</vt:lpstr>
      <vt:lpstr>Using Maven from the command line</vt:lpstr>
      <vt:lpstr>Dependency management</vt:lpstr>
      <vt:lpstr>Maven and dependencies</vt:lpstr>
      <vt:lpstr>Declaring a dependency</vt:lpstr>
      <vt:lpstr>Repositories</vt:lpstr>
      <vt:lpstr>Defining a repository</vt:lpstr>
      <vt:lpstr>Transitive dependencies</vt:lpstr>
      <vt:lpstr>Dependency exclusions</vt:lpstr>
      <vt:lpstr>Summary</vt:lpstr>
      <vt:lpstr>Summary</vt:lpstr>
      <vt:lpstr>Exercises</vt:lpstr>
      <vt:lpstr>Exercise: ImprovedWordCounter</vt:lpstr>
      <vt:lpstr>Exercise: MultiModuleWaterHeater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2015-03-20T09:54:11Z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