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2"/>
  </p:notesMasterIdLst>
  <p:handoutMasterIdLst>
    <p:handoutMasterId r:id="rId23"/>
  </p:handoutMasterIdLst>
  <p:sldIdLst>
    <p:sldId id="279" r:id="rId3"/>
    <p:sldId id="308" r:id="rId4"/>
    <p:sldId id="313" r:id="rId5"/>
    <p:sldId id="314" r:id="rId6"/>
    <p:sldId id="294" r:id="rId7"/>
    <p:sldId id="295" r:id="rId8"/>
    <p:sldId id="296" r:id="rId9"/>
    <p:sldId id="297" r:id="rId10"/>
    <p:sldId id="298" r:id="rId11"/>
    <p:sldId id="299" r:id="rId12"/>
    <p:sldId id="300" r:id="rId13"/>
    <p:sldId id="301" r:id="rId14"/>
    <p:sldId id="302" r:id="rId15"/>
    <p:sldId id="304" r:id="rId16"/>
    <p:sldId id="303" r:id="rId17"/>
    <p:sldId id="305" r:id="rId18"/>
    <p:sldId id="306" r:id="rId19"/>
    <p:sldId id="312" r:id="rId20"/>
    <p:sldId id="30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6C48"/>
    <a:srgbClr val="4A967C"/>
    <a:srgbClr val="579E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52" autoAdjust="0"/>
    <p:restoredTop sz="94660"/>
  </p:normalViewPr>
  <p:slideViewPr>
    <p:cSldViewPr snapToGrid="0">
      <p:cViewPr varScale="1">
        <p:scale>
          <a:sx n="116" d="100"/>
          <a:sy n="116" d="100"/>
        </p:scale>
        <p:origin x="180" y="108"/>
      </p:cViewPr>
      <p:guideLst>
        <p:guide pos="3840"/>
        <p:guide orient="horz" pos="2160"/>
      </p:guideLst>
    </p:cSldViewPr>
  </p:slideViewPr>
  <p:notesTextViewPr>
    <p:cViewPr>
      <p:scale>
        <a:sx n="3" d="2"/>
        <a:sy n="3" d="2"/>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3/19/2015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3/19/2015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smtClean="0"/>
              <a:t>Click to edit Master title style</a:t>
            </a:r>
            <a:endParaRPr lang="en-US" dirty="0"/>
          </a:p>
        </p:txBody>
      </p:sp>
      <p:cxnSp>
        <p:nvCxnSpPr>
          <p:cNvPr id="58" name="Straight Connector 57"/>
          <p:cNvCxnSpPr/>
          <p:nvPr userDrawn="1"/>
        </p:nvCxnSpPr>
        <p:spPr>
          <a:xfrm>
            <a:off x="1295400" y="5294175"/>
            <a:ext cx="9601200" cy="0"/>
          </a:xfrm>
          <a:prstGeom prst="line">
            <a:avLst/>
          </a:prstGeom>
          <a:ln w="12700">
            <a:solidFill>
              <a:srgbClr val="016C48"/>
            </a:solidFill>
          </a:ln>
        </p:spPr>
        <p:style>
          <a:lnRef idx="1">
            <a:schemeClr val="accent1"/>
          </a:lnRef>
          <a:fillRef idx="0">
            <a:schemeClr val="accent1"/>
          </a:fillRef>
          <a:effectRef idx="0">
            <a:schemeClr val="accent1"/>
          </a:effectRef>
          <a:fontRef idx="minor">
            <a:schemeClr val="tx1"/>
          </a:fontRef>
        </p:style>
      </p:cxnSp>
      <p:pic>
        <p:nvPicPr>
          <p:cNvPr id="59" name="Picture 5" descr="C:\Users\branka.bugariska\Desktop\LogotoUshtePogolem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293845" y="5414885"/>
            <a:ext cx="1492358" cy="3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rgbClr val="4A967C"/>
            </a:gs>
            <a:gs pos="100000">
              <a:srgbClr val="016C48"/>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4A29A4-78C8-47AB-BA06-22CB45938951}" type="datetime1">
              <a:rPr lang="en-US" smtClean="0"/>
              <a:t>3/19/2015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ED4ACF-2D82-46F2-A8E9-23963AA34E86}" type="datetime1">
              <a:rPr lang="en-US" smtClean="0"/>
              <a:t>3/19/2015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16C48"/>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374B5B-21A0-4192-BF4C-38187F1A68D8}" type="datetime1">
              <a:rPr lang="en-US" smtClean="0"/>
              <a:t>3/19/2015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16C48"/>
                </a:solidFill>
              </a:defRPr>
            </a:lvl1pPr>
          </a:lstStyle>
          <a:p>
            <a:r>
              <a:rPr lang="en-US" smtClean="0"/>
              <a:t>Click to edit Master title style</a:t>
            </a:r>
            <a:endParaRPr lang="en-US"/>
          </a:p>
        </p:txBody>
      </p:sp>
      <p:sp useBgFill="1">
        <p:nvSpPr>
          <p:cNvPr id="3" name="Content Placeholder 2"/>
          <p:cNvSpPr>
            <a:spLocks noGrp="1"/>
          </p:cNvSpPr>
          <p:nvPr>
            <p:ph idx="1" hasCustomPrompt="1"/>
          </p:nvPr>
        </p:nvSpPr>
        <p:spPr>
          <a:ln>
            <a:solidFill>
              <a:schemeClr val="tx1">
                <a:lumMod val="50000"/>
                <a:lumOff val="50000"/>
              </a:schemeClr>
            </a:solidFill>
            <a:prstDash val="dash"/>
          </a:ln>
        </p:spPr>
        <p:txBody>
          <a:bodyPr tIns="91440" bIns="91440">
            <a:normAutofit/>
          </a:bodyPr>
          <a:lstStyle>
            <a:lvl1pPr marL="0" indent="0">
              <a:lnSpc>
                <a:spcPct val="100000"/>
              </a:lnSpc>
              <a:spcBef>
                <a:spcPts val="0"/>
              </a:spcBef>
              <a:buNone/>
              <a:defRPr sz="1600" baseline="0">
                <a:latin typeface="Consolas" panose="020B0609020204030204" pitchFamily="49" charset="0"/>
                <a:cs typeface="Consolas" panose="020B0609020204030204" pitchFamily="49" charset="0"/>
              </a:defRPr>
            </a:lvl1pPr>
          </a:lstStyle>
          <a:p>
            <a:pPr lvl="0"/>
            <a:r>
              <a:rPr lang="en-US" dirty="0" smtClean="0"/>
              <a:t>Place your code here…</a:t>
            </a:r>
            <a:endParaRPr lang="en-US" dirty="0"/>
          </a:p>
        </p:txBody>
      </p:sp>
      <p:sp>
        <p:nvSpPr>
          <p:cNvPr id="4" name="Date Placeholder 3"/>
          <p:cNvSpPr>
            <a:spLocks noGrp="1"/>
          </p:cNvSpPr>
          <p:nvPr>
            <p:ph type="dt" sz="half" idx="10"/>
          </p:nvPr>
        </p:nvSpPr>
        <p:spPr/>
        <p:txBody>
          <a:bodyPr/>
          <a:lstStyle/>
          <a:p>
            <a:fld id="{AE374B5B-21A0-4192-BF4C-38187F1A68D8}" type="datetime1">
              <a:rPr lang="en-US" smtClean="0"/>
              <a:t>3/19/2015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0534538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rgbClr val="4A967C"/>
            </a:gs>
            <a:gs pos="97000">
              <a:srgbClr val="4A967C"/>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B5CF7C-B333-48E1-A4A6-83A3C8B73AC0}" type="datetime1">
              <a:rPr lang="en-US" smtClean="0"/>
              <a:t>3/19/2015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rgbClr val="016C4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rgbClr val="016C4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320762-5CBF-4210-AB54-376B091119F8}" type="datetime1">
              <a:rPr lang="en-US" smtClean="0"/>
              <a:t>3/19/2015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0DB371-BF5F-4058-A212-1A908E4D2674}" type="datetime1">
              <a:rPr lang="en-US" smtClean="0"/>
              <a:t>3/19/2015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Date Placeholder 211"/>
          <p:cNvSpPr>
            <a:spLocks noGrp="1"/>
          </p:cNvSpPr>
          <p:nvPr>
            <p:ph type="dt" sz="half" idx="10"/>
          </p:nvPr>
        </p:nvSpPr>
        <p:spPr/>
        <p:txBody>
          <a:bodyPr/>
          <a:lstStyle/>
          <a:p>
            <a:fld id="{60A4083B-90AA-48CF-BAD5-00AA24D7F288}" type="datetime1">
              <a:rPr lang="en-US" smtClean="0"/>
              <a:t>3/19/2015</a:t>
            </a:fld>
            <a:endParaRPr lang="en-US"/>
          </a:p>
        </p:txBody>
      </p:sp>
      <p:sp>
        <p:nvSpPr>
          <p:cNvPr id="213" name="Footer Placeholder 212"/>
          <p:cNvSpPr>
            <a:spLocks noGrp="1"/>
          </p:cNvSpPr>
          <p:nvPr>
            <p:ph type="ftr" sz="quarter" idx="11"/>
          </p:nvPr>
        </p:nvSpPr>
        <p:spPr/>
        <p:txBody>
          <a:bodyPr/>
          <a:lstStyle/>
          <a:p>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rgbClr val="4A967C"/>
            </a:gs>
            <a:gs pos="100000">
              <a:srgbClr val="016C48"/>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0"/>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9659739" y="6289679"/>
            <a:ext cx="965946"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B51B2453-8663-4C69-AF73-9FD7B1DEC5D0}" type="datetime1">
              <a:rPr lang="en-US" smtClean="0"/>
              <a:t>3/19/2015</a:t>
            </a:fld>
            <a:endParaRPr lang="en-US"/>
          </a:p>
        </p:txBody>
      </p:sp>
      <p:sp>
        <p:nvSpPr>
          <p:cNvPr id="5" name="Footer Placeholder 4"/>
          <p:cNvSpPr>
            <a:spLocks noGrp="1"/>
          </p:cNvSpPr>
          <p:nvPr>
            <p:ph type="ftr" sz="quarter" idx="3"/>
          </p:nvPr>
        </p:nvSpPr>
        <p:spPr>
          <a:xfrm>
            <a:off x="1963054" y="6289679"/>
            <a:ext cx="7652948"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E31375A4-56A4-47D6-9801-1991572033F7}" type="slidenum">
              <a:rPr lang="en-US" smtClean="0"/>
              <a:pPr/>
              <a:t>‹#›</a:t>
            </a:fld>
            <a:endParaRPr lang="en-US"/>
          </a:p>
        </p:txBody>
      </p:sp>
      <p:cxnSp>
        <p:nvCxnSpPr>
          <p:cNvPr id="148" name="Straight Connector 147"/>
          <p:cNvCxnSpPr/>
          <p:nvPr userDrawn="1"/>
        </p:nvCxnSpPr>
        <p:spPr>
          <a:xfrm>
            <a:off x="609600" y="6172200"/>
            <a:ext cx="10972800" cy="0"/>
          </a:xfrm>
          <a:prstGeom prst="line">
            <a:avLst/>
          </a:prstGeom>
          <a:ln w="12700">
            <a:solidFill>
              <a:srgbClr val="016C48"/>
            </a:solidFill>
          </a:ln>
        </p:spPr>
        <p:style>
          <a:lnRef idx="1">
            <a:schemeClr val="accent1"/>
          </a:lnRef>
          <a:fillRef idx="0">
            <a:schemeClr val="accent1"/>
          </a:fillRef>
          <a:effectRef idx="0">
            <a:schemeClr val="accent1"/>
          </a:effectRef>
          <a:fontRef idx="minor">
            <a:schemeClr val="tx1"/>
          </a:fontRef>
        </p:style>
      </p:cxnSp>
      <p:pic>
        <p:nvPicPr>
          <p:cNvPr id="59" name="Picture 58" descr="C:\Users\branka.bugariska\Desktop\LogotoUshtePogolemo.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629434" y="6232351"/>
            <a:ext cx="1004751" cy="250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0" r:id="rId3"/>
    <p:sldLayoutId id="2147483651" r:id="rId4"/>
    <p:sldLayoutId id="2147483652" r:id="rId5"/>
    <p:sldLayoutId id="2147483653" r:id="rId6"/>
    <p:sldLayoutId id="2147483654" r:id="rId7"/>
    <p:sldLayoutId id="2147483655" r:id="rId8"/>
    <p:sldLayoutId id="2147483656" r:id="rId9"/>
    <p:sldLayoutId id="2147483669" r:id="rId10"/>
    <p:sldLayoutId id="2147483658" r:id="rId11"/>
    <p:sldLayoutId id="2147483659" r:id="rId12"/>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3200" b="1" kern="1200">
          <a:solidFill>
            <a:srgbClr val="016C48"/>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800"/>
        </a:spcBef>
        <a:buClr>
          <a:srgbClr val="016C48"/>
        </a:buClr>
        <a:buSzPct val="100000"/>
        <a:buFont typeface="Arial" pitchFamily="34" charset="0"/>
        <a:buChar char="•"/>
        <a:defRPr sz="2000" kern="1200">
          <a:solidFill>
            <a:schemeClr val="tx1"/>
          </a:solidFill>
          <a:latin typeface="Calibri" panose="020F0502020204030204" pitchFamily="34" charset="0"/>
          <a:ea typeface="+mn-ea"/>
          <a:cs typeface="+mn-cs"/>
        </a:defRPr>
      </a:lvl1pPr>
      <a:lvl2pPr marL="457200" indent="-182880" algn="l" defTabSz="914400" rtl="0" eaLnBrk="1" latinLnBrk="0" hangingPunct="1">
        <a:lnSpc>
          <a:spcPct val="90000"/>
        </a:lnSpc>
        <a:spcBef>
          <a:spcPts val="1200"/>
        </a:spcBef>
        <a:buClr>
          <a:srgbClr val="016C48"/>
        </a:buClr>
        <a:buSzPct val="100000"/>
        <a:buFont typeface="Arial" pitchFamily="34" charset="0"/>
        <a:buChar char="-"/>
        <a:defRPr sz="1800" kern="1200">
          <a:solidFill>
            <a:schemeClr val="tx1"/>
          </a:solidFill>
          <a:latin typeface="Calibri" panose="020F0502020204030204" pitchFamily="34" charset="0"/>
          <a:ea typeface="+mn-ea"/>
          <a:cs typeface="+mn-cs"/>
        </a:defRPr>
      </a:lvl2pPr>
      <a:lvl3pPr marL="685800" indent="-179388" algn="l" defTabSz="914400" rtl="0" eaLnBrk="1" latinLnBrk="0" hangingPunct="1">
        <a:lnSpc>
          <a:spcPct val="90000"/>
        </a:lnSpc>
        <a:spcBef>
          <a:spcPts val="800"/>
        </a:spcBef>
        <a:buClr>
          <a:srgbClr val="016C48"/>
        </a:buClr>
        <a:buSzPct val="100000"/>
        <a:buFont typeface="Arial" pitchFamily="34" charset="0"/>
        <a:buChar char="-"/>
        <a:defRPr sz="1600" kern="1200">
          <a:solidFill>
            <a:schemeClr val="tx1"/>
          </a:solidFill>
          <a:latin typeface="Calibri" panose="020F0502020204030204" pitchFamily="34" charset="0"/>
          <a:ea typeface="+mn-ea"/>
          <a:cs typeface="+mn-cs"/>
        </a:defRPr>
      </a:lvl3pPr>
      <a:lvl4pPr marL="914400" indent="-182880" algn="l" defTabSz="914400" rtl="0" eaLnBrk="1" latinLnBrk="0" hangingPunct="1">
        <a:lnSpc>
          <a:spcPct val="90000"/>
        </a:lnSpc>
        <a:spcBef>
          <a:spcPts val="800"/>
        </a:spcBef>
        <a:buClr>
          <a:srgbClr val="016C48"/>
        </a:buClr>
        <a:buSzPct val="100000"/>
        <a:buFont typeface="Arial" pitchFamily="34" charset="0"/>
        <a:buChar char="-"/>
        <a:defRPr sz="1400" kern="1200">
          <a:solidFill>
            <a:schemeClr val="tx1"/>
          </a:solidFill>
          <a:latin typeface="Calibri" panose="020F0502020204030204" pitchFamily="34" charset="0"/>
          <a:ea typeface="+mn-ea"/>
          <a:cs typeface="+mn-cs"/>
        </a:defRPr>
      </a:lvl4pPr>
      <a:lvl5pPr marL="1143000" indent="-179388" algn="l" defTabSz="914400" rtl="0" eaLnBrk="1" latinLnBrk="0" hangingPunct="1">
        <a:lnSpc>
          <a:spcPct val="90000"/>
        </a:lnSpc>
        <a:spcBef>
          <a:spcPts val="600"/>
        </a:spcBef>
        <a:buClr>
          <a:srgbClr val="016C48"/>
        </a:buClr>
        <a:buSzPct val="100000"/>
        <a:buFont typeface="Arial" pitchFamily="34" charset="0"/>
        <a:buChar char="-"/>
        <a:defRPr sz="1400" kern="1200">
          <a:solidFill>
            <a:schemeClr val="tx1"/>
          </a:solidFill>
          <a:latin typeface="Calibri" panose="020F0502020204030204" pitchFamily="34" charset="0"/>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7200" dirty="0" smtClean="0"/>
              <a:t>High-level concurrency</a:t>
            </a:r>
            <a:endParaRPr lang="en-US" dirty="0"/>
          </a:p>
        </p:txBody>
      </p:sp>
    </p:spTree>
    <p:extLst>
      <p:ext uri="{BB962C8B-B14F-4D97-AF65-F5344CB8AC3E}">
        <p14:creationId xmlns:p14="http://schemas.microsoft.com/office/powerpoint/2010/main" val="37823248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Executors</a:t>
            </a:r>
            <a:endParaRPr lang="en-US" sz="1800" dirty="0"/>
          </a:p>
        </p:txBody>
      </p:sp>
    </p:spTree>
    <p:extLst>
      <p:ext uri="{BB962C8B-B14F-4D97-AF65-F5344CB8AC3E}">
        <p14:creationId xmlns:p14="http://schemas.microsoft.com/office/powerpoint/2010/main" val="3501393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Synchronizers</a:t>
            </a:r>
            <a:endParaRPr lang="en-US" dirty="0"/>
          </a:p>
        </p:txBody>
      </p:sp>
      <p:sp>
        <p:nvSpPr>
          <p:cNvPr id="3" name="Content Placeholder 2"/>
          <p:cNvSpPr>
            <a:spLocks noGrp="1"/>
          </p:cNvSpPr>
          <p:nvPr>
            <p:ph idx="1"/>
          </p:nvPr>
        </p:nvSpPr>
        <p:spPr/>
        <p:txBody>
          <a:bodyPr/>
          <a:lstStyle/>
          <a:p>
            <a:pPr fontAlgn="ctr"/>
            <a:r>
              <a:rPr lang="en-US" dirty="0"/>
              <a:t>A synchronizer is any object that coordinates the control flow of threads based on its state.</a:t>
            </a:r>
          </a:p>
          <a:p>
            <a:pPr fontAlgn="ctr"/>
            <a:r>
              <a:rPr lang="en-US" dirty="0"/>
              <a:t>Built-in synchronizers in Java (since version 5):</a:t>
            </a:r>
          </a:p>
          <a:p>
            <a:pPr lvl="1" fontAlgn="ctr"/>
            <a:r>
              <a:rPr lang="en-US" dirty="0"/>
              <a:t>Latches</a:t>
            </a:r>
          </a:p>
          <a:p>
            <a:pPr lvl="1" fontAlgn="ctr"/>
            <a:r>
              <a:rPr lang="en-US" dirty="0"/>
              <a:t>Barriers</a:t>
            </a:r>
          </a:p>
          <a:p>
            <a:pPr lvl="1" fontAlgn="ctr"/>
            <a:r>
              <a:rPr lang="en-US" dirty="0"/>
              <a:t>Semaphores</a:t>
            </a:r>
          </a:p>
          <a:p>
            <a:endParaRPr lang="en-US" dirty="0"/>
          </a:p>
        </p:txBody>
      </p:sp>
    </p:spTree>
    <p:extLst>
      <p:ext uri="{BB962C8B-B14F-4D97-AF65-F5344CB8AC3E}">
        <p14:creationId xmlns:p14="http://schemas.microsoft.com/office/powerpoint/2010/main" val="1710808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Latches</a:t>
            </a:r>
            <a:endParaRPr lang="en-US" dirty="0"/>
          </a:p>
        </p:txBody>
      </p:sp>
      <p:sp>
        <p:nvSpPr>
          <p:cNvPr id="3" name="Content Placeholder 2"/>
          <p:cNvSpPr>
            <a:spLocks noGrp="1"/>
          </p:cNvSpPr>
          <p:nvPr>
            <p:ph idx="1"/>
          </p:nvPr>
        </p:nvSpPr>
        <p:spPr/>
        <p:txBody>
          <a:bodyPr/>
          <a:lstStyle/>
          <a:p>
            <a:r>
              <a:rPr lang="en-US" dirty="0"/>
              <a:t>A latch is a synchronizer that can delay the progress of threads until it reaches its terminal </a:t>
            </a:r>
            <a:r>
              <a:rPr lang="en-US" dirty="0" smtClean="0"/>
              <a:t>state.</a:t>
            </a:r>
            <a:endParaRPr lang="en-US" dirty="0"/>
          </a:p>
          <a:p>
            <a:r>
              <a:rPr lang="en-US" dirty="0"/>
              <a:t>A latch acts as a gate: until the latch reaches the terminal state the gate is closed and no thread can pass, and in the terminal state the gate opens, allowing all threads to pass</a:t>
            </a:r>
            <a:r>
              <a:rPr lang="en-US" dirty="0" smtClean="0"/>
              <a:t>.</a:t>
            </a:r>
            <a:endParaRPr lang="en-US" dirty="0"/>
          </a:p>
        </p:txBody>
      </p:sp>
    </p:spTree>
    <p:extLst>
      <p:ext uri="{BB962C8B-B14F-4D97-AF65-F5344CB8AC3E}">
        <p14:creationId xmlns:p14="http://schemas.microsoft.com/office/powerpoint/2010/main" val="18194206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CountdownLatch</a:t>
            </a:r>
            <a:endParaRPr lang="en-US" sz="1800" dirty="0"/>
          </a:p>
        </p:txBody>
      </p:sp>
    </p:spTree>
    <p:extLst>
      <p:ext uri="{BB962C8B-B14F-4D97-AF65-F5344CB8AC3E}">
        <p14:creationId xmlns:p14="http://schemas.microsoft.com/office/powerpoint/2010/main" val="1597011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Barriers</a:t>
            </a:r>
            <a:endParaRPr lang="en-US" dirty="0"/>
          </a:p>
        </p:txBody>
      </p:sp>
      <p:sp>
        <p:nvSpPr>
          <p:cNvPr id="3" name="Content Placeholder 2"/>
          <p:cNvSpPr>
            <a:spLocks noGrp="1"/>
          </p:cNvSpPr>
          <p:nvPr>
            <p:ph idx="1"/>
          </p:nvPr>
        </p:nvSpPr>
        <p:spPr/>
        <p:txBody>
          <a:bodyPr/>
          <a:lstStyle/>
          <a:p>
            <a:pPr fontAlgn="ctr"/>
            <a:r>
              <a:rPr lang="en-US" dirty="0"/>
              <a:t>Barriers are similar to latches in that they block a group of threads until some event has occurred.  The key difference is that with a barrier, all the threads must come together at a barrier point at the same time in order to proceed.</a:t>
            </a:r>
          </a:p>
          <a:p>
            <a:pPr fontAlgn="ctr"/>
            <a:r>
              <a:rPr lang="en-US" dirty="0"/>
              <a:t>Latches are for waiting for events; barriers are for waiting for other threads.</a:t>
            </a:r>
          </a:p>
          <a:p>
            <a:pPr fontAlgn="ctr"/>
            <a:r>
              <a:rPr lang="en-US" dirty="0"/>
              <a:t>Example:  "Everyone meet at Record at 22:00; once you get there, stay there until everyone shows up, and then we'll figure out what we're doing next."</a:t>
            </a:r>
          </a:p>
          <a:p>
            <a:endParaRPr lang="en-US" dirty="0"/>
          </a:p>
        </p:txBody>
      </p:sp>
    </p:spTree>
    <p:extLst>
      <p:ext uri="{BB962C8B-B14F-4D97-AF65-F5344CB8AC3E}">
        <p14:creationId xmlns:p14="http://schemas.microsoft.com/office/powerpoint/2010/main" val="14986906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CyclicBarrier</a:t>
            </a:r>
            <a:endParaRPr lang="en-US" sz="1800" dirty="0"/>
          </a:p>
        </p:txBody>
      </p:sp>
    </p:spTree>
    <p:extLst>
      <p:ext uri="{BB962C8B-B14F-4D97-AF65-F5344CB8AC3E}">
        <p14:creationId xmlns:p14="http://schemas.microsoft.com/office/powerpoint/2010/main" val="30087079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Semaphores</a:t>
            </a:r>
            <a:endParaRPr lang="en-US" dirty="0"/>
          </a:p>
        </p:txBody>
      </p:sp>
      <p:sp>
        <p:nvSpPr>
          <p:cNvPr id="3" name="Content Placeholder 2"/>
          <p:cNvSpPr>
            <a:spLocks noGrp="1"/>
          </p:cNvSpPr>
          <p:nvPr>
            <p:ph idx="1"/>
          </p:nvPr>
        </p:nvSpPr>
        <p:spPr/>
        <p:txBody>
          <a:bodyPr/>
          <a:lstStyle/>
          <a:p>
            <a:pPr fontAlgn="ctr"/>
            <a:r>
              <a:rPr lang="en-US" dirty="0" smtClean="0"/>
              <a:t>Semaphores </a:t>
            </a:r>
            <a:r>
              <a:rPr lang="en-US" dirty="0"/>
              <a:t>are used to control the number of activities that can access a certain resource or perform a given action at the same time.</a:t>
            </a:r>
          </a:p>
          <a:p>
            <a:pPr fontAlgn="ctr"/>
            <a:r>
              <a:rPr lang="en-US" dirty="0"/>
              <a:t>A Semaphore manages a set of virtual permits; the initial number of permits is passed to the Semaphore constructor. Activities can acquire permits (as long as some remain) and release permits when they are done with them. If no permit is available, acquire blocks until one is (or until interrupted or the operation times out). The release method returns a permit to the semaphore.</a:t>
            </a:r>
          </a:p>
          <a:p>
            <a:pPr fontAlgn="ctr"/>
            <a:r>
              <a:rPr lang="en-US" dirty="0" smtClean="0"/>
              <a:t>Semaphores </a:t>
            </a:r>
            <a:r>
              <a:rPr lang="en-US" dirty="0"/>
              <a:t>can be used to implement resource pools or to impose a bound on a collection.</a:t>
            </a:r>
          </a:p>
          <a:p>
            <a:endParaRPr lang="en-US" dirty="0"/>
          </a:p>
        </p:txBody>
      </p:sp>
    </p:spTree>
    <p:extLst>
      <p:ext uri="{BB962C8B-B14F-4D97-AF65-F5344CB8AC3E}">
        <p14:creationId xmlns:p14="http://schemas.microsoft.com/office/powerpoint/2010/main" val="4228077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Semaphore</a:t>
            </a:r>
            <a:endParaRPr lang="en-US" sz="1800" dirty="0"/>
          </a:p>
        </p:txBody>
      </p:sp>
    </p:spTree>
    <p:extLst>
      <p:ext uri="{BB962C8B-B14F-4D97-AF65-F5344CB8AC3E}">
        <p14:creationId xmlns:p14="http://schemas.microsoft.com/office/powerpoint/2010/main" val="3576035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a:t>
            </a:r>
            <a:endParaRPr lang="en-US" dirty="0"/>
          </a:p>
        </p:txBody>
      </p:sp>
    </p:spTree>
    <p:extLst>
      <p:ext uri="{BB962C8B-B14F-4D97-AF65-F5344CB8AC3E}">
        <p14:creationId xmlns:p14="http://schemas.microsoft.com/office/powerpoint/2010/main" val="2234812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err="1" smtClean="0"/>
              <a:t>MaxResult</a:t>
            </a:r>
            <a:endParaRPr lang="en-US" sz="1800" dirty="0"/>
          </a:p>
        </p:txBody>
      </p:sp>
      <p:sp>
        <p:nvSpPr>
          <p:cNvPr id="3" name="Content Placeholder 2"/>
          <p:cNvSpPr>
            <a:spLocks noGrp="1"/>
          </p:cNvSpPr>
          <p:nvPr>
            <p:ph idx="1"/>
          </p:nvPr>
        </p:nvSpPr>
        <p:spPr/>
        <p:txBody>
          <a:bodyPr/>
          <a:lstStyle/>
          <a:p>
            <a:pPr marL="0" indent="0">
              <a:buNone/>
            </a:pPr>
            <a:r>
              <a:rPr lang="en-US" dirty="0"/>
              <a:t>Modify the </a:t>
            </a:r>
            <a:r>
              <a:rPr lang="en-US" dirty="0" err="1"/>
              <a:t>CountDownLatch</a:t>
            </a:r>
            <a:r>
              <a:rPr lang="en-US" dirty="0"/>
              <a:t> example to execute "complex calculations" rather than "complex operations". Collect the results from ten different operations and print out the largest result.</a:t>
            </a:r>
          </a:p>
        </p:txBody>
      </p:sp>
    </p:spTree>
    <p:extLst>
      <p:ext uri="{BB962C8B-B14F-4D97-AF65-F5344CB8AC3E}">
        <p14:creationId xmlns:p14="http://schemas.microsoft.com/office/powerpoint/2010/main" val="4062997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US" dirty="0"/>
          </a:p>
        </p:txBody>
      </p:sp>
      <p:sp>
        <p:nvSpPr>
          <p:cNvPr id="3" name="Content Placeholder 2"/>
          <p:cNvSpPr>
            <a:spLocks noGrp="1"/>
          </p:cNvSpPr>
          <p:nvPr>
            <p:ph idx="1"/>
          </p:nvPr>
        </p:nvSpPr>
        <p:spPr/>
        <p:txBody>
          <a:bodyPr/>
          <a:lstStyle/>
          <a:p>
            <a:pPr fontAlgn="ctr"/>
            <a:r>
              <a:rPr lang="en-US" dirty="0"/>
              <a:t>Introduced in Java 5</a:t>
            </a:r>
          </a:p>
          <a:p>
            <a:pPr fontAlgn="ctr"/>
            <a:r>
              <a:rPr lang="en-US" dirty="0"/>
              <a:t>Out of the box representation of high-level concurrency concepts:</a:t>
            </a:r>
          </a:p>
          <a:p>
            <a:pPr lvl="1" fontAlgn="ctr"/>
            <a:r>
              <a:rPr lang="en-US" dirty="0" smtClean="0"/>
              <a:t>Locks</a:t>
            </a:r>
          </a:p>
          <a:p>
            <a:pPr lvl="1" fontAlgn="ctr"/>
            <a:r>
              <a:rPr lang="en-US" dirty="0" smtClean="0"/>
              <a:t>Executors</a:t>
            </a:r>
            <a:endParaRPr lang="en-US" dirty="0"/>
          </a:p>
          <a:p>
            <a:pPr lvl="1" fontAlgn="ctr"/>
            <a:r>
              <a:rPr lang="en-US" dirty="0"/>
              <a:t>Concurrent collections</a:t>
            </a:r>
          </a:p>
          <a:p>
            <a:pPr lvl="1" fontAlgn="ctr"/>
            <a:r>
              <a:rPr lang="en-US" dirty="0"/>
              <a:t>Atomic variables</a:t>
            </a:r>
          </a:p>
          <a:p>
            <a:pPr lvl="1" fontAlgn="ctr"/>
            <a:r>
              <a:rPr lang="en-US" dirty="0" smtClean="0"/>
              <a:t>Synchronizers</a:t>
            </a:r>
            <a:endParaRPr lang="en-US" dirty="0"/>
          </a:p>
          <a:p>
            <a:endParaRPr lang="en-US" dirty="0"/>
          </a:p>
        </p:txBody>
      </p:sp>
    </p:spTree>
    <p:extLst>
      <p:ext uri="{BB962C8B-B14F-4D97-AF65-F5344CB8AC3E}">
        <p14:creationId xmlns:p14="http://schemas.microsoft.com/office/powerpoint/2010/main" val="2184896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Locks</a:t>
            </a:r>
            <a:endParaRPr lang="en-US" dirty="0"/>
          </a:p>
        </p:txBody>
      </p:sp>
      <p:sp>
        <p:nvSpPr>
          <p:cNvPr id="3" name="Content Placeholder 2"/>
          <p:cNvSpPr>
            <a:spLocks noGrp="1"/>
          </p:cNvSpPr>
          <p:nvPr>
            <p:ph idx="1"/>
          </p:nvPr>
        </p:nvSpPr>
        <p:spPr/>
        <p:txBody>
          <a:bodyPr/>
          <a:lstStyle/>
          <a:p>
            <a:r>
              <a:rPr lang="en-US" dirty="0" smtClean="0"/>
              <a:t>Similar to implicit locks used with the </a:t>
            </a:r>
            <a:r>
              <a:rPr lang="en-US" i="1" dirty="0" smtClean="0"/>
              <a:t>synchronized</a:t>
            </a:r>
            <a:r>
              <a:rPr lang="en-US" dirty="0" smtClean="0"/>
              <a:t> keyword.</a:t>
            </a:r>
          </a:p>
          <a:p>
            <a:r>
              <a:rPr lang="en-US" dirty="0" smtClean="0"/>
              <a:t>Biggest advantage over implicit locks is the ability to back out of an attempt to acquire a lock through the </a:t>
            </a:r>
            <a:r>
              <a:rPr lang="en-US" i="1" dirty="0" err="1" smtClean="0"/>
              <a:t>tryLock</a:t>
            </a:r>
            <a:r>
              <a:rPr lang="en-US" i="1" dirty="0" smtClean="0"/>
              <a:t>()</a:t>
            </a:r>
            <a:r>
              <a:rPr lang="en-US" dirty="0" smtClean="0"/>
              <a:t> and </a:t>
            </a:r>
            <a:r>
              <a:rPr lang="en-US" i="1" dirty="0" err="1" smtClean="0"/>
              <a:t>lockInterruptibly</a:t>
            </a:r>
            <a:r>
              <a:rPr lang="en-US" i="1" dirty="0" smtClean="0"/>
              <a:t>()</a:t>
            </a:r>
            <a:r>
              <a:rPr lang="en-US" dirty="0" smtClean="0"/>
              <a:t> </a:t>
            </a:r>
            <a:r>
              <a:rPr lang="en-US" dirty="0" err="1" smtClean="0"/>
              <a:t>mehods</a:t>
            </a:r>
            <a:r>
              <a:rPr lang="en-US" dirty="0" smtClean="0"/>
              <a:t>.</a:t>
            </a:r>
            <a:endParaRPr lang="en-US" dirty="0"/>
          </a:p>
        </p:txBody>
      </p:sp>
    </p:spTree>
    <p:extLst>
      <p:ext uri="{BB962C8B-B14F-4D97-AF65-F5344CB8AC3E}">
        <p14:creationId xmlns:p14="http://schemas.microsoft.com/office/powerpoint/2010/main" val="34314402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r>
              <a:rPr lang="en-US" smtClean="0"/>
              <a:t>: </a:t>
            </a:r>
            <a:r>
              <a:rPr lang="en-US" smtClean="0"/>
              <a:t>Locks</a:t>
            </a:r>
            <a:endParaRPr lang="en-US" sz="1800" dirty="0"/>
          </a:p>
        </p:txBody>
      </p:sp>
    </p:spTree>
    <p:extLst>
      <p:ext uri="{BB962C8B-B14F-4D97-AF65-F5344CB8AC3E}">
        <p14:creationId xmlns:p14="http://schemas.microsoft.com/office/powerpoint/2010/main" val="16356430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Executors</a:t>
            </a:r>
            <a:endParaRPr lang="en-US" dirty="0"/>
          </a:p>
        </p:txBody>
      </p:sp>
      <p:sp>
        <p:nvSpPr>
          <p:cNvPr id="3" name="Content Placeholder 2"/>
          <p:cNvSpPr>
            <a:spLocks noGrp="1"/>
          </p:cNvSpPr>
          <p:nvPr>
            <p:ph idx="1"/>
          </p:nvPr>
        </p:nvSpPr>
        <p:spPr/>
        <p:txBody>
          <a:bodyPr/>
          <a:lstStyle/>
          <a:p>
            <a:pPr marL="0" indent="0">
              <a:buNone/>
            </a:pPr>
            <a:r>
              <a:rPr lang="en-US" dirty="0" err="1"/>
              <a:t>java.util.concurrent</a:t>
            </a:r>
            <a:r>
              <a:rPr lang="en-US" dirty="0"/>
              <a:t> defines three interfaces</a:t>
            </a:r>
            <a:r>
              <a:rPr lang="en-US" dirty="0" smtClean="0"/>
              <a:t>:</a:t>
            </a:r>
            <a:r>
              <a:rPr lang="en-US" dirty="0"/>
              <a:t> </a:t>
            </a:r>
          </a:p>
          <a:p>
            <a:pPr fontAlgn="ctr"/>
            <a:r>
              <a:rPr lang="en-US" b="1" dirty="0"/>
              <a:t>Executor</a:t>
            </a:r>
            <a:r>
              <a:rPr lang="en-US" dirty="0"/>
              <a:t>, a simple interface that supports launching new tasks.</a:t>
            </a:r>
          </a:p>
          <a:p>
            <a:pPr fontAlgn="ctr"/>
            <a:r>
              <a:rPr lang="en-US" b="1" dirty="0" err="1"/>
              <a:t>ExecutorService</a:t>
            </a:r>
            <a:r>
              <a:rPr lang="en-US" dirty="0"/>
              <a:t>, a </a:t>
            </a:r>
            <a:r>
              <a:rPr lang="en-US" dirty="0" err="1"/>
              <a:t>subinterface</a:t>
            </a:r>
            <a:r>
              <a:rPr lang="en-US" dirty="0"/>
              <a:t> of Executor, which adds features that help manage the lifecycle, both of the individual tasks and of the executor itself.</a:t>
            </a:r>
          </a:p>
          <a:p>
            <a:pPr fontAlgn="ctr"/>
            <a:r>
              <a:rPr lang="en-US" b="1" dirty="0" err="1"/>
              <a:t>ScheduledExecutorService</a:t>
            </a:r>
            <a:r>
              <a:rPr lang="en-US" dirty="0"/>
              <a:t>, a </a:t>
            </a:r>
            <a:r>
              <a:rPr lang="en-US" dirty="0" err="1"/>
              <a:t>subinterface</a:t>
            </a:r>
            <a:r>
              <a:rPr lang="en-US" dirty="0"/>
              <a:t> of </a:t>
            </a:r>
            <a:r>
              <a:rPr lang="en-US" dirty="0" err="1"/>
              <a:t>ExecutorService</a:t>
            </a:r>
            <a:r>
              <a:rPr lang="en-US" dirty="0"/>
              <a:t>, supports </a:t>
            </a:r>
            <a:r>
              <a:rPr lang="en-US" dirty="0" smtClean="0"/>
              <a:t>periodic </a:t>
            </a:r>
            <a:r>
              <a:rPr lang="en-US" dirty="0"/>
              <a:t>execution of tasks.</a:t>
            </a:r>
          </a:p>
          <a:p>
            <a:endParaRPr lang="en-US" dirty="0"/>
          </a:p>
        </p:txBody>
      </p:sp>
    </p:spTree>
    <p:extLst>
      <p:ext uri="{BB962C8B-B14F-4D97-AF65-F5344CB8AC3E}">
        <p14:creationId xmlns:p14="http://schemas.microsoft.com/office/powerpoint/2010/main" val="3415476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Executor</a:t>
            </a:r>
            <a:r>
              <a:rPr lang="en-US" dirty="0" smtClean="0"/>
              <a:t> interface</a:t>
            </a:r>
            <a:endParaRPr lang="en-US" dirty="0"/>
          </a:p>
        </p:txBody>
      </p:sp>
      <p:sp>
        <p:nvSpPr>
          <p:cNvPr id="3" name="Content Placeholder 2"/>
          <p:cNvSpPr>
            <a:spLocks noGrp="1"/>
          </p:cNvSpPr>
          <p:nvPr>
            <p:ph idx="1"/>
          </p:nvPr>
        </p:nvSpPr>
        <p:spPr/>
        <p:txBody>
          <a:bodyPr>
            <a:normAutofit/>
          </a:bodyPr>
          <a:lstStyle/>
          <a:p>
            <a:pPr marL="0" indent="0">
              <a:buNone/>
            </a:pPr>
            <a:r>
              <a:rPr lang="en-US" dirty="0"/>
              <a:t>Provides a single method </a:t>
            </a:r>
            <a:r>
              <a:rPr lang="en-US" i="1" dirty="0"/>
              <a:t>execute(Runnable)</a:t>
            </a:r>
            <a:r>
              <a:rPr lang="en-US" dirty="0"/>
              <a:t> which is a drop-in replacement for the common thread-creation idiom</a:t>
            </a:r>
            <a:r>
              <a:rPr lang="en-US" dirty="0" smtClean="0"/>
              <a:t>.</a:t>
            </a:r>
            <a:r>
              <a:rPr lang="en-US" dirty="0"/>
              <a:t> </a:t>
            </a:r>
          </a:p>
          <a:p>
            <a:pPr marL="0" indent="0">
              <a:buNone/>
            </a:pPr>
            <a:r>
              <a:rPr lang="en-US" dirty="0"/>
              <a:t>Instead of</a:t>
            </a:r>
            <a:r>
              <a:rPr lang="en-US" dirty="0" smtClean="0"/>
              <a:t>:</a:t>
            </a:r>
            <a:endParaRPr lang="en-US" dirty="0"/>
          </a:p>
          <a:p>
            <a:pPr marL="0" indent="0">
              <a:buNone/>
            </a:pPr>
            <a:r>
              <a:rPr lang="en-US" sz="1800" dirty="0">
                <a:solidFill>
                  <a:schemeClr val="accent1">
                    <a:lumMod val="50000"/>
                  </a:schemeClr>
                </a:solidFill>
                <a:latin typeface="Consolas" panose="020B0609020204030204" pitchFamily="49" charset="0"/>
                <a:cs typeface="Consolas" panose="020B0609020204030204" pitchFamily="49" charset="0"/>
              </a:rPr>
              <a:t>(new Thread(</a:t>
            </a:r>
            <a:r>
              <a:rPr lang="en-US" sz="1800" dirty="0" err="1">
                <a:solidFill>
                  <a:schemeClr val="accent1">
                    <a:lumMod val="50000"/>
                  </a:schemeClr>
                </a:solidFill>
                <a:latin typeface="Consolas" panose="020B0609020204030204" pitchFamily="49" charset="0"/>
                <a:cs typeface="Consolas" panose="020B0609020204030204" pitchFamily="49" charset="0"/>
              </a:rPr>
              <a:t>someRunnable</a:t>
            </a:r>
            <a:r>
              <a:rPr lang="en-US" sz="1800" dirty="0">
                <a:solidFill>
                  <a:schemeClr val="accent1">
                    <a:lumMod val="50000"/>
                  </a:schemeClr>
                </a:solidFill>
                <a:latin typeface="Consolas" panose="020B0609020204030204" pitchFamily="49" charset="0"/>
                <a:cs typeface="Consolas" panose="020B0609020204030204" pitchFamily="49" charset="0"/>
              </a:rPr>
              <a:t>)).start</a:t>
            </a:r>
            <a:r>
              <a:rPr lang="en-US" sz="1800" dirty="0" smtClean="0">
                <a:solidFill>
                  <a:schemeClr val="accent1">
                    <a:lumMod val="50000"/>
                  </a:schemeClr>
                </a:solidFill>
                <a:latin typeface="Consolas" panose="020B0609020204030204" pitchFamily="49" charset="0"/>
                <a:cs typeface="Consolas" panose="020B0609020204030204" pitchFamily="49" charset="0"/>
              </a:rPr>
              <a:t>();</a:t>
            </a:r>
            <a:endParaRPr lang="en-US" sz="1800" dirty="0">
              <a:solidFill>
                <a:schemeClr val="accent1">
                  <a:lumMod val="50000"/>
                </a:schemeClr>
              </a:solidFill>
              <a:latin typeface="Consolas" panose="020B0609020204030204" pitchFamily="49" charset="0"/>
              <a:cs typeface="Consolas" panose="020B0609020204030204" pitchFamily="49" charset="0"/>
            </a:endParaRPr>
          </a:p>
          <a:p>
            <a:pPr marL="0" indent="0">
              <a:buNone/>
            </a:pPr>
            <a:r>
              <a:rPr lang="en-US" dirty="0"/>
              <a:t>you can use</a:t>
            </a:r>
            <a:r>
              <a:rPr lang="en-US" dirty="0" smtClean="0"/>
              <a:t>:</a:t>
            </a:r>
            <a:endParaRPr lang="en-US" dirty="0"/>
          </a:p>
          <a:p>
            <a:pPr marL="0" indent="0">
              <a:buNone/>
            </a:pPr>
            <a:r>
              <a:rPr lang="en-US" sz="1800" dirty="0" err="1">
                <a:solidFill>
                  <a:schemeClr val="accent1">
                    <a:lumMod val="50000"/>
                  </a:schemeClr>
                </a:solidFill>
                <a:latin typeface="Consolas" panose="020B0609020204030204" pitchFamily="49" charset="0"/>
                <a:cs typeface="Consolas" panose="020B0609020204030204" pitchFamily="49" charset="0"/>
              </a:rPr>
              <a:t>anExecutor.execute</a:t>
            </a:r>
            <a:r>
              <a:rPr lang="en-US" sz="1800" dirty="0">
                <a:solidFill>
                  <a:schemeClr val="accent1">
                    <a:lumMod val="50000"/>
                  </a:schemeClr>
                </a:solidFill>
                <a:latin typeface="Consolas" panose="020B0609020204030204" pitchFamily="49" charset="0"/>
                <a:cs typeface="Consolas" panose="020B0609020204030204" pitchFamily="49" charset="0"/>
              </a:rPr>
              <a:t>(</a:t>
            </a:r>
            <a:r>
              <a:rPr lang="en-US" sz="1800" dirty="0" err="1">
                <a:solidFill>
                  <a:schemeClr val="accent1">
                    <a:lumMod val="50000"/>
                  </a:schemeClr>
                </a:solidFill>
                <a:latin typeface="Consolas" panose="020B0609020204030204" pitchFamily="49" charset="0"/>
                <a:cs typeface="Consolas" panose="020B0609020204030204" pitchFamily="49" charset="0"/>
              </a:rPr>
              <a:t>someRunnable</a:t>
            </a:r>
            <a:r>
              <a:rPr lang="en-US" sz="1800" dirty="0">
                <a:solidFill>
                  <a:schemeClr val="accent1">
                    <a:lumMod val="50000"/>
                  </a:schemeClr>
                </a:solidFill>
                <a:latin typeface="Consolas" panose="020B0609020204030204" pitchFamily="49" charset="0"/>
                <a:cs typeface="Consolas" panose="020B0609020204030204" pitchFamily="49" charset="0"/>
              </a:rPr>
              <a:t>);</a:t>
            </a:r>
          </a:p>
          <a:p>
            <a:pPr marL="0" indent="0">
              <a:buNone/>
            </a:pPr>
            <a:r>
              <a:rPr lang="en-US" dirty="0" smtClean="0"/>
              <a:t>What </a:t>
            </a:r>
            <a:r>
              <a:rPr lang="en-US" dirty="0"/>
              <a:t>actually happens in </a:t>
            </a:r>
            <a:r>
              <a:rPr lang="en-US" i="1" dirty="0"/>
              <a:t>execute()</a:t>
            </a:r>
            <a:r>
              <a:rPr lang="en-US" dirty="0"/>
              <a:t> depends on the concrete </a:t>
            </a:r>
            <a:r>
              <a:rPr lang="en-US" i="1" dirty="0"/>
              <a:t>Executor</a:t>
            </a:r>
            <a:r>
              <a:rPr lang="en-US" dirty="0"/>
              <a:t> implementation. E.g. the </a:t>
            </a:r>
            <a:r>
              <a:rPr lang="en-US" i="1" dirty="0"/>
              <a:t>Runnable</a:t>
            </a:r>
            <a:r>
              <a:rPr lang="en-US" dirty="0"/>
              <a:t> could be started immediately or it could be placed in a queue to be started later on.</a:t>
            </a:r>
          </a:p>
          <a:p>
            <a:endParaRPr lang="en-US" dirty="0"/>
          </a:p>
        </p:txBody>
      </p:sp>
    </p:spTree>
    <p:extLst>
      <p:ext uri="{BB962C8B-B14F-4D97-AF65-F5344CB8AC3E}">
        <p14:creationId xmlns:p14="http://schemas.microsoft.com/office/powerpoint/2010/main" val="4947380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t>ExecutorService</a:t>
            </a:r>
            <a:r>
              <a:rPr lang="en-US" dirty="0" smtClean="0"/>
              <a:t> interface</a:t>
            </a:r>
            <a:endParaRPr lang="en-US" i="1" dirty="0"/>
          </a:p>
        </p:txBody>
      </p:sp>
      <p:sp>
        <p:nvSpPr>
          <p:cNvPr id="3" name="Content Placeholder 2"/>
          <p:cNvSpPr>
            <a:spLocks noGrp="1"/>
          </p:cNvSpPr>
          <p:nvPr>
            <p:ph idx="1"/>
          </p:nvPr>
        </p:nvSpPr>
        <p:spPr/>
        <p:txBody>
          <a:bodyPr/>
          <a:lstStyle/>
          <a:p>
            <a:pPr fontAlgn="ctr"/>
            <a:r>
              <a:rPr lang="en-US" dirty="0"/>
              <a:t>Extends the </a:t>
            </a:r>
            <a:r>
              <a:rPr lang="en-US" i="1" dirty="0" smtClean="0"/>
              <a:t>Executor </a:t>
            </a:r>
            <a:r>
              <a:rPr lang="en-US" dirty="0" smtClean="0"/>
              <a:t>interface</a:t>
            </a:r>
            <a:r>
              <a:rPr lang="en-US" dirty="0"/>
              <a:t>.</a:t>
            </a:r>
          </a:p>
          <a:p>
            <a:pPr fontAlgn="ctr"/>
            <a:r>
              <a:rPr lang="en-US" dirty="0"/>
              <a:t>Additionally provides methods that help manage the lifecycle, both of the submitted tasks and of the executor itself.</a:t>
            </a:r>
          </a:p>
          <a:p>
            <a:pPr fontAlgn="ctr"/>
            <a:r>
              <a:rPr lang="en-US" dirty="0"/>
              <a:t>Offers the more versatile </a:t>
            </a:r>
            <a:r>
              <a:rPr lang="en-US" i="1" dirty="0"/>
              <a:t>submit() </a:t>
            </a:r>
            <a:r>
              <a:rPr lang="en-US" dirty="0"/>
              <a:t>method that accepts </a:t>
            </a:r>
            <a:r>
              <a:rPr lang="en-US" i="1" dirty="0"/>
              <a:t>Runnable</a:t>
            </a:r>
            <a:r>
              <a:rPr lang="en-US" dirty="0"/>
              <a:t> much like </a:t>
            </a:r>
            <a:r>
              <a:rPr lang="en-US" i="1" dirty="0"/>
              <a:t>execute() </a:t>
            </a:r>
            <a:r>
              <a:rPr lang="en-US" dirty="0"/>
              <a:t>but also </a:t>
            </a:r>
            <a:r>
              <a:rPr lang="en-US" i="1" dirty="0"/>
              <a:t>Callable</a:t>
            </a:r>
            <a:r>
              <a:rPr lang="en-US" dirty="0"/>
              <a:t> which is similar to </a:t>
            </a:r>
            <a:r>
              <a:rPr lang="en-US" i="1" dirty="0"/>
              <a:t>Runnable</a:t>
            </a:r>
            <a:r>
              <a:rPr lang="en-US" dirty="0"/>
              <a:t> but allows a task to return a value.</a:t>
            </a:r>
          </a:p>
          <a:p>
            <a:pPr fontAlgn="ctr"/>
            <a:r>
              <a:rPr lang="en-US" dirty="0"/>
              <a:t>The </a:t>
            </a:r>
            <a:r>
              <a:rPr lang="en-US" i="1" dirty="0"/>
              <a:t>submit()</a:t>
            </a:r>
            <a:r>
              <a:rPr lang="en-US" dirty="0"/>
              <a:t> method returns an instance of the </a:t>
            </a:r>
            <a:r>
              <a:rPr lang="en-US" i="1" dirty="0"/>
              <a:t>Future</a:t>
            </a:r>
            <a:r>
              <a:rPr lang="en-US" dirty="0"/>
              <a:t> class which can be used to get the return value of the </a:t>
            </a:r>
            <a:r>
              <a:rPr lang="en-US" i="1" dirty="0"/>
              <a:t>Callable</a:t>
            </a:r>
            <a:r>
              <a:rPr lang="en-US" dirty="0"/>
              <a:t> task as well as control its lifecycle.</a:t>
            </a:r>
          </a:p>
          <a:p>
            <a:endParaRPr lang="en-US" dirty="0"/>
          </a:p>
        </p:txBody>
      </p:sp>
    </p:spTree>
    <p:extLst>
      <p:ext uri="{BB962C8B-B14F-4D97-AF65-F5344CB8AC3E}">
        <p14:creationId xmlns:p14="http://schemas.microsoft.com/office/powerpoint/2010/main" val="3430560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t>ScheduledExecutorService</a:t>
            </a:r>
            <a:r>
              <a:rPr lang="en-US" dirty="0"/>
              <a:t> </a:t>
            </a:r>
            <a:r>
              <a:rPr lang="en-US" dirty="0" smtClean="0"/>
              <a:t>interface</a:t>
            </a:r>
            <a:endParaRPr lang="en-US" i="1" dirty="0"/>
          </a:p>
        </p:txBody>
      </p:sp>
      <p:sp>
        <p:nvSpPr>
          <p:cNvPr id="3" name="Content Placeholder 2"/>
          <p:cNvSpPr>
            <a:spLocks noGrp="1"/>
          </p:cNvSpPr>
          <p:nvPr>
            <p:ph idx="1"/>
          </p:nvPr>
        </p:nvSpPr>
        <p:spPr/>
        <p:txBody>
          <a:bodyPr/>
          <a:lstStyle/>
          <a:p>
            <a:pPr fontAlgn="ctr"/>
            <a:r>
              <a:rPr lang="en-US" dirty="0"/>
              <a:t>Extends the </a:t>
            </a:r>
            <a:r>
              <a:rPr lang="en-US" i="1" dirty="0" err="1"/>
              <a:t>ExecutorService</a:t>
            </a:r>
            <a:r>
              <a:rPr lang="en-US" i="1" dirty="0"/>
              <a:t> </a:t>
            </a:r>
            <a:r>
              <a:rPr lang="en-US" dirty="0"/>
              <a:t>interface.</a:t>
            </a:r>
          </a:p>
          <a:p>
            <a:pPr fontAlgn="ctr"/>
            <a:r>
              <a:rPr lang="en-US" dirty="0"/>
              <a:t>Additionally provides methods to execute </a:t>
            </a:r>
            <a:r>
              <a:rPr lang="en-US" i="1" dirty="0"/>
              <a:t>Runnable</a:t>
            </a:r>
            <a:r>
              <a:rPr lang="en-US" dirty="0"/>
              <a:t> and </a:t>
            </a:r>
            <a:r>
              <a:rPr lang="en-US" i="1" dirty="0"/>
              <a:t>Callable</a:t>
            </a:r>
            <a:r>
              <a:rPr lang="en-US" dirty="0"/>
              <a:t> tasks after a specific delay or repeatedly at defined intervals.</a:t>
            </a:r>
          </a:p>
          <a:p>
            <a:endParaRPr lang="en-US" dirty="0"/>
          </a:p>
        </p:txBody>
      </p:sp>
    </p:spTree>
    <p:extLst>
      <p:ext uri="{BB962C8B-B14F-4D97-AF65-F5344CB8AC3E}">
        <p14:creationId xmlns:p14="http://schemas.microsoft.com/office/powerpoint/2010/main" val="1943126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pools</a:t>
            </a:r>
            <a:endParaRPr lang="en-US" dirty="0"/>
          </a:p>
        </p:txBody>
      </p:sp>
      <p:sp>
        <p:nvSpPr>
          <p:cNvPr id="3" name="Content Placeholder 2"/>
          <p:cNvSpPr>
            <a:spLocks noGrp="1"/>
          </p:cNvSpPr>
          <p:nvPr>
            <p:ph idx="1"/>
          </p:nvPr>
        </p:nvSpPr>
        <p:spPr/>
        <p:txBody>
          <a:bodyPr/>
          <a:lstStyle/>
          <a:p>
            <a:pPr fontAlgn="ctr"/>
            <a:r>
              <a:rPr lang="en-US" dirty="0"/>
              <a:t>Thread creation is an expensive operation.</a:t>
            </a:r>
          </a:p>
          <a:p>
            <a:pPr fontAlgn="ctr"/>
            <a:r>
              <a:rPr lang="en-US" i="1" dirty="0"/>
              <a:t>Executors</a:t>
            </a:r>
            <a:r>
              <a:rPr lang="en-US" dirty="0"/>
              <a:t> typically use thread pools rather than creating a new thread each time a task is executed or submitted.</a:t>
            </a:r>
          </a:p>
          <a:p>
            <a:pPr fontAlgn="ctr"/>
            <a:r>
              <a:rPr lang="en-US" dirty="0"/>
              <a:t>Examples:</a:t>
            </a:r>
          </a:p>
          <a:p>
            <a:pPr lvl="1" fontAlgn="ctr"/>
            <a:r>
              <a:rPr lang="en-US" i="1" dirty="0" err="1"/>
              <a:t>Executors.newSingleThradExecutor</a:t>
            </a:r>
            <a:r>
              <a:rPr lang="en-US" i="1" dirty="0"/>
              <a:t>()</a:t>
            </a:r>
          </a:p>
          <a:p>
            <a:pPr lvl="1" fontAlgn="ctr"/>
            <a:r>
              <a:rPr lang="en-US" i="1" dirty="0" err="1"/>
              <a:t>Executors.newFixedThreadPool</a:t>
            </a:r>
            <a:r>
              <a:rPr lang="en-US" i="1" dirty="0"/>
              <a:t>()</a:t>
            </a:r>
          </a:p>
          <a:p>
            <a:pPr lvl="1" fontAlgn="ctr"/>
            <a:r>
              <a:rPr lang="en-US" i="1" dirty="0" err="1"/>
              <a:t>Executors.newCachedThreadPool</a:t>
            </a:r>
            <a:r>
              <a:rPr lang="en-US" i="1" dirty="0"/>
              <a:t>()</a:t>
            </a:r>
          </a:p>
          <a:p>
            <a:pPr lvl="1" fontAlgn="ctr"/>
            <a:r>
              <a:rPr lang="en-US" i="1" dirty="0" err="1"/>
              <a:t>Executors.newScheduledThreadPool</a:t>
            </a:r>
            <a:r>
              <a:rPr lang="en-US" i="1" dirty="0"/>
              <a:t>()</a:t>
            </a:r>
          </a:p>
          <a:p>
            <a:pPr lvl="1" fontAlgn="ctr"/>
            <a:r>
              <a:rPr lang="en-US" dirty="0"/>
              <a:t>…</a:t>
            </a:r>
          </a:p>
          <a:p>
            <a:endParaRPr lang="en-US" dirty="0"/>
          </a:p>
        </p:txBody>
      </p:sp>
    </p:spTree>
    <p:extLst>
      <p:ext uri="{BB962C8B-B14F-4D97-AF65-F5344CB8AC3E}">
        <p14:creationId xmlns:p14="http://schemas.microsoft.com/office/powerpoint/2010/main" val="36983913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D8899D76-5985-43CB-933E-F632154BCAFC}" vid="{19E768FF-C194-4B71-81C6-DED1F05866EA}"/>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Seavus</Template>
  <TotalTime>0</TotalTime>
  <Words>591</Words>
  <Application>Microsoft Office PowerPoint</Application>
  <PresentationFormat>Widescreen</PresentationFormat>
  <Paragraphs>66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Consolas</vt:lpstr>
      <vt:lpstr>Diamond Grid 16x9</vt:lpstr>
      <vt:lpstr>High-level concurrency</vt:lpstr>
      <vt:lpstr>Introduction</vt:lpstr>
      <vt:lpstr>Locks</vt:lpstr>
      <vt:lpstr>Example: Locks</vt:lpstr>
      <vt:lpstr>Executors</vt:lpstr>
      <vt:lpstr>Executor interface</vt:lpstr>
      <vt:lpstr>ExecutorService interface</vt:lpstr>
      <vt:lpstr>ScheduledExecutorService interface</vt:lpstr>
      <vt:lpstr>Thread pools</vt:lpstr>
      <vt:lpstr>Example: Executors</vt:lpstr>
      <vt:lpstr>Synchronizers</vt:lpstr>
      <vt:lpstr>Latches</vt:lpstr>
      <vt:lpstr>Example: CountdownLatch</vt:lpstr>
      <vt:lpstr>Barriers</vt:lpstr>
      <vt:lpstr>Example: CyclicBarrier</vt:lpstr>
      <vt:lpstr>Semaphores</vt:lpstr>
      <vt:lpstr>Example: Semaphore</vt:lpstr>
      <vt:lpstr>Exercises</vt:lpstr>
      <vt:lpstr>Exercise: MaxResult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2014-03-27T09:26:06Z</dcterms:created>
  <dcterms:modified xsi:type="dcterms:W3CDTF">2015-03-20T09:15:04Z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