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6"/>
  </p:notesMasterIdLst>
  <p:handoutMasterIdLst>
    <p:handoutMasterId r:id="rId27"/>
  </p:handoutMasterIdLst>
  <p:sldIdLst>
    <p:sldId id="273" r:id="rId3"/>
    <p:sldId id="274" r:id="rId4"/>
    <p:sldId id="275" r:id="rId5"/>
    <p:sldId id="279" r:id="rId6"/>
    <p:sldId id="281" r:id="rId7"/>
    <p:sldId id="285" r:id="rId8"/>
    <p:sldId id="282" r:id="rId9"/>
    <p:sldId id="284" r:id="rId10"/>
    <p:sldId id="283" r:id="rId11"/>
    <p:sldId id="280" r:id="rId12"/>
    <p:sldId id="286" r:id="rId13"/>
    <p:sldId id="287" r:id="rId14"/>
    <p:sldId id="288" r:id="rId15"/>
    <p:sldId id="289" r:id="rId16"/>
    <p:sldId id="269" r:id="rId17"/>
    <p:sldId id="270" r:id="rId18"/>
    <p:sldId id="271" r:id="rId19"/>
    <p:sldId id="276" r:id="rId20"/>
    <p:sldId id="272" r:id="rId21"/>
    <p:sldId id="277" r:id="rId22"/>
    <p:sldId id="291" r:id="rId23"/>
    <p:sldId id="290"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C48"/>
    <a:srgbClr val="4A967C"/>
    <a:srgbClr val="579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4" d="100"/>
          <a:sy n="74" d="100"/>
        </p:scale>
        <p:origin x="498" y="72"/>
      </p:cViewPr>
      <p:guideLst>
        <p:guide pos="3840"/>
        <p:guide orient="horz" pos="2160"/>
      </p:guideLst>
    </p:cSldViewPr>
  </p:slideViewPr>
  <p:notesTextViewPr>
    <p:cViewPr>
      <p:scale>
        <a:sx n="3" d="2"/>
        <a:sy n="3" d="2"/>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3/23/2015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cxnSp>
        <p:nvCxnSpPr>
          <p:cNvPr id="58" name="Straight Connector 57"/>
          <p:cNvCxnSpPr/>
          <p:nvPr userDrawn="1"/>
        </p:nvCxnSpPr>
        <p:spPr>
          <a:xfrm>
            <a:off x="1295400" y="5294175"/>
            <a:ext cx="96012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 descr="C:\Users\branka.bugariska\Desktop\LogotoUshtePogolem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93845" y="5414885"/>
            <a:ext cx="1492358" cy="3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3/23/2015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3/23/2015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3/23/2015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useBgFill="1">
        <p:nvSpPr>
          <p:cNvPr id="3" name="Content Placeholder 2"/>
          <p:cNvSpPr>
            <a:spLocks noGrp="1"/>
          </p:cNvSpPr>
          <p:nvPr>
            <p:ph idx="1" hasCustomPrompt="1"/>
          </p:nvPr>
        </p:nvSpPr>
        <p:spPr>
          <a:ln>
            <a:solidFill>
              <a:schemeClr val="tx1">
                <a:lumMod val="50000"/>
                <a:lumOff val="50000"/>
              </a:schemeClr>
            </a:solidFill>
            <a:prstDash val="dash"/>
          </a:ln>
        </p:spPr>
        <p:txBody>
          <a:bodyPr tIns="91440" bIns="91440">
            <a:normAutofit/>
          </a:bodyPr>
          <a:lstStyle>
            <a:lvl1pPr marL="0" indent="0">
              <a:lnSpc>
                <a:spcPct val="100000"/>
              </a:lnSpc>
              <a:spcBef>
                <a:spcPts val="0"/>
              </a:spcBef>
              <a:buNone/>
              <a:defRPr sz="1600" baseline="0">
                <a:latin typeface="Consolas" panose="020B0609020204030204" pitchFamily="49" charset="0"/>
                <a:cs typeface="Consolas" panose="020B0609020204030204" pitchFamily="49" charset="0"/>
              </a:defRPr>
            </a:lvl1pPr>
          </a:lstStyle>
          <a:p>
            <a:pPr lvl="0"/>
            <a:r>
              <a:rPr lang="en-US" dirty="0" smtClean="0"/>
              <a:t>Place your code here…</a:t>
            </a:r>
            <a:endParaRPr lang="en-US" dirty="0"/>
          </a:p>
        </p:txBody>
      </p:sp>
      <p:sp>
        <p:nvSpPr>
          <p:cNvPr id="4" name="Date Placeholder 3"/>
          <p:cNvSpPr>
            <a:spLocks noGrp="1"/>
          </p:cNvSpPr>
          <p:nvPr>
            <p:ph type="dt" sz="half" idx="10"/>
          </p:nvPr>
        </p:nvSpPr>
        <p:spPr/>
        <p:txBody>
          <a:bodyPr/>
          <a:lstStyle/>
          <a:p>
            <a:fld id="{AE374B5B-21A0-4192-BF4C-38187F1A68D8}" type="datetime1">
              <a:rPr lang="en-US" smtClean="0"/>
              <a:t>3/23/2015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53453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rgbClr val="4A967C"/>
            </a:gs>
            <a:gs pos="97000">
              <a:srgbClr val="4A967C"/>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3/23/2015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3/23/2015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3/23/2015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3/23/2015</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659739"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3/23/2015</a:t>
            </a:fld>
            <a:endParaRPr lang="en-US"/>
          </a:p>
        </p:txBody>
      </p:sp>
      <p:sp>
        <p:nvSpPr>
          <p:cNvPr id="5" name="Footer Placeholder 4"/>
          <p:cNvSpPr>
            <a:spLocks noGrp="1"/>
          </p:cNvSpPr>
          <p:nvPr>
            <p:ph type="ftr" sz="quarter" idx="3"/>
          </p:nvPr>
        </p:nvSpPr>
        <p:spPr>
          <a:xfrm>
            <a:off x="1963054" y="6289679"/>
            <a:ext cx="7652948"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8" descr="C:\Users\branka.bugariska\Desktop\LogotoUshtePogolem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29434" y="6232351"/>
            <a:ext cx="1004751" cy="25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51" r:id="rId4"/>
    <p:sldLayoutId id="2147483652" r:id="rId5"/>
    <p:sldLayoutId id="2147483653" r:id="rId6"/>
    <p:sldLayoutId id="2147483654" r:id="rId7"/>
    <p:sldLayoutId id="2147483655" r:id="rId8"/>
    <p:sldLayoutId id="2147483656" r:id="rId9"/>
    <p:sldLayoutId id="2147483669" r:id="rId10"/>
    <p:sldLayoutId id="2147483658" r:id="rId11"/>
    <p:sldLayoutId id="2147483659"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200" b="1" kern="1200">
          <a:solidFill>
            <a:srgbClr val="016C48"/>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800"/>
        </a:spcBef>
        <a:buClr>
          <a:srgbClr val="016C48"/>
        </a:buClr>
        <a:buSzPct val="100000"/>
        <a:buFont typeface="Arial" pitchFamily="34" charset="0"/>
        <a:buChar char="•"/>
        <a:defRPr sz="2000" kern="1200">
          <a:solidFill>
            <a:schemeClr val="tx1"/>
          </a:solidFill>
          <a:latin typeface="Calibri" panose="020F0502020204030204" pitchFamily="34" charset="0"/>
          <a:ea typeface="+mn-ea"/>
          <a:cs typeface="+mn-cs"/>
        </a:defRPr>
      </a:lvl1pPr>
      <a:lvl2pPr marL="457200" indent="-182880" algn="l" defTabSz="914400" rtl="0" eaLnBrk="1" latinLnBrk="0" hangingPunct="1">
        <a:lnSpc>
          <a:spcPct val="90000"/>
        </a:lnSpc>
        <a:spcBef>
          <a:spcPts val="1200"/>
        </a:spcBef>
        <a:buClr>
          <a:srgbClr val="016C48"/>
        </a:buClr>
        <a:buSzPct val="100000"/>
        <a:buFont typeface="Arial" pitchFamily="34" charset="0"/>
        <a:buChar char="-"/>
        <a:defRPr sz="1800" kern="1200">
          <a:solidFill>
            <a:schemeClr val="tx1"/>
          </a:solidFill>
          <a:latin typeface="Calibri" panose="020F0502020204030204" pitchFamily="34" charset="0"/>
          <a:ea typeface="+mn-ea"/>
          <a:cs typeface="+mn-cs"/>
        </a:defRPr>
      </a:lvl2pPr>
      <a:lvl3pPr marL="685800" indent="-179388" algn="l" defTabSz="914400" rtl="0" eaLnBrk="1" latinLnBrk="0" hangingPunct="1">
        <a:lnSpc>
          <a:spcPct val="90000"/>
        </a:lnSpc>
        <a:spcBef>
          <a:spcPts val="800"/>
        </a:spcBef>
        <a:buClr>
          <a:srgbClr val="016C48"/>
        </a:buClr>
        <a:buSzPct val="100000"/>
        <a:buFont typeface="Arial" pitchFamily="34" charset="0"/>
        <a:buChar char="-"/>
        <a:defRPr sz="1600" kern="1200">
          <a:solidFill>
            <a:schemeClr val="tx1"/>
          </a:solidFill>
          <a:latin typeface="Calibri" panose="020F0502020204030204" pitchFamily="34" charset="0"/>
          <a:ea typeface="+mn-ea"/>
          <a:cs typeface="+mn-cs"/>
        </a:defRPr>
      </a:lvl3pPr>
      <a:lvl4pPr marL="914400" indent="-182880" algn="l" defTabSz="914400" rtl="0" eaLnBrk="1" latinLnBrk="0" hangingPunct="1">
        <a:lnSpc>
          <a:spcPct val="90000"/>
        </a:lnSpc>
        <a:spcBef>
          <a:spcPts val="8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4pPr>
      <a:lvl5pPr marL="1143000" indent="-179388" algn="l" defTabSz="914400" rtl="0" eaLnBrk="1" latinLnBrk="0" hangingPunct="1">
        <a:lnSpc>
          <a:spcPct val="90000"/>
        </a:lnSpc>
        <a:spcBef>
          <a:spcPts val="6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SOLID principles</a:t>
            </a:r>
            <a:endParaRPr lang="en-US" dirty="0"/>
          </a:p>
        </p:txBody>
      </p:sp>
    </p:spTree>
    <p:extLst>
      <p:ext uri="{BB962C8B-B14F-4D97-AF65-F5344CB8AC3E}">
        <p14:creationId xmlns:p14="http://schemas.microsoft.com/office/powerpoint/2010/main" val="733046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Single Responsibility Principle</a:t>
            </a:r>
            <a:endParaRPr lang="en-US" dirty="0"/>
          </a:p>
        </p:txBody>
      </p:sp>
    </p:spTree>
    <p:extLst>
      <p:ext uri="{BB962C8B-B14F-4D97-AF65-F5344CB8AC3E}">
        <p14:creationId xmlns:p14="http://schemas.microsoft.com/office/powerpoint/2010/main" val="2000296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common approach</a:t>
            </a:r>
            <a:endParaRPr lang="en-US" dirty="0"/>
          </a:p>
        </p:txBody>
      </p:sp>
      <p:sp>
        <p:nvSpPr>
          <p:cNvPr id="5" name="Content Placeholder 4"/>
          <p:cNvSpPr>
            <a:spLocks noGrp="1"/>
          </p:cNvSpPr>
          <p:nvPr>
            <p:ph idx="1"/>
          </p:nvPr>
        </p:nvSpPr>
        <p:spPr/>
        <p:txBody>
          <a:bodyPr/>
          <a:lstStyle/>
          <a:p>
            <a:pPr marL="0" indent="0">
              <a:buNone/>
            </a:pPr>
            <a:r>
              <a:rPr lang="en-US" dirty="0"/>
              <a:t>Classes tend to have many responsibilities. In a class that has more than one responsibility, the responsibilities become coupled. Changes to one responsibility may impair or inhibit the class's ability to meet the others. This kind of coupling leads to fragile designs that break in unexpected ways when changed.</a:t>
            </a:r>
          </a:p>
          <a:p>
            <a:pPr marL="0" indent="0">
              <a:buNone/>
            </a:pPr>
            <a:r>
              <a:rPr lang="en-US" dirty="0" smtClean="0"/>
              <a:t>A </a:t>
            </a:r>
            <a:r>
              <a:rPr lang="en-US" dirty="0"/>
              <a:t>responsibility is defined as an axis of change. A class has multiple responsibilities if it has more than one reason for change.</a:t>
            </a:r>
          </a:p>
          <a:p>
            <a:pPr marL="0" indent="0">
              <a:buNone/>
            </a:pPr>
            <a:endParaRPr lang="en-US" dirty="0"/>
          </a:p>
        </p:txBody>
      </p:sp>
    </p:spTree>
    <p:extLst>
      <p:ext uri="{BB962C8B-B14F-4D97-AF65-F5344CB8AC3E}">
        <p14:creationId xmlns:p14="http://schemas.microsoft.com/office/powerpoint/2010/main" val="2753659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295400" y="4081806"/>
            <a:ext cx="9601200" cy="1709394"/>
          </a:xfrm>
        </p:spPr>
        <p:txBody>
          <a:bodyPr/>
          <a:lstStyle/>
          <a:p>
            <a:pPr marL="0" indent="0">
              <a:buNone/>
            </a:pPr>
            <a:r>
              <a:rPr lang="en-US" dirty="0"/>
              <a:t>Problems:</a:t>
            </a:r>
          </a:p>
          <a:p>
            <a:pPr lvl="1" fontAlgn="ctr"/>
            <a:r>
              <a:rPr lang="en-US" dirty="0"/>
              <a:t>The GUI library needs to be included in the Computational Geometry Application.</a:t>
            </a:r>
          </a:p>
          <a:p>
            <a:pPr lvl="1" fontAlgn="ctr"/>
            <a:r>
              <a:rPr lang="en-US" dirty="0"/>
              <a:t>Changes to the Graphical Application that require changes to the Rectangle class will force changes in the Computational Geometry Application as well forcing the application to be rebuilt, retested and redeployed.</a:t>
            </a:r>
          </a:p>
          <a:p>
            <a:endParaRPr lang="en-US" dirty="0"/>
          </a:p>
        </p:txBody>
      </p:sp>
      <p:pic>
        <p:nvPicPr>
          <p:cNvPr id="4" name="Picture 3"/>
          <p:cNvPicPr>
            <a:picLocks noChangeAspect="1"/>
          </p:cNvPicPr>
          <p:nvPr/>
        </p:nvPicPr>
        <p:blipFill>
          <a:blip r:embed="rId2"/>
          <a:stretch>
            <a:fillRect/>
          </a:stretch>
        </p:blipFill>
        <p:spPr>
          <a:xfrm>
            <a:off x="3238101" y="2119574"/>
            <a:ext cx="5715798" cy="1752845"/>
          </a:xfrm>
          <a:prstGeom prst="rect">
            <a:avLst/>
          </a:prstGeom>
        </p:spPr>
      </p:pic>
    </p:spTree>
    <p:extLst>
      <p:ext uri="{BB962C8B-B14F-4D97-AF65-F5344CB8AC3E}">
        <p14:creationId xmlns:p14="http://schemas.microsoft.com/office/powerpoint/2010/main" val="987347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defined</a:t>
            </a:r>
            <a:endParaRPr lang="en-US" dirty="0"/>
          </a:p>
        </p:txBody>
      </p:sp>
      <p:sp>
        <p:nvSpPr>
          <p:cNvPr id="3" name="Content Placeholder 2"/>
          <p:cNvSpPr>
            <a:spLocks noGrp="1"/>
          </p:cNvSpPr>
          <p:nvPr>
            <p:ph idx="1"/>
          </p:nvPr>
        </p:nvSpPr>
        <p:spPr/>
        <p:txBody>
          <a:bodyPr/>
          <a:lstStyle/>
          <a:p>
            <a:pPr marL="0" indent="0">
              <a:buNone/>
            </a:pPr>
            <a:r>
              <a:rPr lang="en-US" dirty="0"/>
              <a:t>A class should have only one reason to change.</a:t>
            </a:r>
          </a:p>
          <a:p>
            <a:pPr marL="0" indent="0">
              <a:buNone/>
            </a:pPr>
            <a:endParaRPr lang="en-US" dirty="0"/>
          </a:p>
        </p:txBody>
      </p:sp>
      <p:pic>
        <p:nvPicPr>
          <p:cNvPr id="4" name="Picture 3"/>
          <p:cNvPicPr>
            <a:picLocks noChangeAspect="1"/>
          </p:cNvPicPr>
          <p:nvPr/>
        </p:nvPicPr>
        <p:blipFill>
          <a:blip r:embed="rId2"/>
          <a:stretch>
            <a:fillRect/>
          </a:stretch>
        </p:blipFill>
        <p:spPr>
          <a:xfrm>
            <a:off x="3714417" y="3145470"/>
            <a:ext cx="4763165" cy="1943371"/>
          </a:xfrm>
          <a:prstGeom prst="rect">
            <a:avLst/>
          </a:prstGeom>
        </p:spPr>
      </p:pic>
    </p:spTree>
    <p:extLst>
      <p:ext uri="{BB962C8B-B14F-4D97-AF65-F5344CB8AC3E}">
        <p14:creationId xmlns:p14="http://schemas.microsoft.com/office/powerpoint/2010/main" val="2872103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Rectangle</a:t>
            </a:r>
            <a:endParaRPr lang="en-US" sz="1800" dirty="0"/>
          </a:p>
        </p:txBody>
      </p:sp>
    </p:spTree>
    <p:extLst>
      <p:ext uri="{BB962C8B-B14F-4D97-AF65-F5344CB8AC3E}">
        <p14:creationId xmlns:p14="http://schemas.microsoft.com/office/powerpoint/2010/main" val="258868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5400" dirty="0" smtClean="0"/>
              <a:t>Dependency Inversion Principle</a:t>
            </a:r>
            <a:endParaRPr lang="en-US" sz="5400" dirty="0"/>
          </a:p>
        </p:txBody>
      </p:sp>
    </p:spTree>
    <p:extLst>
      <p:ext uri="{BB962C8B-B14F-4D97-AF65-F5344CB8AC3E}">
        <p14:creationId xmlns:p14="http://schemas.microsoft.com/office/powerpoint/2010/main" val="890928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common approach</a:t>
            </a:r>
            <a:endParaRPr lang="en-US" dirty="0"/>
          </a:p>
        </p:txBody>
      </p:sp>
      <p:sp>
        <p:nvSpPr>
          <p:cNvPr id="5" name="Content Placeholder 4"/>
          <p:cNvSpPr>
            <a:spLocks noGrp="1"/>
          </p:cNvSpPr>
          <p:nvPr>
            <p:ph sz="half" idx="1"/>
          </p:nvPr>
        </p:nvSpPr>
        <p:spPr>
          <a:xfrm>
            <a:off x="1295399" y="1981199"/>
            <a:ext cx="5371843" cy="3810001"/>
          </a:xfrm>
        </p:spPr>
        <p:txBody>
          <a:bodyPr/>
          <a:lstStyle/>
          <a:p>
            <a:pPr marL="0" indent="0">
              <a:buNone/>
            </a:pPr>
            <a:r>
              <a:rPr lang="en-US" dirty="0"/>
              <a:t>Traditionally high-level modules have been dependent on low-level modules</a:t>
            </a:r>
            <a:r>
              <a:rPr lang="en-US" dirty="0" smtClean="0"/>
              <a:t>.</a:t>
            </a:r>
          </a:p>
          <a:p>
            <a:pPr marL="0" indent="0">
              <a:buNone/>
            </a:pPr>
            <a:r>
              <a:rPr lang="en-US" dirty="0" smtClean="0"/>
              <a:t>Examples:</a:t>
            </a:r>
          </a:p>
          <a:p>
            <a:pPr lvl="1" fontAlgn="ctr"/>
            <a:r>
              <a:rPr lang="en-US" dirty="0"/>
              <a:t>User management module </a:t>
            </a:r>
            <a:r>
              <a:rPr lang="en-US" dirty="0" smtClean="0"/>
              <a:t>would depend on </a:t>
            </a:r>
            <a:r>
              <a:rPr lang="en-US" dirty="0"/>
              <a:t>a DAO module that persists the user data in a relational database.</a:t>
            </a:r>
          </a:p>
          <a:p>
            <a:pPr lvl="1" fontAlgn="ctr"/>
            <a:r>
              <a:rPr lang="en-US" dirty="0"/>
              <a:t>Checkout module </a:t>
            </a:r>
            <a:r>
              <a:rPr lang="en-US" dirty="0" smtClean="0"/>
              <a:t>would depend on </a:t>
            </a:r>
            <a:r>
              <a:rPr lang="en-US" dirty="0"/>
              <a:t>a payment gateway such as PayPal.</a:t>
            </a:r>
          </a:p>
          <a:p>
            <a:pPr lvl="1" fontAlgn="ctr"/>
            <a:r>
              <a:rPr lang="en-US" dirty="0"/>
              <a:t>The password management </a:t>
            </a:r>
            <a:r>
              <a:rPr lang="en-US" dirty="0" smtClean="0"/>
              <a:t>module would depend on </a:t>
            </a:r>
            <a:r>
              <a:rPr lang="en-US" dirty="0"/>
              <a:t>a SMTP server for sending the "forgot password" email.</a:t>
            </a:r>
          </a:p>
          <a:p>
            <a:pPr marL="0" indent="0">
              <a:buNone/>
            </a:pPr>
            <a:endParaRPr lang="en-US" dirty="0"/>
          </a:p>
        </p:txBody>
      </p:sp>
      <p:pic>
        <p:nvPicPr>
          <p:cNvPr id="9" name="Picture 8"/>
          <p:cNvPicPr>
            <a:picLocks noChangeAspect="1"/>
          </p:cNvPicPr>
          <p:nvPr/>
        </p:nvPicPr>
        <p:blipFill>
          <a:blip r:embed="rId2"/>
          <a:stretch>
            <a:fillRect/>
          </a:stretch>
        </p:blipFill>
        <p:spPr>
          <a:xfrm>
            <a:off x="6915150" y="3033711"/>
            <a:ext cx="3981450" cy="1704975"/>
          </a:xfrm>
          <a:prstGeom prst="rect">
            <a:avLst/>
          </a:prstGeom>
        </p:spPr>
      </p:pic>
    </p:spTree>
    <p:extLst>
      <p:ext uri="{BB962C8B-B14F-4D97-AF65-F5344CB8AC3E}">
        <p14:creationId xmlns:p14="http://schemas.microsoft.com/office/powerpoint/2010/main" val="691847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Hence the problems</a:t>
            </a:r>
            <a:endParaRPr lang="en-US" dirty="0"/>
          </a:p>
        </p:txBody>
      </p:sp>
      <p:sp>
        <p:nvSpPr>
          <p:cNvPr id="6" name="Content Placeholder 5"/>
          <p:cNvSpPr>
            <a:spLocks noGrp="1"/>
          </p:cNvSpPr>
          <p:nvPr>
            <p:ph idx="1"/>
          </p:nvPr>
        </p:nvSpPr>
        <p:spPr/>
        <p:txBody>
          <a:bodyPr>
            <a:normAutofit/>
          </a:bodyPr>
          <a:lstStyle/>
          <a:p>
            <a:pPr fontAlgn="ctr"/>
            <a:r>
              <a:rPr lang="en-US" dirty="0"/>
              <a:t>Changes to low-level modules have direct effects on the high-level </a:t>
            </a:r>
            <a:r>
              <a:rPr lang="en-US" dirty="0" smtClean="0"/>
              <a:t>modules.</a:t>
            </a:r>
            <a:endParaRPr lang="en-US" dirty="0"/>
          </a:p>
          <a:p>
            <a:pPr lvl="1" fontAlgn="ctr"/>
            <a:r>
              <a:rPr lang="en-US" dirty="0" smtClean="0"/>
              <a:t>Change </a:t>
            </a:r>
            <a:r>
              <a:rPr lang="en-US" dirty="0"/>
              <a:t>to the API of a low-level module would require changes in the code of a high-level module that depends on it.</a:t>
            </a:r>
          </a:p>
          <a:p>
            <a:pPr fontAlgn="ctr"/>
            <a:r>
              <a:rPr lang="en-US" dirty="0"/>
              <a:t>The tight coupling between modules makes it very hard to replace low-level modules with alternatives. The same is problem when it comes to reusing high-level modules in different contexts</a:t>
            </a:r>
            <a:r>
              <a:rPr lang="en-US" dirty="0" smtClean="0"/>
              <a:t>.</a:t>
            </a:r>
            <a:endParaRPr lang="en-US" dirty="0"/>
          </a:p>
          <a:p>
            <a:pPr lvl="1" fontAlgn="ctr"/>
            <a:r>
              <a:rPr lang="en-US" dirty="0"/>
              <a:t>Replacing the DAO module that stores the data in a relational database with one that stores it in a </a:t>
            </a:r>
            <a:r>
              <a:rPr lang="en-US" dirty="0" err="1"/>
              <a:t>NoSQL</a:t>
            </a:r>
            <a:r>
              <a:rPr lang="en-US" dirty="0"/>
              <a:t> database.</a:t>
            </a:r>
          </a:p>
          <a:p>
            <a:pPr lvl="1" fontAlgn="ctr"/>
            <a:r>
              <a:rPr lang="en-US" dirty="0"/>
              <a:t>Replacing PayPal with Google Wallet.</a:t>
            </a:r>
          </a:p>
          <a:p>
            <a:pPr lvl="1" fontAlgn="ctr"/>
            <a:r>
              <a:rPr lang="en-US" dirty="0"/>
              <a:t>Opting for an SMS "forgot password" notification rather than an email based one.</a:t>
            </a:r>
          </a:p>
          <a:p>
            <a:endParaRPr lang="en-US" dirty="0"/>
          </a:p>
        </p:txBody>
      </p:sp>
    </p:spTree>
    <p:extLst>
      <p:ext uri="{BB962C8B-B14F-4D97-AF65-F5344CB8AC3E}">
        <p14:creationId xmlns:p14="http://schemas.microsoft.com/office/powerpoint/2010/main" val="429124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illustrated</a:t>
            </a:r>
            <a:endParaRPr lang="en-US" dirty="0"/>
          </a:p>
        </p:txBody>
      </p:sp>
      <p:pic>
        <p:nvPicPr>
          <p:cNvPr id="4" name="Picture 2" descr="http://www.codeproject.com/KB/architecture/SOLIDPrinciplesInOOD/dggn8fwf_36gttf6dtd_b.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624649" y="2081664"/>
            <a:ext cx="4942702" cy="3657600"/>
          </a:xfrm>
          <a:effectLst/>
        </p:spPr>
      </p:pic>
    </p:spTree>
    <p:extLst>
      <p:ext uri="{BB962C8B-B14F-4D97-AF65-F5344CB8AC3E}">
        <p14:creationId xmlns:p14="http://schemas.microsoft.com/office/powerpoint/2010/main" val="3016266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defined</a:t>
            </a:r>
            <a:endParaRPr lang="en-US" dirty="0"/>
          </a:p>
        </p:txBody>
      </p:sp>
      <p:sp>
        <p:nvSpPr>
          <p:cNvPr id="6" name="Content Placeholder 5"/>
          <p:cNvSpPr>
            <a:spLocks noGrp="1"/>
          </p:cNvSpPr>
          <p:nvPr>
            <p:ph sz="half" idx="1"/>
          </p:nvPr>
        </p:nvSpPr>
        <p:spPr>
          <a:xfrm>
            <a:off x="1295400" y="1981199"/>
            <a:ext cx="4935718" cy="3810001"/>
          </a:xfrm>
        </p:spPr>
        <p:txBody>
          <a:bodyPr/>
          <a:lstStyle/>
          <a:p>
            <a:r>
              <a:rPr lang="en-US" dirty="0" smtClean="0"/>
              <a:t>High-level </a:t>
            </a:r>
            <a:r>
              <a:rPr lang="en-US" dirty="0"/>
              <a:t>modules should not depend on low-level modules. Both should depend on abstractions</a:t>
            </a:r>
            <a:r>
              <a:rPr lang="en-US" dirty="0" smtClean="0"/>
              <a:t>.</a:t>
            </a:r>
          </a:p>
          <a:p>
            <a:r>
              <a:rPr lang="en-US" dirty="0"/>
              <a:t>Abstractions should not depend upon details. Details should depend upon abstractions.</a:t>
            </a:r>
          </a:p>
        </p:txBody>
      </p:sp>
      <p:pic>
        <p:nvPicPr>
          <p:cNvPr id="5" name="Picture 4"/>
          <p:cNvPicPr>
            <a:picLocks noChangeAspect="1"/>
          </p:cNvPicPr>
          <p:nvPr/>
        </p:nvPicPr>
        <p:blipFill>
          <a:blip r:embed="rId2"/>
          <a:stretch>
            <a:fillRect/>
          </a:stretch>
        </p:blipFill>
        <p:spPr>
          <a:xfrm>
            <a:off x="6902884" y="1872055"/>
            <a:ext cx="3993716" cy="3919145"/>
          </a:xfrm>
          <a:prstGeom prst="rect">
            <a:avLst/>
          </a:prstGeom>
        </p:spPr>
      </p:pic>
    </p:spTree>
    <p:extLst>
      <p:ext uri="{BB962C8B-B14F-4D97-AF65-F5344CB8AC3E}">
        <p14:creationId xmlns:p14="http://schemas.microsoft.com/office/powerpoint/2010/main" val="1320895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The first five principles of Object Oriented Design (OOD)</a:t>
            </a:r>
          </a:p>
          <a:p>
            <a:r>
              <a:rPr lang="en-US" dirty="0" smtClean="0"/>
              <a:t>Defined by Robert C. Martin in the early 2000s</a:t>
            </a:r>
          </a:p>
          <a:p>
            <a:r>
              <a:rPr lang="en-US" dirty="0" smtClean="0"/>
              <a:t>Creating a system that is easy to maintain and extend over time</a:t>
            </a:r>
            <a:endParaRPr lang="en-US" dirty="0"/>
          </a:p>
        </p:txBody>
      </p:sp>
    </p:spTree>
    <p:extLst>
      <p:ext uri="{BB962C8B-B14F-4D97-AF65-F5344CB8AC3E}">
        <p14:creationId xmlns:p14="http://schemas.microsoft.com/office/powerpoint/2010/main" val="3811197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a:t>
            </a:r>
            <a:r>
              <a:rPr lang="en-US" dirty="0" err="1" smtClean="0"/>
              <a:t>ElectricalSystem</a:t>
            </a:r>
            <a:endParaRPr lang="en-US" sz="1800" dirty="0"/>
          </a:p>
        </p:txBody>
      </p:sp>
    </p:spTree>
    <p:extLst>
      <p:ext uri="{BB962C8B-B14F-4D97-AF65-F5344CB8AC3E}">
        <p14:creationId xmlns:p14="http://schemas.microsoft.com/office/powerpoint/2010/main" val="638604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a:t>
            </a:r>
            <a:endParaRPr lang="en-US" dirty="0"/>
          </a:p>
        </p:txBody>
      </p:sp>
    </p:spTree>
    <p:extLst>
      <p:ext uri="{BB962C8B-B14F-4D97-AF65-F5344CB8AC3E}">
        <p14:creationId xmlns:p14="http://schemas.microsoft.com/office/powerpoint/2010/main" val="3009147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MotionDetector</a:t>
            </a:r>
            <a:endParaRPr lang="en-US" sz="1800" dirty="0"/>
          </a:p>
        </p:txBody>
      </p:sp>
      <p:sp>
        <p:nvSpPr>
          <p:cNvPr id="3" name="Content Placeholder 2"/>
          <p:cNvSpPr>
            <a:spLocks noGrp="1"/>
          </p:cNvSpPr>
          <p:nvPr>
            <p:ph idx="1"/>
          </p:nvPr>
        </p:nvSpPr>
        <p:spPr/>
        <p:txBody>
          <a:bodyPr/>
          <a:lstStyle/>
          <a:p>
            <a:pPr marL="0" indent="0">
              <a:buNone/>
            </a:pPr>
            <a:r>
              <a:rPr lang="en-US" dirty="0" smtClean="0"/>
              <a:t>Create a motion detector component that sends an alarm to a list of subscribed alarm channels in case it detects changes between two subsequent images it requests from an image capturing device.</a:t>
            </a:r>
            <a:endParaRPr lang="en-US" sz="2000" dirty="0" smtClean="0"/>
          </a:p>
          <a:p>
            <a:pPr marL="0" indent="0">
              <a:buNone/>
            </a:pPr>
            <a:r>
              <a:rPr lang="en-US" dirty="0" smtClean="0"/>
              <a:t>For testing/simulation purposes:</a:t>
            </a:r>
          </a:p>
          <a:p>
            <a:pPr lvl="1"/>
            <a:r>
              <a:rPr lang="en-US" dirty="0" smtClean="0"/>
              <a:t>Create an image capturing device that reads from the console (System.in) and alarm channel that writes to the console (</a:t>
            </a:r>
            <a:r>
              <a:rPr lang="en-US" dirty="0" err="1" smtClean="0"/>
              <a:t>System.out</a:t>
            </a:r>
            <a:r>
              <a:rPr lang="en-US" dirty="0" smtClean="0"/>
              <a:t>).</a:t>
            </a:r>
          </a:p>
          <a:p>
            <a:pPr lvl="1"/>
            <a:r>
              <a:rPr lang="en-US" dirty="0" smtClean="0"/>
              <a:t>Once started, the motion detector should run until the image capturing device returns an empty image (null).</a:t>
            </a:r>
          </a:p>
          <a:p>
            <a:pPr marL="0" indent="0">
              <a:buNone/>
            </a:pPr>
            <a:r>
              <a:rPr lang="en-US" dirty="0"/>
              <a:t>Group </a:t>
            </a:r>
            <a:r>
              <a:rPr lang="en-US" dirty="0" smtClean="0"/>
              <a:t>component related classes and interfaces in </a:t>
            </a:r>
            <a:r>
              <a:rPr lang="en-US" dirty="0"/>
              <a:t>distinct packages.</a:t>
            </a:r>
          </a:p>
          <a:p>
            <a:endParaRPr lang="en-US" dirty="0" smtClean="0"/>
          </a:p>
          <a:p>
            <a:pPr marL="0" indent="0">
              <a:buNone/>
            </a:pPr>
            <a:endParaRPr lang="en-US" dirty="0"/>
          </a:p>
        </p:txBody>
      </p:sp>
    </p:spTree>
    <p:extLst>
      <p:ext uri="{BB962C8B-B14F-4D97-AF65-F5344CB8AC3E}">
        <p14:creationId xmlns:p14="http://schemas.microsoft.com/office/powerpoint/2010/main" val="2165471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WaterHeater</a:t>
            </a:r>
            <a:endParaRPr lang="en-US" sz="1800"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 large industry manufacturer </a:t>
            </a:r>
            <a:r>
              <a:rPr lang="en-US" dirty="0" err="1" smtClean="0"/>
              <a:t>Ventoelectrics</a:t>
            </a:r>
            <a:r>
              <a:rPr lang="en-US" dirty="0" smtClean="0"/>
              <a:t> has asked your company ACME to provide two thermoregulatory components, standard and efficient, that they intent to use in their water heater production line. They have their own production </a:t>
            </a:r>
            <a:r>
              <a:rPr lang="en-US" dirty="0" smtClean="0"/>
              <a:t>for the </a:t>
            </a:r>
            <a:r>
              <a:rPr lang="en-US" dirty="0" smtClean="0"/>
              <a:t>other </a:t>
            </a:r>
            <a:r>
              <a:rPr lang="en-US" dirty="0" smtClean="0"/>
              <a:t>components, the </a:t>
            </a:r>
            <a:r>
              <a:rPr lang="en-US" dirty="0" smtClean="0"/>
              <a:t>power switch, </a:t>
            </a:r>
            <a:r>
              <a:rPr lang="en-US" dirty="0" smtClean="0"/>
              <a:t>heater, </a:t>
            </a:r>
            <a:r>
              <a:rPr lang="en-US" dirty="0" smtClean="0"/>
              <a:t>and thermometer.</a:t>
            </a:r>
          </a:p>
          <a:p>
            <a:pPr marL="0" indent="0">
              <a:buNone/>
            </a:pPr>
            <a:r>
              <a:rPr lang="en-US" dirty="0" smtClean="0"/>
              <a:t>The </a:t>
            </a:r>
            <a:r>
              <a:rPr lang="en-US" i="1" dirty="0" smtClean="0"/>
              <a:t>standard </a:t>
            </a:r>
            <a:r>
              <a:rPr lang="en-US" dirty="0" err="1" smtClean="0"/>
              <a:t>thermoregulator</a:t>
            </a:r>
            <a:r>
              <a:rPr lang="en-US" dirty="0" smtClean="0"/>
              <a:t> should take an input reading from the thermometer every 3 </a:t>
            </a:r>
            <a:r>
              <a:rPr lang="en-US" dirty="0"/>
              <a:t>seconds </a:t>
            </a:r>
            <a:r>
              <a:rPr lang="en-US" dirty="0" smtClean="0"/>
              <a:t>while the </a:t>
            </a:r>
            <a:r>
              <a:rPr lang="en-US" i="1" dirty="0" smtClean="0"/>
              <a:t>efficient </a:t>
            </a:r>
            <a:r>
              <a:rPr lang="en-US" dirty="0" smtClean="0"/>
              <a:t>should do that every 1 second. Both enable and disable the heater in respect to the following rules:</a:t>
            </a:r>
            <a:endParaRPr lang="en-US" dirty="0"/>
          </a:p>
          <a:p>
            <a:pPr lvl="1" fontAlgn="ctr"/>
            <a:r>
              <a:rPr lang="en-US" sz="2000" dirty="0" smtClean="0"/>
              <a:t>The heater gets disabled if the temperature raises above a configured value.</a:t>
            </a:r>
          </a:p>
          <a:p>
            <a:pPr lvl="1" fontAlgn="ctr"/>
            <a:r>
              <a:rPr lang="en-US" sz="2000" dirty="0" smtClean="0"/>
              <a:t>The heater gets enabled if the temperature drops below a configured value.</a:t>
            </a:r>
          </a:p>
          <a:p>
            <a:pPr marL="0" indent="0">
              <a:buNone/>
            </a:pPr>
            <a:r>
              <a:rPr lang="en-US" dirty="0"/>
              <a:t>Group component related classes and interfaces in distinct packages.</a:t>
            </a:r>
          </a:p>
          <a:p>
            <a:pPr marL="0" indent="0">
              <a:buNone/>
            </a:pPr>
            <a:r>
              <a:rPr lang="en-US" dirty="0" smtClean="0"/>
              <a:t>Make </a:t>
            </a:r>
            <a:r>
              <a:rPr lang="en-US" dirty="0" smtClean="0"/>
              <a:t>sure you’re able to offer your thermometer product line to other vendors in the future.</a:t>
            </a:r>
            <a:endParaRPr lang="en-US" dirty="0"/>
          </a:p>
          <a:p>
            <a:pPr lvl="1"/>
            <a:endParaRPr lang="en-US" dirty="0"/>
          </a:p>
        </p:txBody>
      </p:sp>
    </p:spTree>
    <p:extLst>
      <p:ext uri="{BB962C8B-B14F-4D97-AF65-F5344CB8AC3E}">
        <p14:creationId xmlns:p14="http://schemas.microsoft.com/office/powerpoint/2010/main" val="753154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principles</a:t>
            </a:r>
            <a:endParaRPr lang="en-US" dirty="0"/>
          </a:p>
        </p:txBody>
      </p:sp>
      <p:sp>
        <p:nvSpPr>
          <p:cNvPr id="3" name="Content Placeholder 2"/>
          <p:cNvSpPr>
            <a:spLocks noGrp="1"/>
          </p:cNvSpPr>
          <p:nvPr>
            <p:ph idx="1"/>
          </p:nvPr>
        </p:nvSpPr>
        <p:spPr/>
        <p:txBody>
          <a:bodyPr/>
          <a:lstStyle/>
          <a:p>
            <a:r>
              <a:rPr lang="en-US" b="1" dirty="0" smtClean="0">
                <a:latin typeface="Consolas" panose="020B0609020204030204" pitchFamily="49" charset="0"/>
                <a:cs typeface="Consolas" panose="020B0609020204030204" pitchFamily="49" charset="0"/>
              </a:rPr>
              <a:t>(S) SRP - </a:t>
            </a:r>
            <a:r>
              <a:rPr lang="en-US" b="1" dirty="0" smtClean="0"/>
              <a:t>Single </a:t>
            </a:r>
            <a:r>
              <a:rPr lang="en-US" b="1" smtClean="0"/>
              <a:t>Responsibility Principle</a:t>
            </a:r>
            <a:endParaRPr lang="en-US" b="1" dirty="0" smtClean="0"/>
          </a:p>
          <a:p>
            <a:r>
              <a:rPr lang="en-US" dirty="0" smtClean="0">
                <a:latin typeface="Consolas" panose="020B0609020204030204" pitchFamily="49" charset="0"/>
                <a:cs typeface="Consolas" panose="020B0609020204030204" pitchFamily="49" charset="0"/>
              </a:rPr>
              <a:t>(O) OCP - </a:t>
            </a:r>
            <a:r>
              <a:rPr lang="en-US" dirty="0" smtClean="0"/>
              <a:t>Open/Closed Principle</a:t>
            </a:r>
          </a:p>
          <a:p>
            <a:r>
              <a:rPr lang="en-US" dirty="0" smtClean="0">
                <a:latin typeface="Consolas" panose="020B0609020204030204" pitchFamily="49" charset="0"/>
                <a:cs typeface="Consolas" panose="020B0609020204030204" pitchFamily="49" charset="0"/>
              </a:rPr>
              <a:t>(L) LSP - </a:t>
            </a:r>
            <a:r>
              <a:rPr lang="en-US" dirty="0" err="1" smtClean="0"/>
              <a:t>Liskov</a:t>
            </a:r>
            <a:r>
              <a:rPr lang="en-US" dirty="0" smtClean="0"/>
              <a:t> Substitution Principle</a:t>
            </a:r>
          </a:p>
          <a:p>
            <a:r>
              <a:rPr lang="en-US" b="1" dirty="0" smtClean="0">
                <a:latin typeface="Consolas" panose="020B0609020204030204" pitchFamily="49" charset="0"/>
                <a:cs typeface="Consolas" panose="020B0609020204030204" pitchFamily="49" charset="0"/>
              </a:rPr>
              <a:t>(I) ISP - </a:t>
            </a:r>
            <a:r>
              <a:rPr lang="en-US" b="1" dirty="0" smtClean="0"/>
              <a:t>Interface Segregation Principle</a:t>
            </a:r>
          </a:p>
          <a:p>
            <a:r>
              <a:rPr lang="en-US" b="1" dirty="0" smtClean="0">
                <a:latin typeface="Consolas" panose="020B0609020204030204" pitchFamily="49" charset="0"/>
                <a:cs typeface="Consolas" panose="020B0609020204030204" pitchFamily="49" charset="0"/>
              </a:rPr>
              <a:t>(D) DIP - </a:t>
            </a:r>
            <a:r>
              <a:rPr lang="en-US" b="1" dirty="0" smtClean="0"/>
              <a:t>Dependency Inversion Principle</a:t>
            </a:r>
            <a:endParaRPr lang="en-US" b="1" dirty="0"/>
          </a:p>
        </p:txBody>
      </p:sp>
    </p:spTree>
    <p:extLst>
      <p:ext uri="{BB962C8B-B14F-4D97-AF65-F5344CB8AC3E}">
        <p14:creationId xmlns:p14="http://schemas.microsoft.com/office/powerpoint/2010/main" val="1935762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400" dirty="0" smtClean="0"/>
              <a:t>Interface Segregation Principle</a:t>
            </a:r>
            <a:endParaRPr lang="en-US" sz="5400" dirty="0"/>
          </a:p>
        </p:txBody>
      </p:sp>
    </p:spTree>
    <p:extLst>
      <p:ext uri="{BB962C8B-B14F-4D97-AF65-F5344CB8AC3E}">
        <p14:creationId xmlns:p14="http://schemas.microsoft.com/office/powerpoint/2010/main" val="3782324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common approach</a:t>
            </a:r>
            <a:endParaRPr lang="en-US" dirty="0"/>
          </a:p>
        </p:txBody>
      </p:sp>
      <p:sp>
        <p:nvSpPr>
          <p:cNvPr id="5" name="Content Placeholder 4"/>
          <p:cNvSpPr>
            <a:spLocks noGrp="1"/>
          </p:cNvSpPr>
          <p:nvPr>
            <p:ph idx="1"/>
          </p:nvPr>
        </p:nvSpPr>
        <p:spPr/>
        <p:txBody>
          <a:bodyPr/>
          <a:lstStyle/>
          <a:p>
            <a:pPr marL="0" indent="0">
              <a:buNone/>
            </a:pPr>
            <a:r>
              <a:rPr lang="en-US" dirty="0"/>
              <a:t>Low-level module is used by many different high-level modules (clients), all of them having a specific way of working the low-level module.</a:t>
            </a:r>
          </a:p>
          <a:p>
            <a:pPr marL="0" indent="0">
              <a:buNone/>
            </a:pPr>
            <a:r>
              <a:rPr lang="en-US" dirty="0" smtClean="0"/>
              <a:t>This leads to problems:</a:t>
            </a:r>
          </a:p>
          <a:p>
            <a:pPr lvl="1" fontAlgn="ctr"/>
            <a:r>
              <a:rPr lang="en-US" sz="2000" b="1" dirty="0"/>
              <a:t>Interface pollution </a:t>
            </a:r>
            <a:r>
              <a:rPr lang="en-US" sz="2000" dirty="0"/>
              <a:t>- an interface is being polluted with methods that it doesn't require making it "</a:t>
            </a:r>
            <a:r>
              <a:rPr lang="en-US" sz="2000" dirty="0" smtClean="0"/>
              <a:t>fat“ and non-cohesive.</a:t>
            </a:r>
            <a:endParaRPr lang="en-US" sz="2000" dirty="0"/>
          </a:p>
          <a:p>
            <a:pPr lvl="1" fontAlgn="ctr"/>
            <a:r>
              <a:rPr lang="en-US" sz="2000" b="1" dirty="0" smtClean="0"/>
              <a:t>Degenerate method </a:t>
            </a:r>
            <a:r>
              <a:rPr lang="en-US" sz="2000" dirty="0" smtClean="0"/>
              <a:t>implementations in implementing classes.</a:t>
            </a:r>
            <a:endParaRPr lang="en-US" sz="2000" dirty="0"/>
          </a:p>
          <a:p>
            <a:pPr marL="0" indent="0">
              <a:buNone/>
            </a:pPr>
            <a:endParaRPr lang="en-US" dirty="0"/>
          </a:p>
        </p:txBody>
      </p:sp>
    </p:spTree>
    <p:extLst>
      <p:ext uri="{BB962C8B-B14F-4D97-AF65-F5344CB8AC3E}">
        <p14:creationId xmlns:p14="http://schemas.microsoft.com/office/powerpoint/2010/main" val="347714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illustrated</a:t>
            </a:r>
            <a:endParaRPr lang="en-US" dirty="0"/>
          </a:p>
        </p:txBody>
      </p:sp>
      <p:pic>
        <p:nvPicPr>
          <p:cNvPr id="4" name="Picture 2" descr="http://lostechies.com/derickbailey/files/2011/03/InterfaceSegregationPrinciple_6021646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0" y="2126377"/>
            <a:ext cx="4572000" cy="3657600"/>
          </a:xfrm>
        </p:spPr>
      </p:pic>
    </p:spTree>
    <p:extLst>
      <p:ext uri="{BB962C8B-B14F-4D97-AF65-F5344CB8AC3E}">
        <p14:creationId xmlns:p14="http://schemas.microsoft.com/office/powerpoint/2010/main" val="3149187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defined</a:t>
            </a:r>
            <a:endParaRPr lang="en-US" dirty="0"/>
          </a:p>
        </p:txBody>
      </p:sp>
      <p:sp>
        <p:nvSpPr>
          <p:cNvPr id="3" name="Content Placeholder 2"/>
          <p:cNvSpPr>
            <a:spLocks noGrp="1"/>
          </p:cNvSpPr>
          <p:nvPr>
            <p:ph idx="1"/>
          </p:nvPr>
        </p:nvSpPr>
        <p:spPr/>
        <p:txBody>
          <a:bodyPr/>
          <a:lstStyle/>
          <a:p>
            <a:pPr marL="0" indent="0">
              <a:buNone/>
            </a:pPr>
            <a:r>
              <a:rPr lang="en-US" dirty="0"/>
              <a:t>Clients should not be forced to depend on methods they do not use.</a:t>
            </a:r>
          </a:p>
        </p:txBody>
      </p:sp>
    </p:spTree>
    <p:extLst>
      <p:ext uri="{BB962C8B-B14F-4D97-AF65-F5344CB8AC3E}">
        <p14:creationId xmlns:p14="http://schemas.microsoft.com/office/powerpoint/2010/main" val="3379600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Door</a:t>
            </a:r>
            <a:endParaRPr lang="en-US" sz="1800" dirty="0"/>
          </a:p>
        </p:txBody>
      </p:sp>
    </p:spTree>
    <p:extLst>
      <p:ext uri="{BB962C8B-B14F-4D97-AF65-F5344CB8AC3E}">
        <p14:creationId xmlns:p14="http://schemas.microsoft.com/office/powerpoint/2010/main" val="58435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Factory</a:t>
            </a:r>
            <a:endParaRPr lang="en-US" sz="1800" dirty="0"/>
          </a:p>
        </p:txBody>
      </p:sp>
      <p:sp>
        <p:nvSpPr>
          <p:cNvPr id="3" name="Content Placeholder 2"/>
          <p:cNvSpPr>
            <a:spLocks noGrp="1"/>
          </p:cNvSpPr>
          <p:nvPr>
            <p:ph idx="1"/>
          </p:nvPr>
        </p:nvSpPr>
        <p:spPr/>
        <p:txBody>
          <a:bodyPr/>
          <a:lstStyle/>
          <a:p>
            <a:pPr marL="0" indent="0">
              <a:buNone/>
            </a:pPr>
            <a:r>
              <a:rPr lang="en-US" dirty="0" smtClean="0"/>
              <a:t>Refactor the Factory application to be compliant with the interface segregation principle.</a:t>
            </a:r>
            <a:endParaRPr lang="en-US" dirty="0"/>
          </a:p>
        </p:txBody>
      </p:sp>
    </p:spTree>
    <p:extLst>
      <p:ext uri="{BB962C8B-B14F-4D97-AF65-F5344CB8AC3E}">
        <p14:creationId xmlns:p14="http://schemas.microsoft.com/office/powerpoint/2010/main" val="664073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8899D76-5985-43CB-933E-F632154BCAFC}" vid="{19E768FF-C194-4B71-81C6-DED1F05866EA}"/>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Seavus</Template>
  <TotalTime>0</TotalTime>
  <Words>785</Words>
  <Application>Microsoft Office PowerPoint</Application>
  <PresentationFormat>Widescreen</PresentationFormat>
  <Paragraphs>67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Consolas</vt:lpstr>
      <vt:lpstr>Diamond Grid 16x9</vt:lpstr>
      <vt:lpstr>SOLID principles</vt:lpstr>
      <vt:lpstr>Overview</vt:lpstr>
      <vt:lpstr>The principles</vt:lpstr>
      <vt:lpstr>Interface Segregation Principle</vt:lpstr>
      <vt:lpstr>The common approach</vt:lpstr>
      <vt:lpstr>The problem illustrated</vt:lpstr>
      <vt:lpstr>ISP defined</vt:lpstr>
      <vt:lpstr>Example: Door</vt:lpstr>
      <vt:lpstr>Exercise: Factory</vt:lpstr>
      <vt:lpstr>Single Responsibility Principle</vt:lpstr>
      <vt:lpstr>The common approach</vt:lpstr>
      <vt:lpstr>Example</vt:lpstr>
      <vt:lpstr>SRP defined</vt:lpstr>
      <vt:lpstr>Example: Rectangle</vt:lpstr>
      <vt:lpstr>Dependency Inversion Principle</vt:lpstr>
      <vt:lpstr>The common approach</vt:lpstr>
      <vt:lpstr>Hence the problems</vt:lpstr>
      <vt:lpstr>The problem illustrated</vt:lpstr>
      <vt:lpstr>DIP defined</vt:lpstr>
      <vt:lpstr>Example: ElectricalSystem</vt:lpstr>
      <vt:lpstr>Exercises</vt:lpstr>
      <vt:lpstr>Exercise: MotionDetector</vt:lpstr>
      <vt:lpstr>Exercise: WaterHeater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2014-03-27T09:26:06Z</dcterms:created>
  <dcterms:modified xsi:type="dcterms:W3CDTF">2015-03-23T10:03:32Z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