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5"/>
  </p:notesMasterIdLst>
  <p:handoutMasterIdLst>
    <p:handoutMasterId r:id="rId16"/>
  </p:handoutMasterIdLst>
  <p:sldIdLst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80" r:id="rId13"/>
    <p:sldId id="27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6C48"/>
    <a:srgbClr val="4A967C"/>
    <a:srgbClr val="579E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933" autoAdjust="0"/>
  </p:normalViewPr>
  <p:slideViewPr>
    <p:cSldViewPr snapToGrid="0">
      <p:cViewPr varScale="1">
        <p:scale>
          <a:sx n="61" d="100"/>
          <a:sy n="61" d="100"/>
        </p:scale>
        <p:origin x="1062" y="66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creating an e.g.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MarsRobot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it would be tempting to copy/paste the code from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VolcanoRobot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modify it accordingly. However, later we might need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MoonRobot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if we proceed with the copy/paste way of doing things, it would be very hard to maintain the common code later 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98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rgbClr val="016C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" descr="C:\Users\branka.bugariska\Desktop\LogotoUshtePogolem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45" y="5414885"/>
            <a:ext cx="1492358" cy="3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rgbClr val="4A967C"/>
            </a:gs>
            <a:gs pos="100000">
              <a:srgbClr val="016C4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16C4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16C4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 useBgFill="1"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tIns="91440" b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aseline="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 dirty="0" smtClean="0"/>
              <a:t>Place your code here…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5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rgbClr val="4A967C"/>
            </a:gs>
            <a:gs pos="97000">
              <a:srgbClr val="4A967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3/9/2015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rgbClr val="016C4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rgbClr val="016C4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3/9/2015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3/9/2015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3/9/2015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rgbClr val="4A967C"/>
            </a:gs>
            <a:gs pos="100000">
              <a:srgbClr val="016C4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59739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3054" y="6289679"/>
            <a:ext cx="7652948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rgbClr val="016C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 descr="C:\Users\branka.bugariska\Desktop\LogotoUshtePogolemo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34" y="6232351"/>
            <a:ext cx="1004751" cy="25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69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016C48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rgbClr val="016C48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rgbClr val="016C48"/>
        </a:buClr>
        <a:buSzPct val="100000"/>
        <a:buFont typeface="Arial" pitchFamily="34" charset="0"/>
        <a:buChar char="-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rgbClr val="016C48"/>
        </a:buClr>
        <a:buSzPct val="100000"/>
        <a:buFont typeface="Arial" pitchFamily="34" charset="0"/>
        <a:buChar char="-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rgbClr val="016C48"/>
        </a:buClr>
        <a:buSzPct val="100000"/>
        <a:buFont typeface="Arial" pitchFamily="34" charset="0"/>
        <a:buChar char="-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rgbClr val="016C48"/>
        </a:buClr>
        <a:buSzPct val="100000"/>
        <a:buFont typeface="Arial" pitchFamily="34" charset="0"/>
        <a:buChar char="-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Object-oriented programming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89092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One subclass can have only one superclass - single inheritance.</a:t>
            </a:r>
          </a:p>
          <a:p>
            <a:pPr fontAlgn="ctr"/>
            <a:r>
              <a:rPr lang="en-US" dirty="0"/>
              <a:t>One superclass can have an unlimited number of subclasses.</a:t>
            </a:r>
          </a:p>
          <a:p>
            <a:pPr fontAlgn="ctr"/>
            <a:r>
              <a:rPr lang="en-US"/>
              <a:t>If a class doesn't explicitly inherit from another class, it inherits implicitly from Java's Object class</a:t>
            </a:r>
            <a:r>
              <a:rPr lang="en-US" smtClean="0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3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44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Volcano </a:t>
            </a:r>
            <a:r>
              <a:rPr lang="en-US" smtClean="0"/>
              <a:t>Robot Virgil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the </a:t>
            </a:r>
            <a:r>
              <a:rPr lang="en-US" i="1" dirty="0"/>
              <a:t>main()</a:t>
            </a:r>
            <a:r>
              <a:rPr lang="en-US" dirty="0"/>
              <a:t> method of the </a:t>
            </a:r>
            <a:r>
              <a:rPr lang="en-US" i="1" smtClean="0"/>
              <a:t>VolcanoApplication</a:t>
            </a:r>
            <a:r>
              <a:rPr lang="en-US" smtClean="0"/>
              <a:t> </a:t>
            </a:r>
            <a:r>
              <a:rPr lang="en-US" dirty="0"/>
              <a:t>class, create a second </a:t>
            </a:r>
            <a:r>
              <a:rPr lang="en-US" i="1" dirty="0" err="1"/>
              <a:t>VolcanoRobot</a:t>
            </a:r>
            <a:r>
              <a:rPr lang="en-US" dirty="0"/>
              <a:t> robot named </a:t>
            </a:r>
            <a:r>
              <a:rPr lang="en-US" i="1" dirty="0" err="1" smtClean="0"/>
              <a:t>virgil</a:t>
            </a:r>
            <a:r>
              <a:rPr lang="en-US" dirty="0"/>
              <a:t>, set up its instance variables, and display them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104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 and mimics real-world concepts through OOP </a:t>
            </a:r>
            <a:r>
              <a:rPr lang="en-US" dirty="0" smtClean="0"/>
              <a:t>elements</a:t>
            </a:r>
          </a:p>
          <a:p>
            <a:pPr lvl="1"/>
            <a:r>
              <a:rPr lang="en-US" dirty="0"/>
              <a:t>Tailored to the human mind rather than the </a:t>
            </a:r>
            <a:r>
              <a:rPr lang="en-US" dirty="0" smtClean="0"/>
              <a:t>machine</a:t>
            </a:r>
          </a:p>
          <a:p>
            <a:pPr lvl="1"/>
            <a:r>
              <a:rPr lang="en-US" dirty="0"/>
              <a:t>The focus is on the task for which the computer is used rather than the way a computer handles the </a:t>
            </a:r>
            <a:r>
              <a:rPr lang="en-US" dirty="0" smtClean="0"/>
              <a:t>task</a:t>
            </a:r>
          </a:p>
          <a:p>
            <a:r>
              <a:rPr lang="en-US" dirty="0"/>
              <a:t>Elements of OOP - classes, abstract classes, interfaces, objects, attributes, methods, etc</a:t>
            </a:r>
            <a:r>
              <a:rPr lang="en-US" dirty="0" smtClean="0"/>
              <a:t>.</a:t>
            </a:r>
          </a:p>
          <a:p>
            <a:r>
              <a:rPr lang="en-US" dirty="0"/>
              <a:t>Four major principles of OOP - abstraction, encapsulation, inheritance, </a:t>
            </a:r>
            <a:r>
              <a:rPr lang="en-US" dirty="0" smtClean="0"/>
              <a:t>polymorphism</a:t>
            </a:r>
          </a:p>
          <a:p>
            <a:r>
              <a:rPr lang="en-US" dirty="0"/>
              <a:t>More difficult than learning the Java programming </a:t>
            </a:r>
            <a:r>
              <a:rPr lang="en-US" dirty="0" smtClean="0"/>
              <a:t>language</a:t>
            </a:r>
          </a:p>
          <a:p>
            <a:r>
              <a:rPr lang="en-US" dirty="0"/>
              <a:t>Common mistake - procedural code masked in an object-oriented language</a:t>
            </a:r>
          </a:p>
        </p:txBody>
      </p:sp>
    </p:spTree>
    <p:extLst>
      <p:ext uri="{BB962C8B-B14F-4D97-AF65-F5344CB8AC3E}">
        <p14:creationId xmlns:p14="http://schemas.microsoft.com/office/powerpoint/2010/main" val="66596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model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Stereo system:</a:t>
            </a:r>
          </a:p>
          <a:p>
            <a:pPr lvl="1"/>
            <a:r>
              <a:rPr lang="en-US" dirty="0"/>
              <a:t>Speakers - play mid-range and high-frequency </a:t>
            </a:r>
            <a:r>
              <a:rPr lang="en-US" dirty="0" smtClean="0"/>
              <a:t>sounds</a:t>
            </a:r>
          </a:p>
          <a:p>
            <a:pPr lvl="1"/>
            <a:r>
              <a:rPr lang="en-US" dirty="0"/>
              <a:t>Subwoofer - plays low bass frequency </a:t>
            </a:r>
            <a:r>
              <a:rPr lang="en-US" dirty="0" smtClean="0"/>
              <a:t>sounds</a:t>
            </a:r>
          </a:p>
          <a:p>
            <a:pPr lvl="1"/>
            <a:r>
              <a:rPr lang="en-US" dirty="0"/>
              <a:t>Tuner - receives radio broadcast </a:t>
            </a:r>
            <a:r>
              <a:rPr lang="en-US" dirty="0" smtClean="0"/>
              <a:t>signals</a:t>
            </a:r>
          </a:p>
          <a:p>
            <a:pPr lvl="1"/>
            <a:r>
              <a:rPr lang="en-US" dirty="0"/>
              <a:t>CD player - plays audio data from </a:t>
            </a:r>
            <a:r>
              <a:rPr lang="en-US" dirty="0" smtClean="0"/>
              <a:t>CDs</a:t>
            </a:r>
          </a:p>
          <a:p>
            <a:r>
              <a:rPr lang="en-US" dirty="0"/>
              <a:t>Key concepts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The components are self-contained elements that perform a specific </a:t>
            </a:r>
            <a:r>
              <a:rPr lang="en-US" dirty="0" smtClean="0"/>
              <a:t>function</a:t>
            </a:r>
          </a:p>
          <a:p>
            <a:pPr lvl="1"/>
            <a:r>
              <a:rPr lang="en-US" dirty="0"/>
              <a:t>They can be combined and </a:t>
            </a:r>
            <a:r>
              <a:rPr lang="en-US" dirty="0" smtClean="0"/>
              <a:t>reused</a:t>
            </a:r>
          </a:p>
          <a:p>
            <a:pPr lvl="1"/>
            <a:r>
              <a:rPr lang="en-US" dirty="0"/>
              <a:t>They interconnect through standardized connectors</a:t>
            </a:r>
          </a:p>
        </p:txBody>
      </p:sp>
    </p:spTree>
    <p:extLst>
      <p:ext uri="{BB962C8B-B14F-4D97-AF65-F5344CB8AC3E}">
        <p14:creationId xmlns:p14="http://schemas.microsoft.com/office/powerpoint/2010/main" val="325160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and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are software bundles of related </a:t>
            </a:r>
            <a:r>
              <a:rPr lang="en-US" b="1" dirty="0"/>
              <a:t>state</a:t>
            </a:r>
            <a:r>
              <a:rPr lang="en-US" dirty="0"/>
              <a:t> and </a:t>
            </a:r>
            <a:r>
              <a:rPr lang="en-US" b="1" dirty="0"/>
              <a:t>behavior</a:t>
            </a:r>
            <a:r>
              <a:rPr lang="en-US" dirty="0"/>
              <a:t> which model real-world objects</a:t>
            </a:r>
            <a:r>
              <a:rPr lang="en-US" dirty="0" smtClean="0"/>
              <a:t>.</a:t>
            </a:r>
          </a:p>
          <a:p>
            <a:r>
              <a:rPr lang="en-US" dirty="0"/>
              <a:t>A class is a </a:t>
            </a:r>
            <a:r>
              <a:rPr lang="en-US" b="1" dirty="0"/>
              <a:t>template</a:t>
            </a:r>
            <a:r>
              <a:rPr lang="en-US" dirty="0"/>
              <a:t> (blueprint) used to create objects</a:t>
            </a:r>
            <a:r>
              <a:rPr lang="en-US" dirty="0" smtClean="0"/>
              <a:t>.</a:t>
            </a:r>
          </a:p>
          <a:p>
            <a:r>
              <a:rPr lang="en-US" dirty="0"/>
              <a:t>Objects created from the same class have similar features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16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5347996" cy="381000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Modem class</a:t>
            </a:r>
          </a:p>
          <a:p>
            <a:pPr lvl="1"/>
            <a:r>
              <a:rPr lang="en-US" dirty="0"/>
              <a:t>Connects to a computer through a serial </a:t>
            </a:r>
            <a:r>
              <a:rPr lang="en-US" dirty="0" smtClean="0"/>
              <a:t>port</a:t>
            </a:r>
          </a:p>
          <a:p>
            <a:pPr lvl="1"/>
            <a:r>
              <a:rPr lang="en-US" dirty="0"/>
              <a:t>Can dial a phone number</a:t>
            </a:r>
          </a:p>
          <a:p>
            <a:pPr lvl="1"/>
            <a:r>
              <a:rPr lang="en-US" dirty="0"/>
              <a:t>Can send and receive </a:t>
            </a:r>
            <a:r>
              <a:rPr lang="en-US" dirty="0" smtClean="0"/>
              <a:t>data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1934" y="1646238"/>
            <a:ext cx="3282820" cy="3327484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6811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 and behavior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object's state is expressed through </a:t>
            </a:r>
            <a:r>
              <a:rPr lang="en-US" b="1" dirty="0"/>
              <a:t>attributes</a:t>
            </a:r>
            <a:r>
              <a:rPr lang="en-US" dirty="0"/>
              <a:t>.</a:t>
            </a:r>
          </a:p>
          <a:p>
            <a:r>
              <a:rPr lang="en-US" dirty="0"/>
              <a:t>Attributes In Java are called </a:t>
            </a:r>
            <a:r>
              <a:rPr lang="en-US" b="1" dirty="0"/>
              <a:t>variables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Instance variables - object </a:t>
            </a:r>
            <a:r>
              <a:rPr lang="en-US" dirty="0" smtClean="0"/>
              <a:t>specific</a:t>
            </a:r>
          </a:p>
          <a:p>
            <a:pPr lvl="1"/>
            <a:r>
              <a:rPr lang="en-US" dirty="0"/>
              <a:t>Class (static) variables - class specific i.e. they relate to an entire class of objects created from a </a:t>
            </a:r>
            <a:r>
              <a:rPr lang="en-US" dirty="0" smtClean="0"/>
              <a:t>class</a:t>
            </a:r>
          </a:p>
          <a:p>
            <a:pPr fontAlgn="ctr"/>
            <a:r>
              <a:rPr lang="en-US" dirty="0"/>
              <a:t>The </a:t>
            </a:r>
            <a:r>
              <a:rPr lang="en-US" b="1" dirty="0"/>
              <a:t>behavior</a:t>
            </a:r>
            <a:r>
              <a:rPr lang="en-US" dirty="0"/>
              <a:t> of an object relates to the things that the object can do to themselves and to other </a:t>
            </a:r>
            <a:r>
              <a:rPr lang="en-US" dirty="0" smtClean="0"/>
              <a:t>objects.</a:t>
            </a:r>
            <a:endParaRPr lang="en-US" dirty="0"/>
          </a:p>
          <a:p>
            <a:pPr fontAlgn="ctr"/>
            <a:r>
              <a:rPr lang="en-US" dirty="0"/>
              <a:t>In Java behavior is expressed through </a:t>
            </a:r>
            <a:r>
              <a:rPr lang="en-US" b="1" dirty="0"/>
              <a:t>methods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9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Volcano Robot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dirty="0" err="1"/>
              <a:t>VolcanoRobot</a:t>
            </a:r>
            <a:r>
              <a:rPr lang="en-US" dirty="0"/>
              <a:t> class used to do research inside volcanic craters</a:t>
            </a:r>
            <a:r>
              <a:rPr lang="en-US" dirty="0" smtClean="0"/>
              <a:t>.</a:t>
            </a:r>
          </a:p>
          <a:p>
            <a:r>
              <a:rPr lang="en-US" dirty="0"/>
              <a:t>Variables</a:t>
            </a:r>
            <a:r>
              <a:rPr lang="en-US" dirty="0" smtClean="0"/>
              <a:t>:</a:t>
            </a:r>
          </a:p>
          <a:p>
            <a:pPr lvl="1" fontAlgn="ctr"/>
            <a:r>
              <a:rPr lang="en-US" dirty="0"/>
              <a:t>Status - Exploring, moving, returning home</a:t>
            </a:r>
          </a:p>
          <a:p>
            <a:pPr lvl="1" fontAlgn="ctr"/>
            <a:r>
              <a:rPr lang="en-US" dirty="0"/>
              <a:t>Speed - Measured in kilometers per hour</a:t>
            </a:r>
          </a:p>
          <a:p>
            <a:pPr lvl="1" fontAlgn="ctr"/>
            <a:r>
              <a:rPr lang="en-US" dirty="0"/>
              <a:t>Temperature - Measured in degrees </a:t>
            </a:r>
            <a:r>
              <a:rPr lang="en-US" dirty="0" smtClean="0"/>
              <a:t>centigrade</a:t>
            </a:r>
          </a:p>
          <a:p>
            <a:r>
              <a:rPr lang="en-US" dirty="0" smtClean="0"/>
              <a:t>Methods:</a:t>
            </a:r>
          </a:p>
          <a:p>
            <a:pPr lvl="1" fontAlgn="ctr"/>
            <a:r>
              <a:rPr lang="en-US" dirty="0"/>
              <a:t>Check current temperature</a:t>
            </a:r>
          </a:p>
          <a:p>
            <a:pPr lvl="1" fontAlgn="ctr"/>
            <a:r>
              <a:rPr lang="en-US" dirty="0"/>
              <a:t>Begin a survey</a:t>
            </a:r>
          </a:p>
          <a:p>
            <a:pPr lvl="1" fontAlgn="ctr"/>
            <a:r>
              <a:rPr lang="en-US" dirty="0"/>
              <a:t>Report current speed</a:t>
            </a:r>
          </a:p>
          <a:p>
            <a:pPr lvl="1" font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593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Allows for one class, a </a:t>
            </a:r>
            <a:r>
              <a:rPr lang="en-US" b="1" dirty="0"/>
              <a:t>subclass</a:t>
            </a:r>
            <a:r>
              <a:rPr lang="en-US" dirty="0"/>
              <a:t>, to inherit the attributes and behavior of another class called a </a:t>
            </a:r>
            <a:r>
              <a:rPr lang="en-US" b="1" dirty="0" err="1"/>
              <a:t>supperclass</a:t>
            </a:r>
            <a:r>
              <a:rPr lang="en-US" dirty="0"/>
              <a:t>.</a:t>
            </a:r>
          </a:p>
          <a:p>
            <a:pPr fontAlgn="ctr"/>
            <a:r>
              <a:rPr lang="en-US" dirty="0"/>
              <a:t>The subclass specifies how it differs from its </a:t>
            </a:r>
            <a:r>
              <a:rPr lang="en-US" dirty="0" err="1"/>
              <a:t>supperclass</a:t>
            </a:r>
            <a:r>
              <a:rPr lang="en-US" dirty="0"/>
              <a:t>.</a:t>
            </a:r>
          </a:p>
          <a:p>
            <a:pPr fontAlgn="ctr"/>
            <a:r>
              <a:rPr lang="en-US" dirty="0"/>
              <a:t>Advantages:</a:t>
            </a:r>
          </a:p>
          <a:p>
            <a:pPr lvl="1" fontAlgn="ctr"/>
            <a:r>
              <a:rPr lang="en-US" dirty="0"/>
              <a:t>Functionality common to multiple classes can be put into a superclass, which enables it to be used repeatedly in all classes below it in the </a:t>
            </a:r>
            <a:r>
              <a:rPr lang="en-US" dirty="0" smtClean="0"/>
              <a:t>hierarchy.</a:t>
            </a:r>
            <a:endParaRPr lang="en-US" dirty="0"/>
          </a:p>
          <a:p>
            <a:pPr lvl="1" fontAlgn="ctr"/>
            <a:r>
              <a:rPr lang="en-US" dirty="0"/>
              <a:t>Changes to a superclass automatically are reflected in all its subclasses, their subclasses, and so 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13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hierarchy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1401" y="2154101"/>
            <a:ext cx="3467584" cy="2848373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0499" y="2287469"/>
            <a:ext cx="3572374" cy="2581635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3432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8899D76-5985-43CB-933E-F632154BCAFC}" vid="{19E768FF-C194-4B71-81C6-DED1F05866EA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Seavus</Template>
  <TotalTime>0</TotalTime>
  <Words>550</Words>
  <Application>Microsoft Office PowerPoint</Application>
  <PresentationFormat>Widescreen</PresentationFormat>
  <Paragraphs>61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Consolas</vt:lpstr>
      <vt:lpstr>Diamond Grid 16x9</vt:lpstr>
      <vt:lpstr>Object-oriented programming</vt:lpstr>
      <vt:lpstr>Overview</vt:lpstr>
      <vt:lpstr>OOP model example</vt:lpstr>
      <vt:lpstr>Objects and classes</vt:lpstr>
      <vt:lpstr>Example</vt:lpstr>
      <vt:lpstr>Attributes and behavior</vt:lpstr>
      <vt:lpstr>Example: Volcano Robot</vt:lpstr>
      <vt:lpstr>Inheritance</vt:lpstr>
      <vt:lpstr>Class hierarchy example</vt:lpstr>
      <vt:lpstr>Inheritance in Java</vt:lpstr>
      <vt:lpstr>Exercises</vt:lpstr>
      <vt:lpstr>Exercise: Volcano Robot Virgil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2014-03-27T09:26:06Z</dcterms:created>
  <dcterms:modified xsi:type="dcterms:W3CDTF">2015-03-09T14:16:23Z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