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57"/>
  </p:notesMasterIdLst>
  <p:handoutMasterIdLst>
    <p:handoutMasterId r:id="rId58"/>
  </p:handoutMasterIdLst>
  <p:sldIdLst>
    <p:sldId id="261" r:id="rId3"/>
    <p:sldId id="263" r:id="rId4"/>
    <p:sldId id="264" r:id="rId5"/>
    <p:sldId id="297" r:id="rId6"/>
    <p:sldId id="265" r:id="rId7"/>
    <p:sldId id="318" r:id="rId8"/>
    <p:sldId id="266" r:id="rId9"/>
    <p:sldId id="267" r:id="rId10"/>
    <p:sldId id="272" r:id="rId11"/>
    <p:sldId id="273" r:id="rId12"/>
    <p:sldId id="296" r:id="rId13"/>
    <p:sldId id="268" r:id="rId14"/>
    <p:sldId id="269" r:id="rId15"/>
    <p:sldId id="270" r:id="rId16"/>
    <p:sldId id="271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8" r:id="rId38"/>
    <p:sldId id="299" r:id="rId39"/>
    <p:sldId id="300" r:id="rId40"/>
    <p:sldId id="301" r:id="rId41"/>
    <p:sldId id="313" r:id="rId42"/>
    <p:sldId id="302" r:id="rId43"/>
    <p:sldId id="314" r:id="rId44"/>
    <p:sldId id="303" r:id="rId45"/>
    <p:sldId id="315" r:id="rId46"/>
    <p:sldId id="304" r:id="rId47"/>
    <p:sldId id="312" r:id="rId48"/>
    <p:sldId id="305" r:id="rId49"/>
    <p:sldId id="306" r:id="rId50"/>
    <p:sldId id="317" r:id="rId51"/>
    <p:sldId id="307" r:id="rId52"/>
    <p:sldId id="308" r:id="rId53"/>
    <p:sldId id="309" r:id="rId54"/>
    <p:sldId id="310" r:id="rId55"/>
    <p:sldId id="319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967C"/>
    <a:srgbClr val="016C48"/>
    <a:srgbClr val="579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64" y="10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45" y="5414885"/>
            <a:ext cx="1492358" cy="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tIns="9144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 smtClean="0"/>
              <a:t>Place your code here…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5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rgbClr val="4A967C"/>
            </a:gs>
            <a:gs pos="97000">
              <a:srgbClr val="4A967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3/30/2015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9739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3054" y="6289679"/>
            <a:ext cx="7652948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34" y="6232351"/>
            <a:ext cx="1004751" cy="2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16C48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016C48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rgbClr val="016C48"/>
        </a:buClr>
        <a:buSzPct val="100000"/>
        <a:buFont typeface="Arial" pitchFamily="34" charset="0"/>
        <a:buChar char="-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Hibernate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and updating an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97475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Session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session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sessionFactory.openSession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Transaction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null;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try {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session.beginTransaction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Book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book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= (Book)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session.get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Book.class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8L);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book.setTitle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("Corrected Title");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session.save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(book);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tx.commit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 catch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RuntimeException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 {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if 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!= null)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{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tx.rollback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(); }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 finally {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session.close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768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Persistent classes and mapping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3570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 classes whose objects or instances will be stored in database tables are called persistent classes in Hibernate. It's best if these classes follow these rules</a:t>
            </a:r>
            <a:r>
              <a:rPr lang="en-US" dirty="0" smtClean="0"/>
              <a:t>:</a:t>
            </a:r>
            <a:endParaRPr lang="en-US" dirty="0"/>
          </a:p>
          <a:p>
            <a:pPr lvl="1" fontAlgn="ctr"/>
            <a:r>
              <a:rPr lang="en-US" dirty="0"/>
              <a:t>All Java classes that will be persisted need a default constructor.</a:t>
            </a:r>
          </a:p>
          <a:p>
            <a:pPr lvl="1" fontAlgn="ctr"/>
            <a:r>
              <a:rPr lang="en-US" dirty="0"/>
              <a:t>All classes should contain an ID in order to allow easy identification of your objects within Hibernate and the database. This property maps to the primary key column of a database table.</a:t>
            </a:r>
          </a:p>
          <a:p>
            <a:pPr lvl="1" fontAlgn="ctr"/>
            <a:r>
              <a:rPr lang="en-US" dirty="0"/>
              <a:t>All attributes that will be persisted should be declared private and have getter and setter methods defined in the JavaBean style.</a:t>
            </a:r>
          </a:p>
          <a:p>
            <a:pPr lvl="1" fontAlgn="ctr"/>
            <a:r>
              <a:rPr lang="en-US" dirty="0"/>
              <a:t>A central feature of Hibernate, proxies, depends upon the persistent class being either non-final, or the implementation of an interface that declares all public methods.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9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ctr"/>
            <a:r>
              <a:rPr lang="en-US" dirty="0"/>
              <a:t>Defines the relationship between the application's object data model to the database's relational data model.</a:t>
            </a:r>
          </a:p>
          <a:p>
            <a:pPr lvl="1" fontAlgn="ctr"/>
            <a:r>
              <a:rPr lang="en-US" dirty="0"/>
              <a:t>How classes map to </a:t>
            </a:r>
            <a:r>
              <a:rPr lang="en-US" dirty="0" smtClean="0"/>
              <a:t>tables</a:t>
            </a:r>
            <a:endParaRPr lang="en-US" dirty="0"/>
          </a:p>
          <a:p>
            <a:pPr lvl="1" fontAlgn="ctr"/>
            <a:r>
              <a:rPr lang="en-US" dirty="0"/>
              <a:t>How class attributes map to table </a:t>
            </a:r>
            <a:r>
              <a:rPr lang="en-US" dirty="0" smtClean="0"/>
              <a:t>columns</a:t>
            </a:r>
            <a:endParaRPr lang="en-US" dirty="0"/>
          </a:p>
          <a:p>
            <a:pPr lvl="1" fontAlgn="ctr"/>
            <a:r>
              <a:rPr lang="en-US" dirty="0"/>
              <a:t>Which class attribute is going to be used as a primary </a:t>
            </a:r>
            <a:r>
              <a:rPr lang="en-US" dirty="0" smtClean="0"/>
              <a:t>key</a:t>
            </a:r>
            <a:endParaRPr lang="en-US" dirty="0"/>
          </a:p>
          <a:p>
            <a:pPr lvl="1" fontAlgn="ctr"/>
            <a:r>
              <a:rPr lang="en-US" dirty="0"/>
              <a:t>What primary key generation strategy is to be </a:t>
            </a:r>
            <a:r>
              <a:rPr lang="en-US" dirty="0" smtClean="0"/>
              <a:t>used</a:t>
            </a:r>
            <a:endParaRPr lang="en-US" dirty="0"/>
          </a:p>
          <a:p>
            <a:pPr lvl="1" fontAlgn="ctr"/>
            <a:r>
              <a:rPr lang="en-US" dirty="0"/>
              <a:t>Etc.</a:t>
            </a:r>
          </a:p>
          <a:p>
            <a:pPr fontAlgn="ctr"/>
            <a:r>
              <a:rPr lang="en-US" dirty="0"/>
              <a:t>Hibernate provides two mapping models:</a:t>
            </a:r>
          </a:p>
          <a:p>
            <a:pPr lvl="1" fontAlgn="ctr"/>
            <a:r>
              <a:rPr lang="en-US" dirty="0"/>
              <a:t>Through XML configuration </a:t>
            </a:r>
            <a:r>
              <a:rPr lang="en-US" dirty="0" smtClean="0"/>
              <a:t>files</a:t>
            </a:r>
            <a:endParaRPr lang="en-US" dirty="0"/>
          </a:p>
          <a:p>
            <a:pPr lvl="1" fontAlgn="ctr"/>
            <a:r>
              <a:rPr lang="en-US" dirty="0"/>
              <a:t>By using </a:t>
            </a:r>
            <a:r>
              <a:rPr lang="en-US" dirty="0" smtClean="0"/>
              <a:t>annotations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81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based mapping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058462"/>
              </p:ext>
            </p:extLst>
          </p:nvPr>
        </p:nvGraphicFramePr>
        <p:xfrm>
          <a:off x="1295400" y="2372499"/>
          <a:ext cx="9601200" cy="33020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153032"/>
                <a:gridCol w="1103871"/>
                <a:gridCol w="5344297"/>
              </a:tblGrid>
              <a:tr h="23239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Annotation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579E8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Annotates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579E8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Used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</a:rPr>
                        <a:t> for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579E86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smtClean="0">
                          <a:effectLst/>
                          <a:latin typeface="Calibri" panose="020F0502020204030204" pitchFamily="34" charset="0"/>
                        </a:rPr>
                        <a:t>@</a:t>
                      </a:r>
                      <a:r>
                        <a:rPr lang="en-US" sz="1600" i="1" dirty="0" err="1" smtClean="0">
                          <a:effectLst/>
                          <a:latin typeface="Calibri" panose="020F0502020204030204" pitchFamily="34" charset="0"/>
                        </a:rPr>
                        <a:t>javax.persistence.Entity</a:t>
                      </a:r>
                      <a:endParaRPr lang="en-US" sz="1600" i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alibri" panose="020F0502020204030204" pitchFamily="34" charset="0"/>
                        </a:rPr>
                        <a:t>Marks a class as a persistent class i.e. an entity bean. The class must have a no-argument constructor.</a:t>
                      </a:r>
                    </a:p>
                  </a:txBody>
                  <a:tcPr marL="50800" marR="50800" marT="50800" marB="50800"/>
                </a:tc>
              </a:tr>
              <a:tr h="36576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smtClean="0">
                          <a:effectLst/>
                          <a:latin typeface="Calibri" panose="020F0502020204030204" pitchFamily="34" charset="0"/>
                        </a:rPr>
                        <a:t>@</a:t>
                      </a:r>
                      <a:r>
                        <a:rPr lang="en-US" sz="1600" i="1" dirty="0" err="1" smtClean="0">
                          <a:effectLst/>
                          <a:latin typeface="Calibri" panose="020F0502020204030204" pitchFamily="34" charset="0"/>
                        </a:rPr>
                        <a:t>javax.persistence.Table</a:t>
                      </a:r>
                      <a:endParaRPr lang="en-US" sz="1600" i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</a:rPr>
                        <a:t>Specifies the details of the table that will be used to persist the table in the database.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36576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smtClean="0">
                          <a:effectLst/>
                          <a:latin typeface="Calibri" panose="020F0502020204030204" pitchFamily="34" charset="0"/>
                        </a:rPr>
                        <a:t>@</a:t>
                      </a:r>
                      <a:r>
                        <a:rPr lang="en-US" sz="1600" i="1" dirty="0" err="1" smtClean="0">
                          <a:effectLst/>
                          <a:latin typeface="Calibri" panose="020F0502020204030204" pitchFamily="34" charset="0"/>
                        </a:rPr>
                        <a:t>javax.persistence.Id</a:t>
                      </a:r>
                      <a:endParaRPr lang="en-US" sz="1600" i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</a:rPr>
                        <a:t>Field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</a:rPr>
                        <a:t>Marks the field that will be used as a primary key.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36576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smtClean="0">
                          <a:effectLst/>
                          <a:latin typeface="Calibri" panose="020F0502020204030204" pitchFamily="34" charset="0"/>
                        </a:rPr>
                        <a:t>@</a:t>
                      </a:r>
                      <a:r>
                        <a:rPr lang="en-US" sz="1600" i="1" dirty="0" err="1" smtClean="0">
                          <a:effectLst/>
                          <a:latin typeface="Calibri" panose="020F0502020204030204" pitchFamily="34" charset="0"/>
                        </a:rPr>
                        <a:t>javax.persistence.GeneratedValue</a:t>
                      </a:r>
                      <a:endParaRPr lang="en-US" sz="1600" i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</a:rPr>
                        <a:t>Field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</a:rPr>
                        <a:t>Used alongside </a:t>
                      </a:r>
                      <a:r>
                        <a:rPr lang="en-US" sz="1600" i="1" dirty="0" smtClean="0">
                          <a:effectLst/>
                          <a:latin typeface="Calibri" panose="020F0502020204030204" pitchFamily="34" charset="0"/>
                        </a:rPr>
                        <a:t>@Id</a:t>
                      </a: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</a:rPr>
                        <a:t> to specify that Hibernate should take care of generating the primary key value using some strategy.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36576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smtClean="0">
                          <a:effectLst/>
                          <a:latin typeface="Calibri" panose="020F0502020204030204" pitchFamily="34" charset="0"/>
                        </a:rPr>
                        <a:t>@</a:t>
                      </a:r>
                      <a:r>
                        <a:rPr lang="en-US" sz="1600" i="1" dirty="0" err="1" smtClean="0">
                          <a:effectLst/>
                          <a:latin typeface="Calibri" panose="020F0502020204030204" pitchFamily="34" charset="0"/>
                        </a:rPr>
                        <a:t>javax.persistence.Column</a:t>
                      </a:r>
                      <a:endParaRPr lang="en-US" sz="1600" i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</a:rPr>
                        <a:t>Field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</a:rPr>
                        <a:t>Used to specify the details of the column to which the field will be mapped. It provides attributes such as "name", "length", "</a:t>
                      </a:r>
                      <a:r>
                        <a:rPr lang="en-US" sz="1600" dirty="0" err="1" smtClean="0">
                          <a:effectLst/>
                          <a:latin typeface="Calibri" panose="020F0502020204030204" pitchFamily="34" charset="0"/>
                        </a:rPr>
                        <a:t>nullable</a:t>
                      </a: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</a:rPr>
                        <a:t>", "unique".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62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based mapping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03242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@Entity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@Table(name = "book</a:t>
            </a: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</a:rPr>
              <a:t>")</a:t>
            </a:r>
            <a:endParaRPr lang="en-US" sz="15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public class </a:t>
            </a: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</a:rPr>
              <a:t>Book 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pPr>
              <a:lnSpc>
                <a:spcPct val="110000"/>
              </a:lnSpc>
            </a:pPr>
            <a:endParaRPr lang="en-US" sz="15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    @Id @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</a:rPr>
              <a:t>GeneratedValue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 private Long id;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    @Column(name = "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</a:rPr>
              <a:t>isbn</a:t>
            </a: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</a:rPr>
              <a:t>") 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private String </a:t>
            </a:r>
            <a:r>
              <a:rPr lang="en-US" sz="1500" dirty="0" err="1" smtClean="0">
                <a:solidFill>
                  <a:schemeClr val="accent1">
                    <a:lumMod val="50000"/>
                  </a:schemeClr>
                </a:solidFill>
              </a:rPr>
              <a:t>isbn</a:t>
            </a: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  <a:endParaRPr lang="en-US" sz="15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    @Column(name = "title</a:t>
            </a: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</a:rPr>
              <a:t>") 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private String </a:t>
            </a: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</a:rPr>
              <a:t>title;</a:t>
            </a:r>
            <a:endParaRPr lang="en-US" sz="15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15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    public </a:t>
            </a: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</a:rPr>
              <a:t>Book() 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{ }</a:t>
            </a:r>
          </a:p>
          <a:p>
            <a:pPr>
              <a:lnSpc>
                <a:spcPct val="110000"/>
              </a:lnSpc>
            </a:pPr>
            <a:endParaRPr lang="en-US" sz="15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    public String </a:t>
            </a:r>
            <a:r>
              <a:rPr lang="en-US" sz="1500" dirty="0" err="1" smtClean="0">
                <a:solidFill>
                  <a:schemeClr val="accent1">
                    <a:lumMod val="50000"/>
                  </a:schemeClr>
                </a:solidFill>
              </a:rPr>
              <a:t>getIsbn</a:t>
            </a: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</a:rPr>
              <a:t>() 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{ return </a:t>
            </a:r>
            <a:r>
              <a:rPr lang="en-US" sz="1500" dirty="0" err="1" smtClean="0">
                <a:solidFill>
                  <a:schemeClr val="accent1">
                    <a:lumMod val="50000"/>
                  </a:schemeClr>
                </a:solidFill>
              </a:rPr>
              <a:t>isbn</a:t>
            </a: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</a:rPr>
              <a:t>; 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pPr>
              <a:lnSpc>
                <a:spcPct val="110000"/>
              </a:lnSpc>
            </a:pPr>
            <a:endParaRPr lang="en-US" sz="15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    public void </a:t>
            </a:r>
            <a:r>
              <a:rPr lang="en-US" sz="1500" dirty="0" err="1" smtClean="0">
                <a:solidFill>
                  <a:schemeClr val="accent1">
                    <a:lumMod val="50000"/>
                  </a:schemeClr>
                </a:solidFill>
              </a:rPr>
              <a:t>setIsbn</a:t>
            </a: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</a:rPr>
              <a:t>(String </a:t>
            </a:r>
            <a:r>
              <a:rPr lang="en-US" sz="1500" dirty="0" err="1" smtClean="0">
                <a:solidFill>
                  <a:schemeClr val="accent1">
                    <a:lumMod val="50000"/>
                  </a:schemeClr>
                </a:solidFill>
              </a:rPr>
              <a:t>isbn</a:t>
            </a: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{ </a:t>
            </a:r>
            <a:r>
              <a:rPr lang="en-US" sz="1500" dirty="0" err="1" smtClean="0">
                <a:solidFill>
                  <a:schemeClr val="accent1">
                    <a:lumMod val="50000"/>
                  </a:schemeClr>
                </a:solidFill>
              </a:rPr>
              <a:t>this.isbn</a:t>
            </a: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en-US" sz="1500" dirty="0" err="1" smtClean="0">
                <a:solidFill>
                  <a:schemeClr val="accent1">
                    <a:lumMod val="50000"/>
                  </a:schemeClr>
                </a:solidFill>
              </a:rPr>
              <a:t>isbn</a:t>
            </a: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</a:rPr>
              <a:t>; 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pPr>
              <a:lnSpc>
                <a:spcPct val="110000"/>
              </a:lnSpc>
            </a:pPr>
            <a:endParaRPr lang="en-US" sz="15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    public String </a:t>
            </a:r>
            <a:r>
              <a:rPr lang="en-US" sz="1500" dirty="0" err="1" smtClean="0">
                <a:solidFill>
                  <a:schemeClr val="accent1">
                    <a:lumMod val="50000"/>
                  </a:schemeClr>
                </a:solidFill>
              </a:rPr>
              <a:t>getTitle</a:t>
            </a: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</a:rPr>
              <a:t>() 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{ return </a:t>
            </a: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</a:rPr>
              <a:t>title; 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pPr>
              <a:lnSpc>
                <a:spcPct val="110000"/>
              </a:lnSpc>
            </a:pPr>
            <a:endParaRPr lang="en-US" sz="15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    public void </a:t>
            </a:r>
            <a:r>
              <a:rPr lang="en-US" sz="1500" dirty="0" err="1" smtClean="0">
                <a:solidFill>
                  <a:schemeClr val="accent1">
                    <a:lumMod val="50000"/>
                  </a:schemeClr>
                </a:solidFill>
              </a:rPr>
              <a:t>setTitle</a:t>
            </a: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</a:rPr>
              <a:t>(String title) 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{ </a:t>
            </a:r>
            <a:r>
              <a:rPr lang="en-US" sz="1500" dirty="0" err="1" smtClean="0">
                <a:solidFill>
                  <a:schemeClr val="accent1">
                    <a:lumMod val="50000"/>
                  </a:schemeClr>
                </a:solidFill>
              </a:rPr>
              <a:t>this.title</a:t>
            </a: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en-US" sz="1500" dirty="0" smtClean="0">
                <a:solidFill>
                  <a:schemeClr val="accent1">
                    <a:lumMod val="50000"/>
                  </a:schemeClr>
                </a:solidFill>
              </a:rPr>
              <a:t>title; 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3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Query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8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Query Language (HQL)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Similar to SQL, but instead of operating on tables and columns, HQL works with persistent objects and their properties.</a:t>
            </a:r>
          </a:p>
          <a:p>
            <a:pPr fontAlgn="ctr"/>
            <a:r>
              <a:rPr lang="en-US" dirty="0"/>
              <a:t>Understands notions such as inheritance, polymorphism and associations.</a:t>
            </a:r>
          </a:p>
          <a:p>
            <a:pPr fontAlgn="ctr"/>
            <a:r>
              <a:rPr lang="en-US" dirty="0"/>
              <a:t>HQL queries are translated into RDBMS specific SQL upon execution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1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load objects into memory.</a:t>
            </a:r>
          </a:p>
          <a:p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hql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"FROM 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Book";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session.createQuery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hql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results =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query.list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6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Provides more control over the result set than the FROM clause.</a:t>
            </a:r>
          </a:p>
          <a:p>
            <a:pPr fontAlgn="ctr"/>
            <a:r>
              <a:rPr lang="en-US" dirty="0"/>
              <a:t>Example:</a:t>
            </a:r>
          </a:p>
          <a:p>
            <a:pPr lvl="1" fontAlgn="ctr">
              <a:lnSpc>
                <a:spcPct val="100000"/>
              </a:lnSpc>
            </a:pP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hql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"SELECT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B.title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 B";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session.createQuery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hql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results =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query.list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4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ORM framework created by Gavin King back in 2001.</a:t>
            </a:r>
          </a:p>
          <a:p>
            <a:pPr fontAlgn="ctr"/>
            <a:r>
              <a:rPr lang="en-US" dirty="0"/>
              <a:t>Free software distributed by the GNU Lesser General Public License.</a:t>
            </a:r>
          </a:p>
          <a:p>
            <a:pPr fontAlgn="ctr"/>
            <a:r>
              <a:rPr lang="en-US" dirty="0"/>
              <a:t>Supports data persistence and data </a:t>
            </a:r>
            <a:r>
              <a:rPr lang="en-US" dirty="0" smtClean="0"/>
              <a:t>retrieval.</a:t>
            </a:r>
            <a:endParaRPr lang="en-US" dirty="0"/>
          </a:p>
          <a:p>
            <a:pPr fontAlgn="ctr"/>
            <a:r>
              <a:rPr lang="en-US" dirty="0"/>
              <a:t>Provides own query language called Hibernate Query Language (HQL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Used to narrow the list of objects that should be returned from the storage.</a:t>
            </a:r>
          </a:p>
          <a:p>
            <a:pPr fontAlgn="ctr"/>
            <a:r>
              <a:rPr lang="en-US" dirty="0"/>
              <a:t>Example:</a:t>
            </a:r>
          </a:p>
          <a:p>
            <a:pPr lvl="1" fontAlgn="ctr">
              <a:lnSpc>
                <a:spcPct val="100000"/>
              </a:lnSpc>
            </a:pP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hql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"FROM 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 B 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B.id 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10";</a:t>
            </a:r>
            <a:b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session.createQuery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hql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results =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query.list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3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Used to sort the results returned from an HQL query.</a:t>
            </a:r>
          </a:p>
          <a:p>
            <a:pPr fontAlgn="ctr"/>
            <a:r>
              <a:rPr lang="en-US" dirty="0"/>
              <a:t>The results can be ordered by any property of the objects in the result set either ascending (</a:t>
            </a:r>
            <a:r>
              <a:rPr lang="en-US" dirty="0" smtClean="0"/>
              <a:t>ASC) </a:t>
            </a:r>
            <a:r>
              <a:rPr lang="en-US" dirty="0"/>
              <a:t>or descending (DESC).</a:t>
            </a:r>
          </a:p>
          <a:p>
            <a:pPr fontAlgn="ctr"/>
            <a:r>
              <a:rPr lang="en-US" dirty="0"/>
              <a:t>Examples:</a:t>
            </a:r>
          </a:p>
          <a:p>
            <a:pPr lvl="1" fontAlgn="ctr">
              <a:lnSpc>
                <a:spcPct val="10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hql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"FROM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 B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B.id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10 ORDER BY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B.title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DESC";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session.createQuery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hql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results =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query.list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1" fontAlgn="ctr">
              <a:lnSpc>
                <a:spcPct val="10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hql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"FROM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 B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B.id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10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B.title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DESC,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B.isbn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ASC";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session.createQuery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hql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results =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query.list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74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Allows Hibernate pull information from the database and group it based on a value of an attribute, and typically, use the result to include an aggregate value.</a:t>
            </a:r>
          </a:p>
          <a:p>
            <a:pPr fontAlgn="ctr"/>
            <a:r>
              <a:rPr lang="en-US" dirty="0"/>
              <a:t>Example:</a:t>
            </a:r>
          </a:p>
          <a:p>
            <a:pPr lvl="1" fontAlgn="ctr">
              <a:lnSpc>
                <a:spcPct val="100000"/>
              </a:lnSpc>
            </a:pP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hql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"SELECT 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COUNT(LB.id),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LB.isbn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LentBook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LB GROUP BY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LB.isbn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session.createQuery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hql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results =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query.list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5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named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Named parameters are supported in HQL queries. This protects the application against syntax errors in the HQL code as well as from SQL injection attacks.</a:t>
            </a:r>
          </a:p>
          <a:p>
            <a:pPr fontAlgn="ctr"/>
            <a:r>
              <a:rPr lang="en-US" dirty="0"/>
              <a:t>Example:</a:t>
            </a:r>
          </a:p>
          <a:p>
            <a:pPr lvl="1" fontAlgn="ctr">
              <a:lnSpc>
                <a:spcPct val="100000"/>
              </a:lnSpc>
            </a:pP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hql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"FROM 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 B 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B.id 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book_id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b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session.createQuery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hql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query.setParameter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"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book_id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10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results =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query.list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8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Update statements in Hibernate are executed using the </a:t>
            </a:r>
            <a:r>
              <a:rPr lang="en-US" i="1" dirty="0" err="1"/>
              <a:t>Query.executeUpdate</a:t>
            </a:r>
            <a:r>
              <a:rPr lang="en-US" i="1" dirty="0"/>
              <a:t>()</a:t>
            </a:r>
            <a:r>
              <a:rPr lang="en-US" dirty="0"/>
              <a:t> method.</a:t>
            </a:r>
          </a:p>
          <a:p>
            <a:pPr fontAlgn="ctr"/>
            <a:r>
              <a:rPr lang="en-US" dirty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hql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"UPDATE 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 set title 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:title WHERE 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 = 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book_id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b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session.createQuery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hql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query.setParameter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("title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1000);</a:t>
            </a:r>
            <a:b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query.setParameter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book_id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10);</a:t>
            </a:r>
            <a:b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query.executeUpdate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("Rows affected: " + result);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65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Deleting an object is supported through the </a:t>
            </a:r>
            <a:r>
              <a:rPr lang="en-US" i="1" dirty="0" err="1"/>
              <a:t>Query.executeUpdate</a:t>
            </a:r>
            <a:r>
              <a:rPr lang="en-US" i="1" dirty="0"/>
              <a:t>()</a:t>
            </a:r>
            <a:r>
              <a:rPr lang="en-US" dirty="0"/>
              <a:t> method as well.</a:t>
            </a:r>
          </a:p>
          <a:p>
            <a:pPr fontAlgn="ctr"/>
            <a:r>
              <a:rPr lang="en-US" dirty="0"/>
              <a:t>Example:</a:t>
            </a:r>
          </a:p>
          <a:p>
            <a:pPr lvl="1" fontAlgn="ctr">
              <a:lnSpc>
                <a:spcPct val="100000"/>
              </a:lnSpc>
            </a:pP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hql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"DELETE FROM 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 WHERE 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 = 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book_id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b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session.createQuery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hql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query.setParameter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"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book_id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10);</a:t>
            </a:r>
            <a:b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query.executeUpdate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("Rows affected: " + result);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4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Pagination using </a:t>
            </a:r>
            <a:r>
              <a:rPr lang="en-US" i="1" dirty="0" smtClean="0"/>
              <a:t>Query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hql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"FROM 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Book";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 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 =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session.createQuery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hql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query.setFirstResult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query.setMaxResults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(10);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results =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query.list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52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0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The Criteria API can be used to build up a criteria query object programmatically where you can apply filtration rules and logical conditions</a:t>
            </a:r>
            <a:r>
              <a:rPr lang="en-US" dirty="0" smtClean="0"/>
              <a:t>.</a:t>
            </a:r>
            <a:endParaRPr lang="en-US" dirty="0"/>
          </a:p>
          <a:p>
            <a:pPr fontAlgn="ctr"/>
            <a:r>
              <a:rPr lang="en-US" dirty="0"/>
              <a:t>Created through the </a:t>
            </a:r>
            <a:r>
              <a:rPr lang="en-US" i="1" dirty="0" err="1"/>
              <a:t>Session.createCriteria</a:t>
            </a:r>
            <a:r>
              <a:rPr lang="en-US" i="1" dirty="0"/>
              <a:t>()</a:t>
            </a:r>
            <a:r>
              <a:rPr lang="en-US" dirty="0"/>
              <a:t> method.</a:t>
            </a:r>
          </a:p>
          <a:p>
            <a:pPr fontAlgn="ctr"/>
            <a:r>
              <a:rPr lang="en-US" dirty="0"/>
              <a:t>Example:</a:t>
            </a:r>
          </a:p>
          <a:p>
            <a:pPr lvl="1" fontAlgn="ctr">
              <a:lnSpc>
                <a:spcPct val="100000"/>
              </a:lnSpc>
            </a:pP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Criteria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session.createCriteria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Employee.class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results =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cr.list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36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Restrictions with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Using the </a:t>
            </a:r>
            <a:r>
              <a:rPr lang="en-US" i="1" dirty="0" err="1"/>
              <a:t>Criteria.add</a:t>
            </a:r>
            <a:r>
              <a:rPr lang="en-US" i="1" dirty="0"/>
              <a:t>()</a:t>
            </a:r>
            <a:r>
              <a:rPr lang="en-US" dirty="0"/>
              <a:t> method, restrictions can be added to the criteria query.</a:t>
            </a:r>
          </a:p>
          <a:p>
            <a:pPr fontAlgn="ctr"/>
            <a:r>
              <a:rPr lang="en-US" dirty="0"/>
              <a:t>Example:</a:t>
            </a:r>
          </a:p>
          <a:p>
            <a:pPr lvl="1" fontAlgn="ctr">
              <a:lnSpc>
                <a:spcPct val="100000"/>
              </a:lnSpc>
            </a:pP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Criteria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session.createCriteria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Employee.class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cr.add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Restrictions.eq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("salary", 2000));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results =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cr.list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4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dependency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&lt;dependency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groupId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org.hibernate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groupId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artifactId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&gt;hibernate-core&lt;/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artifactId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&lt;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version&gt;4.3.6.Final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&lt;/version&gt;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&lt;/dependency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78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 on restrictions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Criteria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session.createCriteria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Employee.class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r>
              <a:rPr lang="en-US" dirty="0">
                <a:solidFill>
                  <a:srgbClr val="016C48"/>
                </a:solidFill>
              </a:rPr>
              <a:t>// To get records having salary more than 2000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cr.add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(Restrictions.gt("salary", 2000));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r>
              <a:rPr lang="en-US" dirty="0">
                <a:solidFill>
                  <a:srgbClr val="016C48"/>
                </a:solidFill>
              </a:rPr>
              <a:t>// To get records having </a:t>
            </a:r>
            <a:r>
              <a:rPr lang="en-US" dirty="0" err="1">
                <a:solidFill>
                  <a:srgbClr val="016C48"/>
                </a:solidFill>
              </a:rPr>
              <a:t>fistName</a:t>
            </a:r>
            <a:r>
              <a:rPr lang="en-US" dirty="0">
                <a:solidFill>
                  <a:srgbClr val="016C48"/>
                </a:solidFill>
              </a:rPr>
              <a:t> starting with </a:t>
            </a:r>
            <a:r>
              <a:rPr lang="en-US" dirty="0" err="1">
                <a:solidFill>
                  <a:srgbClr val="016C48"/>
                </a:solidFill>
              </a:rPr>
              <a:t>zara</a:t>
            </a:r>
            <a:endParaRPr lang="en-US" dirty="0">
              <a:solidFill>
                <a:srgbClr val="016C48"/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cr.add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Restrictions.like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firstName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", "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zara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%"));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r>
              <a:rPr lang="en-US" dirty="0">
                <a:solidFill>
                  <a:srgbClr val="016C48"/>
                </a:solidFill>
              </a:rPr>
              <a:t>// To get records having salary in between 1000 and 2000</a:t>
            </a: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cr.add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Restrictions.between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("salary", 1000, 2000));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r>
              <a:rPr lang="en-US" dirty="0">
                <a:solidFill>
                  <a:srgbClr val="016C48"/>
                </a:solidFill>
              </a:rPr>
              <a:t>// To check if the given property is null</a:t>
            </a: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cr.add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Restrictions.isNull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("salary"));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r>
              <a:rPr lang="en-US" dirty="0">
                <a:solidFill>
                  <a:srgbClr val="016C48"/>
                </a:solidFill>
              </a:rPr>
              <a:t>// To check if the given property is empty</a:t>
            </a: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cr.add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Restrictions.isEmpty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("salary"));</a:t>
            </a:r>
          </a:p>
        </p:txBody>
      </p:sp>
    </p:spTree>
    <p:extLst>
      <p:ext uri="{BB962C8B-B14F-4D97-AF65-F5344CB8AC3E}">
        <p14:creationId xmlns:p14="http://schemas.microsoft.com/office/powerpoint/2010/main" val="134508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conditions using AND or </a:t>
            </a:r>
            <a:r>
              <a:rPr lang="en-US" dirty="0" err="1" smtClean="0"/>
              <a:t>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Criteria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session.createCriteria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Employee.class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Criterion salary = Restrictions.gt("salary", 2000);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Criterion name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Restrictions.ilike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firstNname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","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zara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%");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rgbClr val="016C48"/>
                </a:solidFill>
              </a:rPr>
              <a:t>// To get records matching with OR </a:t>
            </a:r>
            <a:r>
              <a:rPr lang="en-US" dirty="0" err="1">
                <a:solidFill>
                  <a:srgbClr val="016C48"/>
                </a:solidFill>
              </a:rPr>
              <a:t>condistions</a:t>
            </a:r>
            <a:endParaRPr lang="en-US" dirty="0">
              <a:solidFill>
                <a:srgbClr val="016C48"/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LogicalExpression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orExp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Restrictions.or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(salary, name);</a:t>
            </a: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cr.add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orExp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rgbClr val="016C48"/>
                </a:solidFill>
              </a:rPr>
              <a:t>// To get records matching with AND </a:t>
            </a:r>
            <a:r>
              <a:rPr lang="en-US" dirty="0" err="1">
                <a:solidFill>
                  <a:srgbClr val="016C48"/>
                </a:solidFill>
              </a:rPr>
              <a:t>condistions</a:t>
            </a:r>
            <a:endParaRPr lang="en-US" dirty="0">
              <a:solidFill>
                <a:srgbClr val="016C48"/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LogicalExpression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andExp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Restrictions.and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(salary, name);</a:t>
            </a: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cr.add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andExp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List results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cr.list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48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Pagination using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Criteria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session.createCriteria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Employee.class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);</a:t>
            </a: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cr.setFirstResult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(1);</a:t>
            </a: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cr.setMaxResults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(10);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List results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cr.list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42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Criteria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session.createCriteria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Employee.class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r>
              <a:rPr lang="en-US" dirty="0">
                <a:solidFill>
                  <a:srgbClr val="016C48"/>
                </a:solidFill>
              </a:rPr>
              <a:t>// To get records having salary more than 2000</a:t>
            </a: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cr.add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(Restrictions.gt("salary", 2000));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r>
              <a:rPr lang="en-US" dirty="0">
                <a:solidFill>
                  <a:srgbClr val="016C48"/>
                </a:solidFill>
              </a:rPr>
              <a:t>// To sort records in </a:t>
            </a:r>
            <a:r>
              <a:rPr lang="en-US" dirty="0" err="1">
                <a:solidFill>
                  <a:srgbClr val="016C48"/>
                </a:solidFill>
              </a:rPr>
              <a:t>descening</a:t>
            </a:r>
            <a:r>
              <a:rPr lang="en-US" dirty="0">
                <a:solidFill>
                  <a:srgbClr val="016C48"/>
                </a:solidFill>
              </a:rPr>
              <a:t> order</a:t>
            </a: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crit.addOrder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Order.desc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("salary"));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r>
              <a:rPr lang="en-US" dirty="0">
                <a:solidFill>
                  <a:srgbClr val="016C48"/>
                </a:solidFill>
              </a:rPr>
              <a:t>// To sort records in ascending order</a:t>
            </a: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crit.addOrder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Order.asc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("salary"));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List results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cr.list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23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8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Library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Modify the </a:t>
            </a:r>
            <a:r>
              <a:rPr lang="en-US" dirty="0" smtClean="0"/>
              <a:t>Library application to support data access layer based on Hibernate in addition to the one based on JDBC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85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</a:t>
            </a:r>
            <a:r>
              <a:rPr lang="en-US" dirty="0" err="1" smtClean="0"/>
              <a:t>AliExpress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Modify the </a:t>
            </a:r>
            <a:r>
              <a:rPr lang="en-US" dirty="0" err="1" smtClean="0"/>
              <a:t>AliExpress</a:t>
            </a:r>
            <a:r>
              <a:rPr lang="en-US" dirty="0" smtClean="0"/>
              <a:t> </a:t>
            </a:r>
            <a:r>
              <a:rPr lang="en-US" dirty="0"/>
              <a:t>application to support data access layer based on Hibernate in addition to </a:t>
            </a:r>
            <a:r>
              <a:rPr lang="en-US"/>
              <a:t>the </a:t>
            </a:r>
            <a:r>
              <a:rPr lang="en-US" smtClean="0"/>
              <a:t>ones </a:t>
            </a:r>
            <a:r>
              <a:rPr lang="en-US" dirty="0"/>
              <a:t>based on </a:t>
            </a:r>
            <a:r>
              <a:rPr lang="en-US" dirty="0" smtClean="0"/>
              <a:t>JDBC and the in-memory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4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1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inheritance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Inheritance is a concept that has no support in the RDBMS world. Hibernate works around this issue by providing three inheritance implementation strategies:</a:t>
            </a:r>
          </a:p>
          <a:p>
            <a:pPr lvl="1" fontAlgn="ctr"/>
            <a:r>
              <a:rPr lang="en-US" dirty="0"/>
              <a:t>Table per class strategy</a:t>
            </a:r>
          </a:p>
          <a:p>
            <a:pPr lvl="1" fontAlgn="ctr"/>
            <a:r>
              <a:rPr lang="en-US" dirty="0"/>
              <a:t>Single table per class hierarchy strategy</a:t>
            </a:r>
          </a:p>
          <a:p>
            <a:pPr lvl="1" fontAlgn="ctr"/>
            <a:r>
              <a:rPr lang="en-US" dirty="0"/>
              <a:t>Joined subclass strategy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class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Implementation: Each </a:t>
            </a:r>
            <a:r>
              <a:rPr lang="en-US" dirty="0"/>
              <a:t>subclass gets its own table</a:t>
            </a:r>
            <a:r>
              <a:rPr lang="en-US" dirty="0" smtClean="0"/>
              <a:t>.</a:t>
            </a:r>
            <a:endParaRPr lang="en-US" dirty="0"/>
          </a:p>
          <a:p>
            <a:pPr fontAlgn="ctr"/>
            <a:r>
              <a:rPr lang="en-US" dirty="0"/>
              <a:t>Advantages:</a:t>
            </a:r>
          </a:p>
          <a:p>
            <a:pPr lvl="1" fontAlgn="ctr"/>
            <a:r>
              <a:rPr lang="en-US" dirty="0"/>
              <a:t>No joins or unions needed when querying data from a single </a:t>
            </a:r>
            <a:r>
              <a:rPr lang="en-US" dirty="0" smtClean="0"/>
              <a:t>subclass</a:t>
            </a:r>
            <a:endParaRPr lang="en-US" dirty="0"/>
          </a:p>
          <a:p>
            <a:pPr fontAlgn="ctr"/>
            <a:r>
              <a:rPr lang="en-US" dirty="0"/>
              <a:t>Disadvantages:</a:t>
            </a:r>
          </a:p>
          <a:p>
            <a:pPr lvl="1" fontAlgn="ctr"/>
            <a:r>
              <a:rPr lang="en-US" dirty="0"/>
              <a:t>Unions are needed to join the data when </a:t>
            </a:r>
            <a:r>
              <a:rPr lang="en-US" dirty="0" smtClean="0"/>
              <a:t>querying polymorphic data (from multiple subclasses)</a:t>
            </a:r>
            <a:endParaRPr lang="en-US" dirty="0"/>
          </a:p>
          <a:p>
            <a:pPr lvl="1" fontAlgn="ctr"/>
            <a:r>
              <a:rPr lang="en-US" dirty="0"/>
              <a:t>Metadata duplication: </a:t>
            </a:r>
            <a:r>
              <a:rPr lang="en-US" dirty="0" smtClean="0"/>
              <a:t>columns for mutual attributes get </a:t>
            </a:r>
            <a:r>
              <a:rPr lang="en-US" dirty="0"/>
              <a:t>created multiple times in the different </a:t>
            </a:r>
            <a:r>
              <a:rPr lang="en-US" dirty="0" smtClean="0"/>
              <a:t>tables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8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87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per class strategy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681" y="2924104"/>
            <a:ext cx="4210638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1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Joined subclass </a:t>
            </a:r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Implementation: </a:t>
            </a:r>
            <a:r>
              <a:rPr lang="en-US" dirty="0" smtClean="0"/>
              <a:t>Columns of mutual attributes </a:t>
            </a:r>
            <a:r>
              <a:rPr lang="en-US" dirty="0"/>
              <a:t>are grouped in a separate table; </a:t>
            </a:r>
            <a:r>
              <a:rPr lang="en-US" dirty="0" smtClean="0"/>
              <a:t>subclass-specific </a:t>
            </a:r>
            <a:r>
              <a:rPr lang="en-US" dirty="0"/>
              <a:t>attributes </a:t>
            </a:r>
            <a:r>
              <a:rPr lang="en-US" dirty="0" smtClean="0"/>
              <a:t>get their own tables.</a:t>
            </a:r>
            <a:endParaRPr lang="en-US" dirty="0"/>
          </a:p>
          <a:p>
            <a:pPr fontAlgn="ctr"/>
            <a:r>
              <a:rPr lang="en-US" dirty="0"/>
              <a:t>Advantages:</a:t>
            </a:r>
          </a:p>
          <a:p>
            <a:pPr lvl="1" fontAlgn="ctr"/>
            <a:r>
              <a:rPr lang="en-US" dirty="0"/>
              <a:t>Closely resembles the polymorphism of OO </a:t>
            </a:r>
            <a:r>
              <a:rPr lang="en-US" dirty="0" smtClean="0"/>
              <a:t>languages</a:t>
            </a:r>
            <a:endParaRPr lang="en-US" dirty="0"/>
          </a:p>
          <a:p>
            <a:pPr lvl="1" fontAlgn="ctr"/>
            <a:r>
              <a:rPr lang="en-US" dirty="0"/>
              <a:t>No metadata </a:t>
            </a:r>
            <a:r>
              <a:rPr lang="en-US" dirty="0" smtClean="0"/>
              <a:t>duplication</a:t>
            </a:r>
            <a:endParaRPr lang="en-US" dirty="0"/>
          </a:p>
          <a:p>
            <a:pPr fontAlgn="ctr"/>
            <a:r>
              <a:rPr lang="en-US" dirty="0"/>
              <a:t>Disadvantages:</a:t>
            </a:r>
          </a:p>
          <a:p>
            <a:pPr lvl="1" fontAlgn="ctr"/>
            <a:r>
              <a:rPr lang="en-US" dirty="0"/>
              <a:t>Joins are needed when querying data from a single </a:t>
            </a:r>
            <a:r>
              <a:rPr lang="en-US" dirty="0" smtClean="0"/>
              <a:t>subclass</a:t>
            </a:r>
            <a:endParaRPr lang="en-US" dirty="0"/>
          </a:p>
          <a:p>
            <a:pPr lvl="1" fontAlgn="ctr"/>
            <a:r>
              <a:rPr lang="en-US" dirty="0"/>
              <a:t>Joins are needed when querying polymorphic </a:t>
            </a:r>
            <a:r>
              <a:rPr lang="en-US" dirty="0" smtClean="0"/>
              <a:t>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Joined subclass strategy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233" y="2252498"/>
            <a:ext cx="4715533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4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table per class hierarchy </a:t>
            </a:r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Implementation: Single table to store all data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pPr fontAlgn="ctr"/>
            <a:r>
              <a:rPr lang="en-US" dirty="0"/>
              <a:t>Advantages:</a:t>
            </a:r>
          </a:p>
          <a:p>
            <a:pPr lvl="1" fontAlgn="ctr"/>
            <a:r>
              <a:rPr lang="en-US" dirty="0"/>
              <a:t>No joins or unions needed when querying data from a single </a:t>
            </a:r>
            <a:r>
              <a:rPr lang="en-US" dirty="0" smtClean="0"/>
              <a:t>subclass</a:t>
            </a:r>
            <a:endParaRPr lang="en-US" dirty="0"/>
          </a:p>
          <a:p>
            <a:pPr lvl="1" fontAlgn="ctr"/>
            <a:r>
              <a:rPr lang="en-US" dirty="0"/>
              <a:t>No joins or unions needed when querying polymorphic </a:t>
            </a:r>
            <a:r>
              <a:rPr lang="en-US" dirty="0" smtClean="0"/>
              <a:t>data</a:t>
            </a:r>
            <a:endParaRPr lang="en-US" dirty="0"/>
          </a:p>
          <a:p>
            <a:pPr lvl="1" fontAlgn="ctr"/>
            <a:r>
              <a:rPr lang="en-US" dirty="0"/>
              <a:t>No metadata </a:t>
            </a:r>
            <a:r>
              <a:rPr lang="en-US" dirty="0" smtClean="0"/>
              <a:t>duplication</a:t>
            </a:r>
            <a:endParaRPr lang="en-US" dirty="0"/>
          </a:p>
          <a:p>
            <a:pPr fontAlgn="ctr"/>
            <a:r>
              <a:rPr lang="en-US" dirty="0"/>
              <a:t>Disadvantages:</a:t>
            </a:r>
          </a:p>
          <a:p>
            <a:pPr lvl="1" fontAlgn="ctr"/>
            <a:r>
              <a:rPr lang="en-US" dirty="0"/>
              <a:t>Null values in columns not used by a specific subclass; can't enforce not-null constraints in the </a:t>
            </a:r>
            <a:r>
              <a:rPr lang="en-US" dirty="0" smtClean="0"/>
              <a:t>RDBMS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1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table per class hierarchy </a:t>
            </a:r>
            <a:r>
              <a:rPr lang="en-US" dirty="0" smtClean="0"/>
              <a:t>strategy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051" y="2752630"/>
            <a:ext cx="2133898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8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strategies </a:t>
            </a:r>
            <a:r>
              <a:rPr lang="en-US" dirty="0" smtClean="0"/>
              <a:t>comparison matrix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956935"/>
              </p:ext>
            </p:extLst>
          </p:nvPr>
        </p:nvGraphicFramePr>
        <p:xfrm>
          <a:off x="1598141" y="2619634"/>
          <a:ext cx="8493212" cy="267898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253945"/>
                <a:gridCol w="1804086"/>
                <a:gridCol w="1812325"/>
                <a:gridCol w="1622856"/>
              </a:tblGrid>
              <a:tr h="463472">
                <a:tc>
                  <a:txBody>
                    <a:bodyPr/>
                    <a:lstStyle/>
                    <a:p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9E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anose="020F0502020204030204" pitchFamily="34" charset="0"/>
                        </a:rPr>
                        <a:t>Table per class</a:t>
                      </a:r>
                      <a:endParaRPr lang="en-US" sz="1600" b="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9E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anose="020F0502020204030204" pitchFamily="34" charset="0"/>
                        </a:rPr>
                        <a:t>Joined subclass</a:t>
                      </a:r>
                      <a:endParaRPr lang="en-US" sz="1600" b="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9E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anose="020F0502020204030204" pitchFamily="34" charset="0"/>
                        </a:rPr>
                        <a:t>Single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9E86"/>
                    </a:solidFill>
                  </a:tcPr>
                </a:tc>
              </a:tr>
              <a:tr h="59091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Querying data from a single subclass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6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53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Querying polymorphic data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6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53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Metadata duplication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6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53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Null values in columns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6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49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mapping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99123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@Entity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@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Inheritance(strategy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InheritanceType.TABLE_PER_CLASS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DiscriminatorColumn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discriminatorType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DiscriminatorType.STRING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public abstract class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Publication {...}</a:t>
            </a:r>
          </a:p>
          <a:p>
            <a:pPr>
              <a:lnSpc>
                <a:spcPct val="110000"/>
              </a:lnSpc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@Entity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@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DiscriminatorValue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("book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")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public class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Book extends Publication {...}</a:t>
            </a:r>
          </a:p>
          <a:p>
            <a:pPr>
              <a:lnSpc>
                <a:spcPct val="110000"/>
              </a:lnSpc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@Entity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@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DiscriminatorValue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("magazine")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public class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Magazine extends Publication {...}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8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Mapping </a:t>
            </a:r>
            <a:r>
              <a:rPr lang="en-US" sz="4000" dirty="0"/>
              <a:t>entity associations/relationships</a:t>
            </a:r>
          </a:p>
        </p:txBody>
      </p:sp>
    </p:spTree>
    <p:extLst>
      <p:ext uri="{BB962C8B-B14F-4D97-AF65-F5344CB8AC3E}">
        <p14:creationId xmlns:p14="http://schemas.microsoft.com/office/powerpoint/2010/main" val="403069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entity associations/relationships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Supported association/relationship types:</a:t>
            </a:r>
          </a:p>
          <a:p>
            <a:pPr lvl="1" fontAlgn="ctr"/>
            <a:r>
              <a:rPr lang="en-US" dirty="0"/>
              <a:t>One-to-one</a:t>
            </a:r>
          </a:p>
          <a:p>
            <a:pPr lvl="1" fontAlgn="ctr"/>
            <a:r>
              <a:rPr lang="en-US" dirty="0"/>
              <a:t>One-to-many / many-to-one</a:t>
            </a:r>
          </a:p>
          <a:p>
            <a:pPr lvl="1" fontAlgn="ctr"/>
            <a:r>
              <a:rPr lang="en-US" dirty="0"/>
              <a:t>Many-to-many</a:t>
            </a:r>
          </a:p>
          <a:p>
            <a:pPr fontAlgn="ctr"/>
            <a:r>
              <a:rPr lang="en-US" dirty="0"/>
              <a:t>Direction:</a:t>
            </a:r>
          </a:p>
          <a:p>
            <a:pPr lvl="1" fontAlgn="ctr"/>
            <a:r>
              <a:rPr lang="en-US" dirty="0"/>
              <a:t>Unidirectional</a:t>
            </a:r>
          </a:p>
          <a:p>
            <a:pPr lvl="1" fontAlgn="ctr"/>
            <a:r>
              <a:rPr lang="en-US" dirty="0"/>
              <a:t>Bidirectional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model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15" y="1789647"/>
            <a:ext cx="8202170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1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hibernate.properties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064160"/>
              </p:ext>
            </p:extLst>
          </p:nvPr>
        </p:nvGraphicFramePr>
        <p:xfrm>
          <a:off x="1416909" y="2059461"/>
          <a:ext cx="9479691" cy="3708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070654"/>
                <a:gridCol w="6409037"/>
              </a:tblGrid>
              <a:tr h="23239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Property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579E8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Used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</a:rPr>
                        <a:t> for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579E86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</a:rPr>
                        <a:t>hibernate.dialect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</a:rPr>
                        <a:t>Makes 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Hibernate generate the appropriate SQL for the chosen database.</a:t>
                      </a:r>
                    </a:p>
                  </a:txBody>
                  <a:tcPr marL="50800" marR="50800" marT="50800" marB="50800"/>
                </a:tc>
              </a:tr>
              <a:tr h="36576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</a:rPr>
                        <a:t>hibernate.connection.driver_class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The JDBC driver class.</a:t>
                      </a:r>
                    </a:p>
                  </a:txBody>
                  <a:tcPr marL="50800" marR="50800" marT="50800" marB="50800"/>
                </a:tc>
              </a:tr>
              <a:tr h="36576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hibernate.connection.url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The JDBC URL to the database instance.</a:t>
                      </a:r>
                    </a:p>
                  </a:txBody>
                  <a:tcPr marL="50800" marR="50800" marT="50800" marB="50800"/>
                </a:tc>
              </a:tr>
              <a:tr h="36576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hibernate.connection.username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The database username.</a:t>
                      </a:r>
                    </a:p>
                  </a:txBody>
                  <a:tcPr marL="50800" marR="50800" marT="50800" marB="50800"/>
                </a:tc>
              </a:tr>
              <a:tr h="36576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hibernate.connection.password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The database password.</a:t>
                      </a:r>
                    </a:p>
                  </a:txBody>
                  <a:tcPr marL="50800" marR="50800" marT="50800" marB="50800"/>
                </a:tc>
              </a:tr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hibernate.hbm2ddl.auto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Validates or exports the schema DDL to the database. Possible values include "validate", "update", "create" and "create-drop"</a:t>
                      </a:r>
                    </a:p>
                  </a:txBody>
                  <a:tcPr marL="50800" marR="50800" marT="50800" marB="50800"/>
                </a:tc>
              </a:tr>
              <a:tr h="36576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hibernate.show_sql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Controls whether Hibernate should print the SQL queries it executes against the database.</a:t>
                      </a:r>
                    </a:p>
                  </a:txBody>
                  <a:tcPr marL="50800" marR="50800" marT="50800" marB="50800"/>
                </a:tc>
              </a:tr>
              <a:tr h="36576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</a:rPr>
                        <a:t>hibernate.format_sql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Controls whether Hibernate should format the SQL queries it prints.</a:t>
                      </a: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25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@Entity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public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class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Member {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@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OneToOne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mappedBy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"member")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private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Membership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membership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@Entity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public class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Membership {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@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OneToOne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private Member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member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57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(many-to-one)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@Entity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public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class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Member {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@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OneToMany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mappedBy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"member")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private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Set&lt;Loan&gt; loans;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@Entity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public class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Loan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@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ManyToOne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private Member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member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64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@Entity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public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class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Member {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@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ManyToMany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mappedBy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"members")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private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Set&lt;Publication&gt; publications;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@Entity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public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class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Publication {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@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ManyToMany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@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JoinTable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(name =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"loan",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   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joinColumns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@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JoinColumn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(name =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publication_id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"),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   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inverseJoinColumns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@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JoinColumn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(name =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member_id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"))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private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Set&lt;Member&gt; members;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65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4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Library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Modify the Library application:</a:t>
            </a:r>
          </a:p>
          <a:p>
            <a:pPr lvl="1"/>
            <a:r>
              <a:rPr lang="en-US" dirty="0" smtClean="0"/>
              <a:t>Include support for magazine publications in addition to the current support for books.</a:t>
            </a:r>
          </a:p>
          <a:p>
            <a:pPr lvl="1"/>
            <a:r>
              <a:rPr lang="en-US" dirty="0" smtClean="0"/>
              <a:t>Add functionality for member registration.</a:t>
            </a:r>
          </a:p>
          <a:p>
            <a:pPr lvl="1"/>
            <a:r>
              <a:rPr lang="en-US" dirty="0" smtClean="0"/>
              <a:t>Add functionality for lending publications.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6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hibernate.properties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hibernate.dialect</a:t>
            </a:r>
            <a:r>
              <a:rPr lang="en-US" dirty="0"/>
              <a:t> = </a:t>
            </a:r>
            <a:r>
              <a:rPr lang="en-US" dirty="0" err="1"/>
              <a:t>org.hibernate.dialect.PostgreSQLDialect</a:t>
            </a:r>
            <a:endParaRPr lang="en-US" dirty="0"/>
          </a:p>
          <a:p>
            <a:r>
              <a:rPr lang="en-US" dirty="0" err="1"/>
              <a:t>hibernate.connection.driver_class</a:t>
            </a:r>
            <a:r>
              <a:rPr lang="en-US" dirty="0"/>
              <a:t> = </a:t>
            </a:r>
            <a:r>
              <a:rPr lang="en-US" dirty="0" err="1"/>
              <a:t>org.postgresql.Driver</a:t>
            </a:r>
            <a:endParaRPr lang="en-US" dirty="0"/>
          </a:p>
          <a:p>
            <a:r>
              <a:rPr lang="en-US" dirty="0"/>
              <a:t>hibernate.connection.url = </a:t>
            </a:r>
            <a:r>
              <a:rPr lang="en-US" dirty="0" err="1"/>
              <a:t>jdbc:postgresql</a:t>
            </a:r>
            <a:r>
              <a:rPr lang="en-US" dirty="0"/>
              <a:t>://localhost:5432/library-with-hibernate</a:t>
            </a:r>
          </a:p>
          <a:p>
            <a:r>
              <a:rPr lang="en-US" dirty="0" err="1"/>
              <a:t>hibernate.connection.username</a:t>
            </a:r>
            <a:r>
              <a:rPr lang="en-US" dirty="0"/>
              <a:t> = </a:t>
            </a:r>
            <a:r>
              <a:rPr lang="en-US" dirty="0" err="1"/>
              <a:t>postgres</a:t>
            </a:r>
            <a:endParaRPr lang="en-US" dirty="0"/>
          </a:p>
          <a:p>
            <a:r>
              <a:rPr lang="en-US" dirty="0" err="1"/>
              <a:t>hibernate.connection.password</a:t>
            </a:r>
            <a:r>
              <a:rPr lang="en-US" dirty="0"/>
              <a:t> = </a:t>
            </a:r>
            <a:r>
              <a:rPr lang="en-US" dirty="0" err="1"/>
              <a:t>postgres</a:t>
            </a:r>
            <a:endParaRPr lang="en-US" dirty="0"/>
          </a:p>
          <a:p>
            <a:r>
              <a:rPr lang="en-US" dirty="0"/>
              <a:t>hibernate.hbm2ddl.auto = update</a:t>
            </a:r>
          </a:p>
          <a:p>
            <a:r>
              <a:rPr lang="en-US" dirty="0" err="1"/>
              <a:t>hibernate.show_sql</a:t>
            </a:r>
            <a:r>
              <a:rPr lang="en-US" dirty="0"/>
              <a:t> = false</a:t>
            </a:r>
          </a:p>
          <a:p>
            <a:r>
              <a:rPr lang="en-US" dirty="0" err="1"/>
              <a:t>hibernate.format_sql</a:t>
            </a:r>
            <a:r>
              <a:rPr lang="en-US" dirty="0"/>
              <a:t> = true</a:t>
            </a:r>
          </a:p>
        </p:txBody>
      </p:sp>
    </p:spTree>
    <p:extLst>
      <p:ext uri="{BB962C8B-B14F-4D97-AF65-F5344CB8AC3E}">
        <p14:creationId xmlns:p14="http://schemas.microsoft.com/office/powerpoint/2010/main" val="82373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API classes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522849"/>
              </p:ext>
            </p:extLst>
          </p:nvPr>
        </p:nvGraphicFramePr>
        <p:xfrm>
          <a:off x="1361302" y="1911180"/>
          <a:ext cx="9601200" cy="4003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83425"/>
                <a:gridCol w="7917775"/>
              </a:tblGrid>
              <a:tr h="23239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Class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579E8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Used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</a:rPr>
                        <a:t> for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579E86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smtClean="0">
                          <a:effectLst/>
                          <a:latin typeface="Calibri" panose="020F0502020204030204" pitchFamily="34" charset="0"/>
                        </a:rPr>
                        <a:t>Configuration</a:t>
                      </a:r>
                      <a:endParaRPr lang="en-US" sz="1600" i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alibri" panose="020F0502020204030204" pitchFamily="34" charset="0"/>
                        </a:rPr>
                        <a:t>The first object created in any Hibernate application once during the application initialization. It represents a configuration or properties file required by Hibernate which contain information such as database connection properties and class mapping setup.</a:t>
                      </a:r>
                    </a:p>
                  </a:txBody>
                  <a:tcPr marL="50800" marR="50800" marT="50800" marB="50800"/>
                </a:tc>
              </a:tr>
              <a:tr h="36576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err="1" smtClean="0">
                          <a:effectLst/>
                          <a:latin typeface="Calibri" panose="020F0502020204030204" pitchFamily="34" charset="0"/>
                        </a:rPr>
                        <a:t>SessionFactory</a:t>
                      </a:r>
                      <a:endParaRPr lang="en-US" sz="1600" i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</a:rPr>
                        <a:t>One instance created from the </a:t>
                      </a:r>
                      <a:r>
                        <a:rPr lang="en-US" sz="1600" i="1" dirty="0" smtClean="0">
                          <a:effectLst/>
                          <a:latin typeface="Calibri" panose="020F0502020204030204" pitchFamily="34" charset="0"/>
                        </a:rPr>
                        <a:t>Configuration</a:t>
                      </a: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</a:rPr>
                        <a:t> object during application initialization. The object is thread safe and used to create instances of the </a:t>
                      </a:r>
                      <a:r>
                        <a:rPr lang="en-US" sz="1600" i="1" dirty="0" smtClean="0">
                          <a:effectLst/>
                          <a:latin typeface="Calibri" panose="020F0502020204030204" pitchFamily="34" charset="0"/>
                        </a:rPr>
                        <a:t>Session</a:t>
                      </a: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</a:rPr>
                        <a:t> class.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36576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smtClean="0">
                          <a:effectLst/>
                          <a:latin typeface="Calibri" panose="020F0502020204030204" pitchFamily="34" charset="0"/>
                        </a:rPr>
                        <a:t>Session</a:t>
                      </a:r>
                      <a:endParaRPr lang="en-US" sz="1600" i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</a:rPr>
                        <a:t>Used to get a physical connection with a database. It's lightweight and designed to be instantiated each time an interaction is needed with a database. The class is not thread safe and should not be kept open for long.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36576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smtClean="0">
                          <a:effectLst/>
                          <a:latin typeface="Calibri" panose="020F0502020204030204" pitchFamily="34" charset="0"/>
                        </a:rPr>
                        <a:t>Transaction</a:t>
                      </a:r>
                      <a:endParaRPr lang="en-US" sz="1600" i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</a:rPr>
                        <a:t>Represents a unit of work with the database.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36576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smtClean="0">
                          <a:effectLst/>
                          <a:latin typeface="Calibri" panose="020F0502020204030204" pitchFamily="34" charset="0"/>
                        </a:rPr>
                        <a:t>Query</a:t>
                      </a:r>
                      <a:endParaRPr lang="en-US" sz="1600" i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</a:rPr>
                        <a:t>Use SQL or HQL (Hibernate Query Language) to retrieve data from a database or query objects.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smtClean="0">
                          <a:effectLst/>
                          <a:latin typeface="Calibri" panose="020F0502020204030204" pitchFamily="34" charset="0"/>
                        </a:rPr>
                        <a:t>Criteria</a:t>
                      </a:r>
                      <a:endParaRPr lang="en-US" sz="1600" i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</a:rPr>
                        <a:t>Used to create and execute object-oriented criteria queries to retrieve objects.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3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usage scenario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04065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C00000"/>
                </a:solidFill>
              </a:rPr>
              <a:t>Configuration </a:t>
            </a:r>
            <a:r>
              <a:rPr lang="en-US" dirty="0" err="1">
                <a:solidFill>
                  <a:srgbClr val="C00000"/>
                </a:solidFill>
              </a:rPr>
              <a:t>configuration</a:t>
            </a:r>
            <a:r>
              <a:rPr lang="en-US" dirty="0">
                <a:solidFill>
                  <a:srgbClr val="C00000"/>
                </a:solidFill>
              </a:rPr>
              <a:t> = new Configuration();</a:t>
            </a:r>
          </a:p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rgbClr val="C00000"/>
                </a:solidFill>
              </a:rPr>
              <a:t>ServiceRegistry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serviceRegistry</a:t>
            </a:r>
            <a:r>
              <a:rPr lang="en-US" dirty="0">
                <a:solidFill>
                  <a:srgbClr val="C00000"/>
                </a:solidFill>
              </a:rPr>
              <a:t> = new </a:t>
            </a:r>
            <a:r>
              <a:rPr lang="en-US" dirty="0" err="1">
                <a:solidFill>
                  <a:srgbClr val="C00000"/>
                </a:solidFill>
              </a:rPr>
              <a:t>StandardServiceRegistryBuilder</a:t>
            </a:r>
            <a:r>
              <a:rPr lang="en-US" dirty="0">
                <a:solidFill>
                  <a:srgbClr val="C00000"/>
                </a:solidFill>
              </a:rPr>
              <a:t>().</a:t>
            </a:r>
            <a:r>
              <a:rPr lang="en-US" dirty="0" err="1">
                <a:solidFill>
                  <a:srgbClr val="C00000"/>
                </a:solidFill>
              </a:rPr>
              <a:t>applySettings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C00000"/>
                </a:solidFill>
              </a:rPr>
              <a:t>    </a:t>
            </a:r>
            <a:r>
              <a:rPr lang="en-US" dirty="0" err="1" smtClean="0">
                <a:solidFill>
                  <a:srgbClr val="C00000"/>
                </a:solidFill>
              </a:rPr>
              <a:t>configuration.getProperties</a:t>
            </a:r>
            <a:r>
              <a:rPr lang="en-US" dirty="0" smtClean="0">
                <a:solidFill>
                  <a:srgbClr val="C00000"/>
                </a:solidFill>
              </a:rPr>
              <a:t>()).</a:t>
            </a:r>
            <a:r>
              <a:rPr lang="en-US" dirty="0">
                <a:solidFill>
                  <a:srgbClr val="C00000"/>
                </a:solidFill>
              </a:rPr>
              <a:t>build();</a:t>
            </a:r>
          </a:p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rgbClr val="C00000"/>
                </a:solidFill>
              </a:rPr>
              <a:t>sessionFactory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 err="1">
                <a:solidFill>
                  <a:srgbClr val="C00000"/>
                </a:solidFill>
              </a:rPr>
              <a:t>configuration.addAnnotatedClass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Book.class</a:t>
            </a:r>
            <a:r>
              <a:rPr lang="en-US" dirty="0">
                <a:solidFill>
                  <a:srgbClr val="C00000"/>
                </a:solidFill>
              </a:rPr>
              <a:t>).</a:t>
            </a:r>
            <a:r>
              <a:rPr lang="en-US" dirty="0" err="1">
                <a:solidFill>
                  <a:srgbClr val="C00000"/>
                </a:solidFill>
              </a:rPr>
              <a:t>buildSessionFactory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serviceRegistry</a:t>
            </a:r>
            <a:r>
              <a:rPr lang="en-US" dirty="0" smtClean="0">
                <a:solidFill>
                  <a:srgbClr val="C00000"/>
                </a:solidFill>
              </a:rPr>
              <a:t>);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Session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session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sessionFactory.openSession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Transaction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null;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try {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session.beginTransaction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dirty="0"/>
              <a:t>    </a:t>
            </a:r>
            <a:r>
              <a:rPr lang="en-US" dirty="0">
                <a:solidFill>
                  <a:srgbClr val="016C48"/>
                </a:solidFill>
              </a:rPr>
              <a:t>// Do some </a:t>
            </a:r>
            <a:r>
              <a:rPr lang="en-US" dirty="0" smtClean="0">
                <a:solidFill>
                  <a:srgbClr val="016C48"/>
                </a:solidFill>
              </a:rPr>
              <a:t>work…</a:t>
            </a:r>
            <a:endParaRPr lang="en-US" dirty="0">
              <a:solidFill>
                <a:srgbClr val="016C48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tx.commit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 catch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RuntimeException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if 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tx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!= null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{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tx.rollback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(); }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    </a:t>
            </a:r>
            <a:r>
              <a:rPr lang="en-US" dirty="0">
                <a:solidFill>
                  <a:srgbClr val="016C48"/>
                </a:solidFill>
              </a:rPr>
              <a:t>// </a:t>
            </a:r>
            <a:r>
              <a:rPr lang="en-US" dirty="0" smtClean="0">
                <a:solidFill>
                  <a:srgbClr val="016C48"/>
                </a:solidFill>
              </a:rPr>
              <a:t>Handle exception…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 finally {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session.close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C00000"/>
                </a:solidFill>
              </a:rPr>
              <a:t>sessionFactory.close</a:t>
            </a:r>
            <a:r>
              <a:rPr lang="en-US" dirty="0" smtClean="0">
                <a:solidFill>
                  <a:srgbClr val="C00000"/>
                </a:solidFill>
              </a:rPr>
              <a:t>();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8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saving an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0"/>
            <a:ext cx="9601200" cy="409008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Session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session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sessionFactory.openSession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Transaction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null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try {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session.beginTransaction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Book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book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new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Book();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book.setIsbn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isbn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");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book.setTitle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("title");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session.save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(book);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tx.commit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pPr>
              <a:lnSpc>
                <a:spcPct val="110000"/>
              </a:lnSpc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 catch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RuntimeException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e) {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if 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!= null)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{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tx.rollback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(); }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throw 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pPr>
              <a:lnSpc>
                <a:spcPct val="110000"/>
              </a:lnSpc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 finally {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session.close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255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8899D76-5985-43CB-933E-F632154BCAFC}" vid="{19E768FF-C194-4B71-81C6-DED1F05866E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Seavus</Template>
  <TotalTime>0</TotalTime>
  <Words>1937</Words>
  <Application>Microsoft Office PowerPoint</Application>
  <PresentationFormat>Widescreen</PresentationFormat>
  <Paragraphs>390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Consolas</vt:lpstr>
      <vt:lpstr>Diamond Grid 16x9</vt:lpstr>
      <vt:lpstr>Hibernate</vt:lpstr>
      <vt:lpstr>Overview</vt:lpstr>
      <vt:lpstr>Maven dependency</vt:lpstr>
      <vt:lpstr>Basic concepts</vt:lpstr>
      <vt:lpstr>hibernate.properties</vt:lpstr>
      <vt:lpstr>hibernate.properties example</vt:lpstr>
      <vt:lpstr>Important API classes</vt:lpstr>
      <vt:lpstr>Common usage scenario</vt:lpstr>
      <vt:lpstr>Creating and saving an entity</vt:lpstr>
      <vt:lpstr>Finding and updating an entity</vt:lpstr>
      <vt:lpstr>Persistent classes and mapping</vt:lpstr>
      <vt:lpstr>Persistent classes</vt:lpstr>
      <vt:lpstr>Mapping</vt:lpstr>
      <vt:lpstr>Annotation based mapping</vt:lpstr>
      <vt:lpstr>Annotation based mapping example</vt:lpstr>
      <vt:lpstr>Hibernate Query Language</vt:lpstr>
      <vt:lpstr>Hibernate Query Language (HQL)</vt:lpstr>
      <vt:lpstr>FROM clause</vt:lpstr>
      <vt:lpstr>SELECT clause</vt:lpstr>
      <vt:lpstr>WHERE clause</vt:lpstr>
      <vt:lpstr>ORDER BY clause</vt:lpstr>
      <vt:lpstr>GROUP BY clause</vt:lpstr>
      <vt:lpstr>Using named parameters</vt:lpstr>
      <vt:lpstr>UPDATE clause</vt:lpstr>
      <vt:lpstr>DELETE clause</vt:lpstr>
      <vt:lpstr>Pagination using Query</vt:lpstr>
      <vt:lpstr>Criteria API</vt:lpstr>
      <vt:lpstr>Criteria queries</vt:lpstr>
      <vt:lpstr>Restrictions with criteria</vt:lpstr>
      <vt:lpstr>More examples on restrictions</vt:lpstr>
      <vt:lpstr>Combining conditions using AND or OR</vt:lpstr>
      <vt:lpstr>Pagination using criteria</vt:lpstr>
      <vt:lpstr>Sorting results</vt:lpstr>
      <vt:lpstr>Exercises</vt:lpstr>
      <vt:lpstr>Exercise: Library</vt:lpstr>
      <vt:lpstr>Application: AliExpress</vt:lpstr>
      <vt:lpstr>Mapping inheritance</vt:lpstr>
      <vt:lpstr>Mapping inheritance</vt:lpstr>
      <vt:lpstr>Table per class strategy</vt:lpstr>
      <vt:lpstr>Table per class strategy example</vt:lpstr>
      <vt:lpstr>Joined subclass strategy</vt:lpstr>
      <vt:lpstr>Joined subclass strategy example</vt:lpstr>
      <vt:lpstr>Single table per class hierarchy strategy</vt:lpstr>
      <vt:lpstr>Single table per class hierarchy strategy example</vt:lpstr>
      <vt:lpstr>Inheritance strategies comparison matrix</vt:lpstr>
      <vt:lpstr>Inheritance mapping example</vt:lpstr>
      <vt:lpstr>Mapping entity associations/relationships</vt:lpstr>
      <vt:lpstr>Mapping entity associations/relationships</vt:lpstr>
      <vt:lpstr>Database model</vt:lpstr>
      <vt:lpstr>One-to-one</vt:lpstr>
      <vt:lpstr>One-to-many (many-to-one)</vt:lpstr>
      <vt:lpstr>Many-to-many</vt:lpstr>
      <vt:lpstr>Exercises</vt:lpstr>
      <vt:lpstr>Exercise: Library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2014-03-27T09:26:06Z</dcterms:created>
  <dcterms:modified xsi:type="dcterms:W3CDTF">2015-03-30T09:07:00Z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