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7"/>
  </p:notesMasterIdLst>
  <p:handoutMasterIdLst>
    <p:handoutMasterId r:id="rId28"/>
  </p:handoutMasterIdLst>
  <p:sldIdLst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2" r:id="rId25"/>
    <p:sldId id="29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C48"/>
    <a:srgbClr val="4A967C"/>
    <a:srgbClr val="579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45" y="5414885"/>
            <a:ext cx="1492358" cy="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tIns="91440" b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aseline="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 smtClean="0"/>
              <a:t>Place your code here…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5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rgbClr val="4A967C"/>
            </a:gs>
            <a:gs pos="97000">
              <a:srgbClr val="4A967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3/11/2015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3/11/2015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59739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3054" y="6289679"/>
            <a:ext cx="7652948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34" y="6232351"/>
            <a:ext cx="1004751" cy="25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16C48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rgbClr val="016C48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rgbClr val="016C48"/>
        </a:buClr>
        <a:buSzPct val="100000"/>
        <a:buFont typeface="Arial" pitchFamily="34" charset="0"/>
        <a:buChar char="-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Class organization and access control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9092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modifiers summary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391904"/>
              </p:ext>
            </p:extLst>
          </p:nvPr>
        </p:nvGraphicFramePr>
        <p:xfrm>
          <a:off x="1614617" y="2843702"/>
          <a:ext cx="8550873" cy="1950720"/>
        </p:xfrm>
        <a:graphic>
          <a:graphicData uri="http://schemas.openxmlformats.org/drawingml/2006/table">
            <a:tbl>
              <a:tblPr/>
              <a:tblGrid>
                <a:gridCol w="4250663"/>
                <a:gridCol w="1001481"/>
                <a:gridCol w="1252227"/>
                <a:gridCol w="1030007"/>
                <a:gridCol w="1016495"/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</a:rPr>
                        <a:t>Visibility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</a:rPr>
                        <a:t>public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</a:rPr>
                        <a:t>protected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</a:rPr>
                        <a:t>default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</a:rPr>
                        <a:t>private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From the same class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yes 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yes 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yes 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From any class in the same package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yes 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yes 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yes 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From any class outside the package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yes 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no 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no 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From a subclass in the same package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yes 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yes 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yes 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From a subclass outside the same package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yes 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yes 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no 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53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and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creating a subclass and overriding a method, the new method can't be made more restrictively controlled than the original but can be made more public. The following rules apply</a:t>
            </a:r>
            <a:r>
              <a:rPr lang="en-US" dirty="0" smtClean="0"/>
              <a:t>:</a:t>
            </a:r>
            <a:r>
              <a:rPr lang="en-US" dirty="0"/>
              <a:t> </a:t>
            </a:r>
          </a:p>
          <a:p>
            <a:pPr lvl="1" fontAlgn="ctr"/>
            <a:r>
              <a:rPr lang="en-US" dirty="0"/>
              <a:t>Methods declared public in a superclass also must be public in all subclasses.</a:t>
            </a:r>
          </a:p>
          <a:p>
            <a:pPr lvl="1" fontAlgn="ctr"/>
            <a:r>
              <a:rPr lang="en-US" dirty="0"/>
              <a:t>Methods declared protected in a superclass must either be protected or public in subclasses; they cannot be private or with default access.</a:t>
            </a:r>
          </a:p>
          <a:p>
            <a:pPr lvl="1" fontAlgn="ctr"/>
            <a:r>
              <a:rPr lang="en-US" dirty="0"/>
              <a:t>Methods with default access control (no modifier was used) can retain their access control or be declared protected or public in a subclass.</a:t>
            </a:r>
          </a:p>
          <a:p>
            <a:pPr lvl="1" fontAlgn="ctr"/>
            <a:r>
              <a:rPr lang="en-US" dirty="0"/>
              <a:t>Methods declared private are not inherited at all, so the rules don’t apply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5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Accessor</a:t>
            </a:r>
            <a:r>
              <a:rPr lang="en-US" dirty="0" smtClean="0"/>
              <a:t> and </a:t>
            </a:r>
            <a:r>
              <a:rPr lang="en-US" dirty="0" err="1" smtClean="0"/>
              <a:t>mutator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Fields guarded by the access control modifiers should sometimes be used by other classes. This can be achieved using </a:t>
            </a:r>
            <a:r>
              <a:rPr lang="en-US" b="1" dirty="0" err="1"/>
              <a:t>accessor</a:t>
            </a:r>
            <a:r>
              <a:rPr lang="en-US" dirty="0"/>
              <a:t> and </a:t>
            </a:r>
            <a:r>
              <a:rPr lang="en-US" b="1" dirty="0" err="1"/>
              <a:t>mutator</a:t>
            </a:r>
            <a:r>
              <a:rPr lang="en-US" dirty="0"/>
              <a:t> methods</a:t>
            </a:r>
            <a:r>
              <a:rPr lang="en-US" dirty="0" smtClean="0"/>
              <a:t>.</a:t>
            </a:r>
            <a:endParaRPr lang="en-US" dirty="0"/>
          </a:p>
          <a:p>
            <a:pPr lvl="1" fontAlgn="ctr"/>
            <a:r>
              <a:rPr lang="en-US" dirty="0" err="1"/>
              <a:t>Accessor</a:t>
            </a:r>
            <a:r>
              <a:rPr lang="en-US" dirty="0"/>
              <a:t> methods can be used to get access to a "hidden" field.</a:t>
            </a:r>
          </a:p>
          <a:p>
            <a:pPr lvl="1" fontAlgn="ctr"/>
            <a:r>
              <a:rPr lang="en-US" dirty="0" err="1"/>
              <a:t>Mutator</a:t>
            </a:r>
            <a:r>
              <a:rPr lang="en-US" dirty="0"/>
              <a:t> methods can be used to achieve controlled modification of fields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Example: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Logger 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String format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getFormat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this.format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setFormat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format) 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 (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format.equals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(“common”)) 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format.equals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(“combined”)) ) 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this.format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format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7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classes, methods and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final</a:t>
            </a:r>
            <a:r>
              <a:rPr lang="en-US" dirty="0"/>
              <a:t> modifier can be used to indicate that a class, method or variable should not be "changed</a:t>
            </a:r>
            <a:r>
              <a:rPr lang="en-US" dirty="0" smtClean="0"/>
              <a:t>".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In particular:</a:t>
            </a:r>
          </a:p>
          <a:p>
            <a:pPr lvl="1" fontAlgn="ctr"/>
            <a:r>
              <a:rPr lang="en-US" dirty="0"/>
              <a:t>A final class cannot be </a:t>
            </a:r>
            <a:r>
              <a:rPr lang="en-US" dirty="0" err="1"/>
              <a:t>subclassed</a:t>
            </a:r>
            <a:r>
              <a:rPr lang="en-US" dirty="0"/>
              <a:t>.</a:t>
            </a:r>
          </a:p>
          <a:p>
            <a:pPr lvl="1" fontAlgn="ctr"/>
            <a:r>
              <a:rPr lang="en-US" dirty="0"/>
              <a:t>A final method cannot be overridden by any subclasses.</a:t>
            </a:r>
          </a:p>
          <a:p>
            <a:pPr lvl="1" fontAlgn="ctr"/>
            <a:r>
              <a:rPr lang="en-US" dirty="0"/>
              <a:t>A final variable cannot change in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7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Final variables are often called </a:t>
            </a:r>
            <a:r>
              <a:rPr lang="en-US" b="1" dirty="0"/>
              <a:t>constants</a:t>
            </a:r>
            <a:r>
              <a:rPr lang="en-US" dirty="0"/>
              <a:t> because they do not change their value over time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smtClean="0"/>
              <a:t>Examples:</a:t>
            </a:r>
            <a:endParaRPr lang="en-US" dirty="0"/>
          </a:p>
          <a:p>
            <a:pPr lvl="1" fontAlgn="ctr">
              <a:lnSpc>
                <a:spcPct val="10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final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TOUCHDOWN = 6;</a:t>
            </a:r>
          </a:p>
          <a:p>
            <a:pPr lvl="1" fontAlgn="ctr">
              <a:lnSpc>
                <a:spcPct val="10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String title = “Captain”;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4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Final methods can't be overridden by a subclass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final void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getSignature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of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final class can't be </a:t>
            </a:r>
            <a:r>
              <a:rPr lang="en-US" dirty="0" err="1"/>
              <a:t>subclassed</a:t>
            </a:r>
            <a:r>
              <a:rPr lang="en-US" dirty="0"/>
              <a:t> by another </a:t>
            </a:r>
            <a:r>
              <a:rPr lang="en-US" dirty="0" smtClean="0"/>
              <a:t>class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final class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ChatServer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of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Final classes in the JRE: </a:t>
            </a:r>
            <a:r>
              <a:rPr lang="en-US" dirty="0" err="1"/>
              <a:t>java.lang.String</a:t>
            </a:r>
            <a:r>
              <a:rPr lang="en-US" dirty="0"/>
              <a:t>, </a:t>
            </a:r>
            <a:r>
              <a:rPr lang="en-US" dirty="0" err="1"/>
              <a:t>java.lang.Math</a:t>
            </a:r>
            <a:r>
              <a:rPr lang="en-US" dirty="0"/>
              <a:t>, java.net.URL, etc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7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of the classes in a hierarchy don't need to be instantiated directly. Instead, they serve as a place to hold common behavior and attributes shared by their subclasses. These classes are called </a:t>
            </a:r>
            <a:r>
              <a:rPr lang="en-US" b="1" dirty="0"/>
              <a:t>abstract classes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Abstract classes can contain:</a:t>
            </a:r>
          </a:p>
          <a:p>
            <a:pPr lvl="1" fontAlgn="ctr"/>
            <a:r>
              <a:rPr lang="en-US" dirty="0"/>
              <a:t>Anything that a normal class contains (fields, constructors, methods, etc.)</a:t>
            </a:r>
          </a:p>
          <a:p>
            <a:pPr lvl="1" fontAlgn="ctr"/>
            <a:r>
              <a:rPr lang="en-US" dirty="0"/>
              <a:t>Abstract methods - methods with signature but no </a:t>
            </a:r>
            <a:r>
              <a:rPr lang="en-US" dirty="0" smtClean="0"/>
              <a:t>implementation</a:t>
            </a:r>
            <a:endParaRPr lang="en-US" dirty="0"/>
          </a:p>
          <a:p>
            <a:r>
              <a:rPr lang="en-US" dirty="0" smtClean="0"/>
              <a:t>Example: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abstract class Vehicle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abstract void honk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are a way of organizing classes. It's usually common to group under the same package (and sub packages) those classes which are related in terms of their functionality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r>
              <a:rPr lang="en-US" dirty="0"/>
              <a:t>Advantages of using packages:</a:t>
            </a:r>
          </a:p>
          <a:p>
            <a:pPr lvl="1" fontAlgn="ctr"/>
            <a:r>
              <a:rPr lang="en-US" dirty="0"/>
              <a:t>They enable the organization of classes into units similar like folders and directories on the hard drive.</a:t>
            </a:r>
          </a:p>
          <a:p>
            <a:pPr lvl="1" fontAlgn="ctr"/>
            <a:r>
              <a:rPr lang="en-US" dirty="0"/>
              <a:t>They reduce the problem of conflicting names.</a:t>
            </a:r>
          </a:p>
          <a:p>
            <a:pPr lvl="1" fontAlgn="ctr"/>
            <a:r>
              <a:rPr lang="en-US" dirty="0"/>
              <a:t>They enable protecting classes through access control modifiers.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2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 order to use a class contained in another package, the following techniques can be used:</a:t>
            </a:r>
            <a:br>
              <a:rPr lang="en-US" dirty="0"/>
            </a:br>
            <a:r>
              <a:rPr lang="en-US" dirty="0"/>
              <a:t> </a:t>
            </a:r>
          </a:p>
          <a:p>
            <a:pPr lvl="1" fontAlgn="ctr"/>
            <a:r>
              <a:rPr lang="en-US" dirty="0"/>
              <a:t>If the class is from the "</a:t>
            </a:r>
            <a:r>
              <a:rPr lang="en-US" dirty="0" err="1"/>
              <a:t>java.lang</a:t>
            </a:r>
            <a:r>
              <a:rPr lang="en-US" dirty="0"/>
              <a:t>" package, it can be used directly as the classes from this package are automatically available</a:t>
            </a:r>
            <a:r>
              <a:rPr lang="en-US" dirty="0" smtClean="0"/>
              <a:t>.</a:t>
            </a:r>
            <a:endParaRPr lang="en-US" dirty="0"/>
          </a:p>
          <a:p>
            <a:pPr lvl="1" fontAlgn="ctr"/>
            <a:r>
              <a:rPr lang="en-US" dirty="0"/>
              <a:t>If the class is from another package, it can be referred to by its full name.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Example:</a:t>
            </a:r>
          </a:p>
          <a:p>
            <a:pPr lvl="2" fontAlgn="ctr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java.awt.Font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 = new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java.awt.Font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fontAlgn="ctr"/>
            <a:r>
              <a:rPr lang="en-US" dirty="0"/>
              <a:t>If the class is from another package and is used often, it can be imported individually or the entire package can be </a:t>
            </a:r>
            <a:r>
              <a:rPr lang="en-US" dirty="0" smtClean="0"/>
              <a:t>imported.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Examples:</a:t>
            </a:r>
            <a:endParaRPr lang="en-US" dirty="0"/>
          </a:p>
          <a:p>
            <a:pPr lvl="2" fontAlgn="ctr">
              <a:lnSpc>
                <a:spcPct val="11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java.util.Vector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java.awt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.*;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6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Modifiers are keywords that you add to the definition of classes, methods and variables in order to change their meaning. The Java language supports the following modifiers</a:t>
            </a:r>
            <a:r>
              <a:rPr lang="en-US" dirty="0" smtClean="0"/>
              <a:t>:</a:t>
            </a:r>
            <a:endParaRPr lang="en-US" dirty="0"/>
          </a:p>
          <a:p>
            <a:pPr lvl="1" fontAlgn="ctr"/>
            <a:r>
              <a:rPr lang="en-US" dirty="0"/>
              <a:t>Modifiers for controlling access to a class, method, or variable: </a:t>
            </a:r>
            <a:r>
              <a:rPr lang="en-US" b="1" dirty="0"/>
              <a:t>public</a:t>
            </a:r>
            <a:r>
              <a:rPr lang="en-US" dirty="0"/>
              <a:t>, </a:t>
            </a:r>
            <a:r>
              <a:rPr lang="en-US" b="1" dirty="0"/>
              <a:t>protected</a:t>
            </a:r>
            <a:r>
              <a:rPr lang="en-US" dirty="0"/>
              <a:t>, and </a:t>
            </a:r>
            <a:r>
              <a:rPr lang="en-US" b="1" dirty="0"/>
              <a:t>private</a:t>
            </a:r>
            <a:endParaRPr lang="en-US" dirty="0"/>
          </a:p>
          <a:p>
            <a:pPr lvl="1" fontAlgn="ctr"/>
            <a:r>
              <a:rPr lang="en-US" dirty="0"/>
              <a:t>The </a:t>
            </a:r>
            <a:r>
              <a:rPr lang="en-US" b="1" dirty="0"/>
              <a:t>static</a:t>
            </a:r>
            <a:r>
              <a:rPr lang="en-US" dirty="0"/>
              <a:t> modifier for creating class methods and variables</a:t>
            </a:r>
          </a:p>
          <a:p>
            <a:pPr lvl="1" fontAlgn="ctr"/>
            <a:r>
              <a:rPr lang="en-US" dirty="0"/>
              <a:t>The </a:t>
            </a:r>
            <a:r>
              <a:rPr lang="en-US" b="1" dirty="0"/>
              <a:t>final</a:t>
            </a:r>
            <a:r>
              <a:rPr lang="en-US" dirty="0"/>
              <a:t> modifier for finalizing the implementations of classes, methods, and variables</a:t>
            </a:r>
          </a:p>
          <a:p>
            <a:pPr lvl="1" fontAlgn="ctr"/>
            <a:r>
              <a:rPr lang="en-US" dirty="0"/>
              <a:t>The </a:t>
            </a:r>
            <a:r>
              <a:rPr lang="en-US" b="1" dirty="0"/>
              <a:t>abstract</a:t>
            </a:r>
            <a:r>
              <a:rPr lang="en-US" dirty="0"/>
              <a:t> modifier for creating abstract classes and methods</a:t>
            </a:r>
          </a:p>
          <a:p>
            <a:pPr lvl="1" fontAlgn="ctr"/>
            <a:r>
              <a:rPr lang="en-US" dirty="0"/>
              <a:t>The </a:t>
            </a:r>
            <a:r>
              <a:rPr lang="en-US" b="1" dirty="0"/>
              <a:t>synchronized</a:t>
            </a:r>
            <a:r>
              <a:rPr lang="en-US" dirty="0"/>
              <a:t> and </a:t>
            </a:r>
            <a:r>
              <a:rPr lang="en-US" b="1" dirty="0"/>
              <a:t>volatile</a:t>
            </a:r>
            <a:r>
              <a:rPr lang="en-US" dirty="0"/>
              <a:t> modifiers, which are used for threads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5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name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case two classes from different packages need to be used at the same time, both can't be used by importing their package. There are two solutions:</a:t>
            </a:r>
          </a:p>
          <a:p>
            <a:pPr lvl="1" fontAlgn="ctr"/>
            <a:r>
              <a:rPr lang="en-US" dirty="0"/>
              <a:t>Refer to both classes through their full names.</a:t>
            </a:r>
          </a:p>
          <a:p>
            <a:pPr lvl="1" fontAlgn="ctr"/>
            <a:r>
              <a:rPr lang="en-US" dirty="0"/>
              <a:t>Import the package of one of the classes and refer to the second one through its full name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java.sql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.*;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…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 = new Date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java.util.Date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java.util.Date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51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Inner classes are defined inside other classes as if they were methods or fields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Advantages:</a:t>
            </a:r>
          </a:p>
          <a:p>
            <a:pPr lvl="1" fontAlgn="ctr"/>
            <a:r>
              <a:rPr lang="en-US" dirty="0"/>
              <a:t>Inner classes are invisible to all other classes, which means that you don’t have to worry about name conflicts between it and other classes.</a:t>
            </a:r>
          </a:p>
          <a:p>
            <a:pPr lvl="1" fontAlgn="ctr"/>
            <a:r>
              <a:rPr lang="en-US" dirty="0"/>
              <a:t>Inner classes can have access to variables and methods within the scope of a top-level class that they would not have as a separate class.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1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SquareTool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589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4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</a:t>
            </a:r>
            <a:r>
              <a:rPr lang="en-US" dirty="0" err="1" smtClean="0"/>
              <a:t>ZipCode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</a:t>
            </a:r>
            <a:r>
              <a:rPr lang="en-US" dirty="0" err="1"/>
              <a:t>ZipCode</a:t>
            </a:r>
            <a:r>
              <a:rPr lang="en-US" dirty="0"/>
              <a:t> class that uses access control to ensure that its </a:t>
            </a:r>
            <a:r>
              <a:rPr lang="en-US" dirty="0" err="1"/>
              <a:t>zipCode</a:t>
            </a:r>
            <a:r>
              <a:rPr lang="en-US" dirty="0"/>
              <a:t> instance variable always has a </a:t>
            </a:r>
            <a:r>
              <a:rPr lang="en-US" dirty="0" smtClean="0"/>
              <a:t>five </a:t>
            </a:r>
            <a:r>
              <a:rPr lang="en-US"/>
              <a:t>or </a:t>
            </a:r>
            <a:r>
              <a:rPr lang="en-US" smtClean="0"/>
              <a:t>nine-digit </a:t>
            </a:r>
            <a:r>
              <a:rPr lang="en-US" dirty="0"/>
              <a:t>value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4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pPr lvl="1" fontAlgn="ctr">
              <a:lnSpc>
                <a:spcPct val="100000"/>
              </a:lnSpc>
            </a:pP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javax.swing.JApplet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7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br>
              <a:rPr lang="en-US" sz="17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offline;</a:t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double weeks = 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9.5;</a:t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final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MEANING_OF_LIFE = 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42;</a:t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main(String[] arguments) 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of </a:t>
            </a:r>
            <a:r>
              <a:rPr lang="en-US" sz="17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br>
              <a:rPr lang="en-US" sz="17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7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3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which variables and methods of a class are visible to other classes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Java defines four access levels: </a:t>
            </a:r>
            <a:r>
              <a:rPr lang="en-US" b="1" dirty="0"/>
              <a:t>public</a:t>
            </a:r>
            <a:r>
              <a:rPr lang="en-US" dirty="0"/>
              <a:t>, </a:t>
            </a:r>
            <a:r>
              <a:rPr lang="en-US" b="1" dirty="0"/>
              <a:t>private</a:t>
            </a:r>
            <a:r>
              <a:rPr lang="en-US" dirty="0"/>
              <a:t>, </a:t>
            </a:r>
            <a:r>
              <a:rPr lang="en-US" b="1" dirty="0"/>
              <a:t>protected</a:t>
            </a:r>
            <a:r>
              <a:rPr lang="en-US" dirty="0"/>
              <a:t> and </a:t>
            </a:r>
            <a:r>
              <a:rPr lang="en-US" b="1" dirty="0"/>
              <a:t>default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66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modifiers: default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variable or method declared </a:t>
            </a:r>
            <a:r>
              <a:rPr lang="en-US" b="1" dirty="0"/>
              <a:t>without any access control modifier</a:t>
            </a:r>
            <a:r>
              <a:rPr lang="en-US" dirty="0"/>
              <a:t> is available to any other class in the same package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lvl="1" fontAlgn="ctr">
              <a:lnSpc>
                <a:spcPct val="10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version = “0.7a”;</a:t>
            </a:r>
          </a:p>
          <a:p>
            <a:pPr lvl="1" fontAlgn="ctr">
              <a:lnSpc>
                <a:spcPct val="100000"/>
              </a:lnSpc>
            </a:pP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processOrder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true;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9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modifiers: private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="1" dirty="0"/>
              <a:t> private access control modifier</a:t>
            </a:r>
            <a:r>
              <a:rPr lang="en-US" dirty="0"/>
              <a:t> access hides a method or a variable from being used by any other class. The only place these methods or variables can be accessed from is from within their own class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U</a:t>
            </a:r>
            <a:r>
              <a:rPr lang="en-US" dirty="0" smtClean="0"/>
              <a:t>seful </a:t>
            </a:r>
            <a:r>
              <a:rPr lang="en-US" dirty="0"/>
              <a:t>when:</a:t>
            </a:r>
          </a:p>
          <a:p>
            <a:pPr lvl="1" fontAlgn="ctr"/>
            <a:r>
              <a:rPr lang="en-US" dirty="0"/>
              <a:t>Other classes have no reason to use that variable</a:t>
            </a:r>
          </a:p>
          <a:p>
            <a:pPr lvl="1" fontAlgn="ctr"/>
            <a:r>
              <a:rPr lang="en-US" dirty="0"/>
              <a:t>Another class could wreak havoc by changing the variable in an inappropriate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4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modifiers: private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Example: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Logger 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String format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getFormat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this.format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setFormat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format) 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 (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format.equals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(“common”)) 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format.equals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(“combined”)) ) 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this.format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format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 smtClean="0"/>
              <a:t>Using </a:t>
            </a:r>
            <a:r>
              <a:rPr lang="en-US" dirty="0"/>
              <a:t>the private modifier is how Java makes the </a:t>
            </a:r>
            <a:r>
              <a:rPr lang="en-US" b="1" dirty="0"/>
              <a:t>encapsulation</a:t>
            </a:r>
            <a:r>
              <a:rPr lang="en-US" dirty="0"/>
              <a:t> OOP principle possible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93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modifiers: public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 methods and variables are available to any class that wants to use them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Example: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...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02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modifiers: protected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protected modifier </a:t>
            </a:r>
            <a:r>
              <a:rPr lang="en-US" dirty="0"/>
              <a:t>limits the access to a method or a variable to the following two groups:</a:t>
            </a:r>
          </a:p>
          <a:p>
            <a:pPr lvl="1" fontAlgn="ctr"/>
            <a:r>
              <a:rPr lang="en-US" dirty="0"/>
              <a:t>Subclasses of a class</a:t>
            </a:r>
          </a:p>
          <a:p>
            <a:pPr lvl="1" fontAlgn="ctr"/>
            <a:r>
              <a:rPr lang="en-US" dirty="0"/>
              <a:t>Other classes in the same </a:t>
            </a:r>
            <a:r>
              <a:rPr lang="en-US" dirty="0" smtClean="0"/>
              <a:t>package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AudioPlayer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openSpeaker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(Speaker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implementation 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details</a:t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StreamingAudioPlayer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AudioPlayer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openSpeaker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(Speaker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implementation 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details</a:t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7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12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8899D76-5985-43CB-933E-F632154BCAFC}" vid="{19E768FF-C194-4B71-81C6-DED1F05866EA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Seavus</Template>
  <TotalTime>0</TotalTime>
  <Words>830</Words>
  <Application>Microsoft Office PowerPoint</Application>
  <PresentationFormat>Widescreen</PresentationFormat>
  <Paragraphs>135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Consolas</vt:lpstr>
      <vt:lpstr>Diamond Grid 16x9</vt:lpstr>
      <vt:lpstr>Class organization and access control</vt:lpstr>
      <vt:lpstr>Modifiers</vt:lpstr>
      <vt:lpstr>Modifiers</vt:lpstr>
      <vt:lpstr>Access control modifiers</vt:lpstr>
      <vt:lpstr>Access control modifiers: default access</vt:lpstr>
      <vt:lpstr>Access control modifiers: private access</vt:lpstr>
      <vt:lpstr>Access control modifiers: private access</vt:lpstr>
      <vt:lpstr>Access control modifiers: public access</vt:lpstr>
      <vt:lpstr>Access control modifiers: protected access</vt:lpstr>
      <vt:lpstr>Access control modifiers summary</vt:lpstr>
      <vt:lpstr>Access control and inheritance</vt:lpstr>
      <vt:lpstr>Accessor and mutator methods</vt:lpstr>
      <vt:lpstr>Final classes, methods and variables</vt:lpstr>
      <vt:lpstr>Final variables</vt:lpstr>
      <vt:lpstr>Final methods</vt:lpstr>
      <vt:lpstr>Final classes</vt:lpstr>
      <vt:lpstr>Abstract classes and methods</vt:lpstr>
      <vt:lpstr>Packages</vt:lpstr>
      <vt:lpstr>Using packages</vt:lpstr>
      <vt:lpstr>Class name conflicts</vt:lpstr>
      <vt:lpstr>Inner classes</vt:lpstr>
      <vt:lpstr>Example: SquareTool</vt:lpstr>
      <vt:lpstr>Exercises</vt:lpstr>
      <vt:lpstr>Exercise: ZipCode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2014-03-27T09:26:06Z</dcterms:created>
  <dcterms:modified xsi:type="dcterms:W3CDTF">2015-03-11T11:44:52Z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