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79" r:id="rId3"/>
    <p:sldId id="280" r:id="rId4"/>
    <p:sldId id="317" r:id="rId5"/>
    <p:sldId id="282" r:id="rId6"/>
    <p:sldId id="283" r:id="rId7"/>
    <p:sldId id="314" r:id="rId8"/>
    <p:sldId id="281" r:id="rId9"/>
    <p:sldId id="318" r:id="rId10"/>
    <p:sldId id="319" r:id="rId11"/>
    <p:sldId id="320" r:id="rId12"/>
    <p:sldId id="284" r:id="rId13"/>
    <p:sldId id="285" r:id="rId14"/>
    <p:sldId id="286" r:id="rId15"/>
    <p:sldId id="288" r:id="rId16"/>
    <p:sldId id="287" r:id="rId17"/>
    <p:sldId id="315" r:id="rId18"/>
    <p:sldId id="289" r:id="rId19"/>
    <p:sldId id="316" r:id="rId20"/>
    <p:sldId id="291" r:id="rId21"/>
    <p:sldId id="292" r:id="rId22"/>
    <p:sldId id="313" r:id="rId23"/>
    <p:sldId id="310" r:id="rId24"/>
    <p:sldId id="290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3/17/2015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43938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MsLunch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private long c1 = 0;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private long c2 = 0;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private Object lock1 = new Object();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private Object lock2 = new Object();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void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inc1()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synchronized(lock1)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c1++;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public void inc2()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synchronized(lock2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c2++;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Invoking </a:t>
            </a:r>
            <a:r>
              <a:rPr lang="en-US" i="1" dirty="0" err="1" smtClean="0">
                <a:cs typeface="Consolas" panose="020B0609020204030204" pitchFamily="49" charset="0"/>
              </a:rPr>
              <a:t>Thread.sleep</a:t>
            </a:r>
            <a:r>
              <a:rPr lang="en-US" i="1" dirty="0" smtClean="0">
                <a:cs typeface="Consolas" panose="020B0609020204030204" pitchFamily="49" charset="0"/>
              </a:rPr>
              <a:t>(long)</a:t>
            </a:r>
            <a:r>
              <a:rPr lang="en-US" i="1" dirty="0" smtClean="0"/>
              <a:t> </a:t>
            </a:r>
            <a:r>
              <a:rPr lang="en-US" dirty="0"/>
              <a:t>causes the current thread to suspend execution for a specified </a:t>
            </a:r>
            <a:r>
              <a:rPr lang="en-US" dirty="0" smtClean="0"/>
              <a:t>period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guaranteed to be precise.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Sleeping can be terminated by interrupts.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Threads - </a:t>
            </a:r>
            <a:r>
              <a:rPr lang="en-US" dirty="0" err="1" smtClean="0"/>
              <a:t>PausingAThread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33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interrupt</a:t>
            </a:r>
            <a:r>
              <a:rPr lang="en-US" b="1" dirty="0" smtClean="0"/>
              <a:t> </a:t>
            </a:r>
            <a:r>
              <a:rPr lang="en-US" dirty="0" smtClean="0"/>
              <a:t>is an indication that a Thread should stop what it’s doing and do something else. It’s up to the programmer to decide how a thread responds to an interrupt.</a:t>
            </a:r>
          </a:p>
          <a:p>
            <a:r>
              <a:rPr lang="en-US" dirty="0" smtClean="0"/>
              <a:t>Interruption is achieved by invoking the </a:t>
            </a:r>
            <a:r>
              <a:rPr lang="en-US" i="1" dirty="0" err="1" smtClean="0">
                <a:cs typeface="Consolas" panose="020B0609020204030204" pitchFamily="49" charset="0"/>
              </a:rPr>
              <a:t>Thread.interrupt</a:t>
            </a:r>
            <a:r>
              <a:rPr lang="en-US" i="1" dirty="0" smtClean="0">
                <a:cs typeface="Consolas" panose="020B0609020204030204" pitchFamily="49" charset="0"/>
              </a:rPr>
              <a:t>()</a:t>
            </a:r>
            <a:r>
              <a:rPr lang="en-US" dirty="0" smtClean="0"/>
              <a:t> method on the Thread that needs to be interrupted.</a:t>
            </a:r>
          </a:p>
        </p:txBody>
      </p:sp>
    </p:spTree>
    <p:extLst>
      <p:ext uri="{BB962C8B-B14F-4D97-AF65-F5344CB8AC3E}">
        <p14:creationId xmlns:p14="http://schemas.microsoft.com/office/powerpoint/2010/main" val="2111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Periodically invoking </a:t>
            </a:r>
            <a:r>
              <a:rPr lang="en-US" sz="1800" i="1" dirty="0" err="1" smtClean="0">
                <a:cs typeface="Consolas" panose="020B0609020204030204" pitchFamily="49" charset="0"/>
              </a:rPr>
              <a:t>Thread.interrupted</a:t>
            </a:r>
            <a:r>
              <a:rPr lang="en-US" sz="1800" i="1" dirty="0" smtClean="0">
                <a:cs typeface="Consolas" panose="020B0609020204030204" pitchFamily="49" charset="0"/>
              </a:rPr>
              <a:t>()</a:t>
            </a:r>
            <a:r>
              <a:rPr lang="en-US" i="1" dirty="0" smtClean="0"/>
              <a:t> </a:t>
            </a:r>
            <a:r>
              <a:rPr lang="en-US" dirty="0" smtClean="0"/>
              <a:t>which returns true if an interrupt has been received.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importantInfo.length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Thread.interrupted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We've been </a:t>
            </a: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interrupted: no more messages.</a:t>
            </a:r>
            <a:b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a </a:t>
            </a: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importantInfo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cs typeface="Consolas" panose="020B0609020204030204" pitchFamily="49" charset="0"/>
              </a:rPr>
              <a:t>and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976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Additionally act upon an </a:t>
            </a:r>
            <a:r>
              <a:rPr lang="en-US" i="1" dirty="0" err="1" smtClean="0"/>
              <a:t>InterruptedException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importantInfo.length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Thread.interrupted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We've been interrupted: no more messages.</a:t>
            </a:r>
            <a:b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Pause for 4 seconds</a:t>
            </a:r>
            <a:b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 {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(4000);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catch (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We've been interrupted: no more messages.</a:t>
            </a:r>
            <a:b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Print a message.</a:t>
            </a:r>
            <a:br>
              <a:rPr lang="en-US" sz="19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importantInfo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2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Threads - Interrupts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96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smtClean="0"/>
              <a:t>join()</a:t>
            </a:r>
            <a:r>
              <a:rPr lang="en-US" dirty="0" smtClean="0"/>
              <a:t> </a:t>
            </a:r>
            <a:r>
              <a:rPr lang="en-US" dirty="0"/>
              <a:t>method allows one thread to wait for the completion of </a:t>
            </a:r>
            <a:r>
              <a:rPr lang="en-US" dirty="0" smtClean="0"/>
              <a:t>another.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t</a:t>
            </a:r>
            <a:r>
              <a:rPr lang="en-US" sz="2000" dirty="0"/>
              <a:t> is a </a:t>
            </a:r>
            <a:r>
              <a:rPr lang="en-US" sz="2000" i="1" dirty="0"/>
              <a:t>Thread</a:t>
            </a:r>
            <a:r>
              <a:rPr lang="en-US" sz="2000" dirty="0"/>
              <a:t> object whose thread is currently </a:t>
            </a:r>
            <a:r>
              <a:rPr lang="en-US" sz="2000" dirty="0" smtClean="0"/>
              <a:t>executing,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cs typeface="Consolas" panose="020B0609020204030204" pitchFamily="49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 the </a:t>
            </a:r>
            <a:r>
              <a:rPr lang="en-US" sz="2000" dirty="0"/>
              <a:t>current thread to pause execution until t's thread terminates.</a:t>
            </a:r>
          </a:p>
        </p:txBody>
      </p:sp>
    </p:spTree>
    <p:extLst>
      <p:ext uri="{BB962C8B-B14F-4D97-AF65-F5344CB8AC3E}">
        <p14:creationId xmlns:p14="http://schemas.microsoft.com/office/powerpoint/2010/main" val="12812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Join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48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Threads often have to coordinate their actions. One of the most common idioms is a </a:t>
            </a:r>
            <a:r>
              <a:rPr lang="en-US" b="1" dirty="0"/>
              <a:t>guarded block</a:t>
            </a:r>
            <a:r>
              <a:rPr lang="en-US" dirty="0"/>
              <a:t> where a thread needs to wait until certain condition is met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non-efficient implementation would look like this: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guardedJoy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7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 loop guard. Wastes processor time. Don't do this</a:t>
            </a: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while(!joy)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("Joy has been achieved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ability of an application to perform or appear to perform multiple tasks at once.</a:t>
            </a:r>
          </a:p>
          <a:p>
            <a:r>
              <a:rPr lang="en-US" dirty="0" smtClean="0"/>
              <a:t>Made possible by:</a:t>
            </a:r>
            <a:endParaRPr lang="en-US" dirty="0"/>
          </a:p>
          <a:p>
            <a:pPr lvl="1"/>
            <a:r>
              <a:rPr lang="en-US" dirty="0"/>
              <a:t>Multiple processors</a:t>
            </a:r>
          </a:p>
          <a:p>
            <a:pPr lvl="1"/>
            <a:r>
              <a:rPr lang="en-US" dirty="0"/>
              <a:t>Multiple execution cores</a:t>
            </a:r>
          </a:p>
          <a:p>
            <a:pPr lvl="1"/>
            <a:r>
              <a:rPr lang="en-US" dirty="0" smtClean="0"/>
              <a:t>OS enabled time </a:t>
            </a:r>
            <a:r>
              <a:rPr lang="en-US" dirty="0"/>
              <a:t>slicing </a:t>
            </a:r>
            <a:r>
              <a:rPr lang="en-US" dirty="0" smtClean="0"/>
              <a:t>on single-processor</a:t>
            </a:r>
            <a:r>
              <a:rPr lang="en-US" dirty="0"/>
              <a:t>, </a:t>
            </a:r>
            <a:r>
              <a:rPr lang="en-US" dirty="0" smtClean="0"/>
              <a:t>single-core </a:t>
            </a:r>
            <a:r>
              <a:rPr lang="en-US" dirty="0"/>
              <a:t>hardware</a:t>
            </a:r>
          </a:p>
          <a:p>
            <a:r>
              <a:rPr lang="en-US" dirty="0" smtClean="0"/>
              <a:t>Support for concurrency in Java:</a:t>
            </a:r>
          </a:p>
          <a:p>
            <a:pPr lvl="1"/>
            <a:r>
              <a:rPr lang="en-US" dirty="0" smtClean="0"/>
              <a:t>Basic concurrency support</a:t>
            </a:r>
          </a:p>
          <a:p>
            <a:pPr lvl="1"/>
            <a:r>
              <a:rPr lang="en-US" dirty="0" smtClean="0"/>
              <a:t>High-level concurrency API since Java 5.0</a:t>
            </a:r>
          </a:p>
        </p:txBody>
      </p:sp>
    </p:spTree>
    <p:extLst>
      <p:ext uri="{BB962C8B-B14F-4D97-AF65-F5344CB8AC3E}">
        <p14:creationId xmlns:p14="http://schemas.microsoft.com/office/powerpoint/2010/main" val="533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block - Efficient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40332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synchronized void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guardedJoy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016C48"/>
                </a:solidFill>
              </a:rPr>
              <a:t>// This guard only loops once for each special event, which may not be the event we're waiting for.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while(!joy)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try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wait();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} catch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InterruptedException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e) {}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("Joy and efficiency have been achieved!");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synchronized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notifyJoy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joy = true;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Threads - </a:t>
            </a:r>
            <a:r>
              <a:rPr lang="en-US" dirty="0" err="1" smtClean="0"/>
              <a:t>GuardedBlock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76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NumberPrinter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application that prints out the numbers starting from one (1) up until a specified number. The print process should be interrupted if it fails to complete in a given time interval.</a:t>
            </a:r>
          </a:p>
          <a:p>
            <a:pPr marL="0" indent="0">
              <a:buNone/>
            </a:pPr>
            <a:r>
              <a:rPr lang="en-US" dirty="0" smtClean="0"/>
              <a:t>Specify the number and the time interval as arguments to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Stopwatch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stopwatch component that prints out each passing second until terminated by a command from the console captured from the standard input. Additional commands should allow the stopwatch to be paused and resumed.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-&gt; Processes -&gt; Threads</a:t>
            </a:r>
          </a:p>
          <a:p>
            <a:pPr lvl="1"/>
            <a:r>
              <a:rPr lang="en-US" dirty="0" smtClean="0"/>
              <a:t>Each process has a private set of resources, in particular a separate memory space.</a:t>
            </a:r>
          </a:p>
          <a:p>
            <a:pPr lvl="1"/>
            <a:r>
              <a:rPr lang="en-US" dirty="0" smtClean="0"/>
              <a:t>Threads share process resources such as memory and open files.</a:t>
            </a:r>
          </a:p>
          <a:p>
            <a:r>
              <a:rPr lang="en-US" dirty="0" smtClean="0"/>
              <a:t>Java provides the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800" dirty="0" smtClean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starting a Thread using Runnable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HelloRunnable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implements Runnable 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void run()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("Hello from a thread!");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static void main(String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[])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(new Thread(new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HelloRunnable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())).start();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1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starting a Thread </a:t>
            </a:r>
            <a:r>
              <a:rPr lang="en-US" dirty="0" smtClean="0"/>
              <a:t>by </a:t>
            </a:r>
            <a:r>
              <a:rPr lang="en-US" dirty="0" err="1" smtClean="0"/>
              <a:t>subclassing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HelloThread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extends Thread 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void run()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("Hello from a thread!");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static void main(String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[])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(new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HelloThread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()).start();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7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Threads -</a:t>
            </a:r>
            <a:r>
              <a:rPr lang="en-US" dirty="0"/>
              <a:t> </a:t>
            </a:r>
            <a:r>
              <a:rPr lang="en-US" dirty="0" smtClean="0"/>
              <a:t>Threading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5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synchronization idioms:</a:t>
            </a:r>
          </a:p>
          <a:p>
            <a:pPr lvl="1"/>
            <a:r>
              <a:rPr lang="en-US" dirty="0" smtClean="0"/>
              <a:t>Synchronized methods</a:t>
            </a:r>
          </a:p>
          <a:p>
            <a:pPr lvl="1"/>
            <a:r>
              <a:rPr lang="en-US" dirty="0" smtClean="0"/>
              <a:t>Synchronized statements</a:t>
            </a:r>
          </a:p>
          <a:p>
            <a:r>
              <a:rPr lang="en-US" dirty="0" smtClean="0"/>
              <a:t>Synchronized method 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SynchronizedCounter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0;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synchronized void increment() {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synchronized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value() {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c;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 </a:t>
            </a:r>
            <a:r>
              <a:rPr lang="en-US" dirty="0" smtClean="0"/>
              <a:t>is built </a:t>
            </a:r>
            <a:r>
              <a:rPr lang="en-US" dirty="0" smtClean="0"/>
              <a:t>around the concept of intrinsic locks a.k.a. monitor locks (monitor for short).</a:t>
            </a:r>
          </a:p>
          <a:p>
            <a:r>
              <a:rPr lang="en-US" dirty="0" smtClean="0"/>
              <a:t>Every object has a monitor associated to it.</a:t>
            </a:r>
          </a:p>
          <a:p>
            <a:r>
              <a:rPr lang="en-US" dirty="0" smtClean="0"/>
              <a:t>Exclusive access to an object’s synchronized methods is possible by owning the object’s monitor. Once the synchronized method completes, the monitor gets released.</a:t>
            </a:r>
          </a:p>
          <a:p>
            <a:r>
              <a:rPr lang="en-US" dirty="0" smtClean="0"/>
              <a:t>Only one Thread can own an object’s monitor at </a:t>
            </a:r>
            <a:r>
              <a:rPr lang="en-US" dirty="0" smtClean="0"/>
              <a:t>a given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6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Synchronized statements must specify the object that provides the monitor.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synchronized (this) {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nameCount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nameList.add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773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Diamond Grid 16x9</vt:lpstr>
      <vt:lpstr>Concurrency</vt:lpstr>
      <vt:lpstr>Introduction</vt:lpstr>
      <vt:lpstr>Threads</vt:lpstr>
      <vt:lpstr>Defining and starting a Thread using Runnable</vt:lpstr>
      <vt:lpstr>Defining and starting a Thread by subclassing Thread</vt:lpstr>
      <vt:lpstr>Example: Threads - Threading</vt:lpstr>
      <vt:lpstr>Synchronized code</vt:lpstr>
      <vt:lpstr>Intrinsic Locks</vt:lpstr>
      <vt:lpstr>Synchronized statements</vt:lpstr>
      <vt:lpstr>Synchronized statements</vt:lpstr>
      <vt:lpstr>Pausing a Thread</vt:lpstr>
      <vt:lpstr>Example: Threads - PausingAThread</vt:lpstr>
      <vt:lpstr>Interrupts</vt:lpstr>
      <vt:lpstr>Responding to interrupts</vt:lpstr>
      <vt:lpstr>Responding to interrupts</vt:lpstr>
      <vt:lpstr>Example: Threads - Interrupts</vt:lpstr>
      <vt:lpstr>Joins</vt:lpstr>
      <vt:lpstr>Example: Join</vt:lpstr>
      <vt:lpstr>Guarded block</vt:lpstr>
      <vt:lpstr>Guarded block - Efficient implementation</vt:lpstr>
      <vt:lpstr>Example: Threads - GuardedBlock</vt:lpstr>
      <vt:lpstr>Exercises</vt:lpstr>
      <vt:lpstr>Exercise: NumberPrinter</vt:lpstr>
      <vt:lpstr>Exercise: Stopwatch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2015-03-17T21:37:43Z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