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1" r:id="rId3"/>
    <p:sldId id="263" r:id="rId4"/>
    <p:sldId id="297" r:id="rId5"/>
    <p:sldId id="308" r:id="rId6"/>
    <p:sldId id="309" r:id="rId7"/>
    <p:sldId id="307" r:id="rId8"/>
    <p:sldId id="299" r:id="rId9"/>
    <p:sldId id="300" r:id="rId10"/>
    <p:sldId id="310" r:id="rId11"/>
    <p:sldId id="301" r:id="rId12"/>
    <p:sldId id="311" r:id="rId13"/>
    <p:sldId id="302" r:id="rId14"/>
    <p:sldId id="312" r:id="rId15"/>
    <p:sldId id="304" r:id="rId16"/>
    <p:sldId id="303" r:id="rId17"/>
    <p:sldId id="313" r:id="rId18"/>
    <p:sldId id="305" r:id="rId19"/>
    <p:sldId id="314" r:id="rId20"/>
    <p:sldId id="294" r:id="rId21"/>
    <p:sldId id="29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67C"/>
    <a:srgbClr val="016C48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8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Design patterns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an interface for creating objects, but lets subclasses decide with class to instantiate.</a:t>
            </a:r>
          </a:p>
          <a:p>
            <a:r>
              <a:rPr lang="en-US" dirty="0" smtClean="0"/>
              <a:t>Refers to the newly created object through a common interface.</a:t>
            </a:r>
            <a:endParaRPr lang="en-US" dirty="0"/>
          </a:p>
        </p:txBody>
      </p:sp>
      <p:pic>
        <p:nvPicPr>
          <p:cNvPr id="2052" name="Picture 4" descr="http://corey.quickshiftconsulting.com/uploads/1/9/2/6/1926413/4629148.jpg?359x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3527725"/>
            <a:ext cx="34194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Interface for creating a family of related objects, without explicitly specifying their classes.</a:t>
            </a:r>
            <a:endParaRPr lang="en-US" dirty="0"/>
          </a:p>
        </p:txBody>
      </p:sp>
      <p:pic>
        <p:nvPicPr>
          <p:cNvPr id="3074" name="Picture 2" descr="http://corey.quickshiftconsulting.com/uploads/1/9/2/6/1926413/8198557.jpg?383x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2843212"/>
            <a:ext cx="36480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the framework of an algorithm, allowing implementing classes to define the actual behavior.</a:t>
            </a:r>
          </a:p>
          <a:p>
            <a:r>
              <a:rPr lang="en-US" dirty="0" smtClean="0"/>
              <a:t>Common behavior among subclasses should be localized to a common (base)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PizzaShop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concrete </a:t>
            </a:r>
            <a:r>
              <a:rPr lang="en-US" i="1" dirty="0" smtClean="0"/>
              <a:t>template</a:t>
            </a:r>
            <a:r>
              <a:rPr lang="en-US" dirty="0" smtClean="0"/>
              <a:t> class rather than a base class implements the framework and invokes callback objects that provide the actual behavior.</a:t>
            </a:r>
          </a:p>
          <a:p>
            <a:r>
              <a:rPr lang="en-US" dirty="0" smtClean="0"/>
              <a:t>Inheritance can be used for something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PizzaShop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Singleton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</a:p>
          <a:p>
            <a:pPr fontAlgn="ctr"/>
            <a:r>
              <a:rPr lang="en-US" dirty="0" smtClean="0"/>
              <a:t>Factories</a:t>
            </a:r>
          </a:p>
          <a:p>
            <a:pPr lvl="1" fontAlgn="ctr"/>
            <a:r>
              <a:rPr lang="en-US" dirty="0" smtClean="0"/>
              <a:t>Simple factory</a:t>
            </a:r>
          </a:p>
          <a:p>
            <a:pPr lvl="1" fontAlgn="ctr"/>
            <a:r>
              <a:rPr lang="en-US" dirty="0" smtClean="0"/>
              <a:t>Factory method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  <a:endParaRPr lang="en-US" dirty="0"/>
          </a:p>
          <a:p>
            <a:pPr lvl="1" fontAlgn="ctr"/>
            <a:r>
              <a:rPr lang="en-US" dirty="0" smtClean="0"/>
              <a:t>Abstract factory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  <a:endParaRPr lang="en-US" dirty="0"/>
          </a:p>
          <a:p>
            <a:pPr fontAlgn="ctr"/>
            <a:r>
              <a:rPr lang="en-US" dirty="0" smtClean="0"/>
              <a:t>Templates</a:t>
            </a:r>
          </a:p>
          <a:p>
            <a:pPr lvl="1" fontAlgn="ctr"/>
            <a:r>
              <a:rPr lang="en-US" dirty="0" smtClean="0"/>
              <a:t>Template method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  <a:endParaRPr lang="en-US" dirty="0"/>
          </a:p>
          <a:p>
            <a:pPr lvl="1" fontAlgn="ctr"/>
            <a:r>
              <a:rPr lang="en-US" dirty="0" smtClean="0"/>
              <a:t>Template with callback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</a:t>
            </a:r>
            <a:r>
              <a:rPr lang="en-US" dirty="0" smtClean="0"/>
              <a:t>Library application:</a:t>
            </a:r>
          </a:p>
          <a:p>
            <a:r>
              <a:rPr lang="en-US" dirty="0" smtClean="0"/>
              <a:t>Support the JDBC and Hibernate family of DAOs using factories.</a:t>
            </a:r>
          </a:p>
          <a:p>
            <a:r>
              <a:rPr lang="en-US" dirty="0" smtClean="0"/>
              <a:t>Eliminate the boilerplate code in the DAOs using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</a:t>
            </a:r>
            <a:r>
              <a:rPr lang="en-US" dirty="0" err="1" smtClean="0"/>
              <a:t>AliExpress</a:t>
            </a:r>
            <a:r>
              <a:rPr lang="en-US" dirty="0" smtClean="0"/>
              <a:t> application:</a:t>
            </a:r>
          </a:p>
          <a:p>
            <a:r>
              <a:rPr lang="en-US" dirty="0" smtClean="0"/>
              <a:t>Support the in-memory, JDBC, and Hibernate family of DAOs using factories.</a:t>
            </a:r>
          </a:p>
          <a:p>
            <a:r>
              <a:rPr lang="en-US" dirty="0" smtClean="0"/>
              <a:t>Eliminate the boilerplate code in the DAOs using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class instance is needed in the entire application.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Hibernate’s</a:t>
            </a:r>
            <a:r>
              <a:rPr lang="en-US" dirty="0" smtClean="0"/>
              <a:t> </a:t>
            </a:r>
            <a:r>
              <a:rPr lang="en-US" i="1" dirty="0" err="1" smtClean="0"/>
              <a:t>SessionFactory</a:t>
            </a:r>
            <a:endParaRPr lang="en-US" i="1" dirty="0" smtClean="0"/>
          </a:p>
          <a:p>
            <a:r>
              <a:rPr lang="en-US" dirty="0" smtClean="0"/>
              <a:t>Global point of access to 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OOP, a factory is an object used for creating other objects by invoking one of its methods.</a:t>
            </a:r>
          </a:p>
          <a:p>
            <a:r>
              <a:rPr lang="en-US" dirty="0" smtClean="0"/>
              <a:t>Typically used when object creation is too complex for a constructor.</a:t>
            </a:r>
          </a:p>
          <a:p>
            <a:r>
              <a:rPr lang="en-US" dirty="0" smtClean="0"/>
              <a:t>Makes polymorphism during object creation possible.</a:t>
            </a:r>
          </a:p>
          <a:p>
            <a:r>
              <a:rPr lang="en-US" dirty="0" smtClean="0"/>
              <a:t>Implementation variants:</a:t>
            </a:r>
          </a:p>
          <a:p>
            <a:pPr lvl="1"/>
            <a:r>
              <a:rPr lang="en-US" dirty="0" smtClean="0"/>
              <a:t>Simple factory</a:t>
            </a:r>
          </a:p>
          <a:p>
            <a:pPr lvl="1"/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9616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objects without exposing the instantiation logic to the client.</a:t>
            </a:r>
          </a:p>
          <a:p>
            <a:r>
              <a:rPr lang="en-US" dirty="0" smtClean="0"/>
              <a:t>Refers to the newly created object through a common interface.</a:t>
            </a:r>
            <a:endParaRPr lang="en-US" dirty="0"/>
          </a:p>
        </p:txBody>
      </p:sp>
      <p:pic>
        <p:nvPicPr>
          <p:cNvPr id="1026" name="Picture 2" descr="http://corey.quickshiftconsulting.com/uploads/1/9/2/6/1926413/718913.jpg?369x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7" y="3449722"/>
            <a:ext cx="35147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321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Diamond Grid 16x9</vt:lpstr>
      <vt:lpstr>Design patterns</vt:lpstr>
      <vt:lpstr>Agenda</vt:lpstr>
      <vt:lpstr>Singleton</vt:lpstr>
      <vt:lpstr>Singleton</vt:lpstr>
      <vt:lpstr>Example: GUI</vt:lpstr>
      <vt:lpstr>Factories</vt:lpstr>
      <vt:lpstr>Factory</vt:lpstr>
      <vt:lpstr>Simple factory</vt:lpstr>
      <vt:lpstr>Example: GUI</vt:lpstr>
      <vt:lpstr>Factory method</vt:lpstr>
      <vt:lpstr>Example: GUI</vt:lpstr>
      <vt:lpstr>Abstract factory</vt:lpstr>
      <vt:lpstr>Example: GUI</vt:lpstr>
      <vt:lpstr>Templates</vt:lpstr>
      <vt:lpstr>Template method</vt:lpstr>
      <vt:lpstr>Example: PizzaShop</vt:lpstr>
      <vt:lpstr>Template with callback</vt:lpstr>
      <vt:lpstr>Example: PizzaShop</vt:lpstr>
      <vt:lpstr>Exercises</vt:lpstr>
      <vt:lpstr>Exercise: Library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2015-04-01T13:04:04Z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